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19"/>
    <p:restoredTop sz="94671"/>
  </p:normalViewPr>
  <p:slideViewPr>
    <p:cSldViewPr snapToGrid="0">
      <p:cViewPr varScale="1">
        <p:scale>
          <a:sx n="147" d="100"/>
          <a:sy n="147" d="100"/>
        </p:scale>
        <p:origin x="142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F7D40-FAD2-6180-95C6-7FF3E08147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EA1864-86CA-FD7A-9C00-EDCFAFCBB5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E6BDB4-D08B-2D2E-F8F4-4A16D7E77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70C3-81A1-C748-8196-F59145748A15}" type="datetimeFigureOut">
              <a:rPr lang="en-US" smtClean="0"/>
              <a:t>4/15/25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AE99A2-0F9B-FA30-58F8-58B323B59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D8130-94BA-D039-C929-223B3EC60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4ECC4-8D9C-7240-9C63-AE3D382E6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654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43CD9-3EF0-6EB4-8E52-EEC9A25CE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4DDB1A-22AF-817B-4085-51C726FBA3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B294AB-8CF8-1946-7C9F-9931E5635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70C3-81A1-C748-8196-F59145748A15}" type="datetimeFigureOut">
              <a:rPr lang="en-US" smtClean="0"/>
              <a:t>4/15/25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BCDBA6-A21F-1B2D-C9F5-D6740F519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A07BAB-ECCE-3414-9518-C2313734D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4ECC4-8D9C-7240-9C63-AE3D382E6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504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D0B0B4-8946-B6BF-21C2-E1F53ECD02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031A6E-E8F0-77DF-B591-907723EC21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2C0EE1-ED89-9BF0-ABAE-D9CBFD759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70C3-81A1-C748-8196-F59145748A15}" type="datetimeFigureOut">
              <a:rPr lang="en-US" smtClean="0"/>
              <a:t>4/15/25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6779FD-54DF-3A2F-7C91-9AEC51340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E112DC-B151-36F1-5E50-D4FD69D69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4ECC4-8D9C-7240-9C63-AE3D382E6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873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3A960-AD18-C640-3244-B2267128F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A3AFE-816D-85C9-4027-D8D8E854B5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573F0B-7A84-1146-E371-A1790164D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70C3-81A1-C748-8196-F59145748A15}" type="datetimeFigureOut">
              <a:rPr lang="en-US" smtClean="0"/>
              <a:t>4/15/25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49513C-D5F4-DC1C-706E-2C22CEA10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0C1C18-75BA-CB72-1777-29FF0219C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4ECC4-8D9C-7240-9C63-AE3D382E6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36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144FC-09BB-51D0-076E-C0013D78A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A79A6D-3AB0-6672-F154-558972585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B61D12-BE0D-A526-641A-2714A70CF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70C3-81A1-C748-8196-F59145748A15}" type="datetimeFigureOut">
              <a:rPr lang="en-US" smtClean="0"/>
              <a:t>4/15/25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C1CD94-3D5A-BD88-BF0E-319367524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02E926-023E-0D70-D140-8C3B87C47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4ECC4-8D9C-7240-9C63-AE3D382E6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511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4D564-90F3-D4AC-DCDC-31D986736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21A569-C40A-B9D7-57A9-3B4ABC9661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0315BA-400F-9143-53D0-5AF7213628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471F5E-E948-0D00-FB86-AD072A64B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70C3-81A1-C748-8196-F59145748A15}" type="datetimeFigureOut">
              <a:rPr lang="en-US" smtClean="0"/>
              <a:t>4/15/25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1AB533-F8DF-87F6-8F3B-DFAB4F16B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B9CAD5-7538-5083-59A2-AF4B810D4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4ECC4-8D9C-7240-9C63-AE3D382E6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55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8F313-0457-6B6C-032A-0A1469325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F2FA68-39AF-1DDC-01EF-EC307DAA95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FAC57E-72B9-E66F-BDA2-5F4B38748D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6809AC-147A-2FAD-710B-B1A62E0055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6BA64E-AF24-A881-C319-2DBBE4CA92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C55EEB-7A93-6858-F3FC-CEB0F8300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70C3-81A1-C748-8196-F59145748A15}" type="datetimeFigureOut">
              <a:rPr lang="en-US" smtClean="0"/>
              <a:t>4/15/25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FF5471-1331-70D4-E47E-39FBD7459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4403D3-AE30-F126-8A24-E0B670CB8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4ECC4-8D9C-7240-9C63-AE3D382E6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830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F0AEE-C1D2-BC7D-7B81-FD62E9252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922EF8-A955-7D21-31E5-6DB0E7BE3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70C3-81A1-C748-8196-F59145748A15}" type="datetimeFigureOut">
              <a:rPr lang="en-US" smtClean="0"/>
              <a:t>4/15/25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4F50C8-E47A-251C-95CA-A422F421F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7B3F68-6742-4E54-62EA-D257A3933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4ECC4-8D9C-7240-9C63-AE3D382E6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041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633EA0-5957-7E72-68D1-B069F4963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70C3-81A1-C748-8196-F59145748A15}" type="datetimeFigureOut">
              <a:rPr lang="en-US" smtClean="0"/>
              <a:t>4/15/25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A80954-EE70-8627-AB62-F5FDDDF25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047175-5A2F-59DA-FEBC-4954F67D3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4ECC4-8D9C-7240-9C63-AE3D382E6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596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07876-A435-E8EA-E7AA-14F1068B5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ABFEA1-E59B-361A-6D5C-5F73701056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72956A-24C8-F158-582F-24B5077831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16C31A-CBC6-931B-A893-35CB5E08C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70C3-81A1-C748-8196-F59145748A15}" type="datetimeFigureOut">
              <a:rPr lang="en-US" smtClean="0"/>
              <a:t>4/15/25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971713-3EAB-661B-A3F6-CD0638D66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3D03D8-DE94-8182-00B6-4F60456B1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4ECC4-8D9C-7240-9C63-AE3D382E6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947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2E0A4-2ABC-36A3-819A-26F445D6D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BAA205-C889-ACCC-7DCD-1B1F4E06E5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0E72C1-E13D-D70E-CB53-82B5C8D896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1CFB13-09A6-269C-1AEF-1F26EEE3C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70C3-81A1-C748-8196-F59145748A15}" type="datetimeFigureOut">
              <a:rPr lang="en-US" smtClean="0"/>
              <a:t>4/15/25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2B0E8D-4586-3BD8-10A1-3D40EAF3B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00038-90EC-56B9-B02F-38A8EA254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4ECC4-8D9C-7240-9C63-AE3D382E6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287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8E0198-84DF-681A-BFB8-1C04E0FE2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202027-ECB8-3E7D-263A-02C50E520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A0F59-D170-C507-0AA5-212EC6BB48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4470C3-81A1-C748-8196-F59145748A15}" type="datetimeFigureOut">
              <a:rPr lang="en-US" smtClean="0"/>
              <a:t>4/15/25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086F1C-9753-DF7E-01EA-4F4D798AB2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47D0F9-44F8-EBF3-538E-685F2295EE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A4ECC4-8D9C-7240-9C63-AE3D382E6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036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54B486EB-B00E-1EB5-C55A-33966B050775}"/>
              </a:ext>
            </a:extLst>
          </p:cNvPr>
          <p:cNvGrpSpPr/>
          <p:nvPr/>
        </p:nvGrpSpPr>
        <p:grpSpPr>
          <a:xfrm>
            <a:off x="295317" y="387723"/>
            <a:ext cx="11601365" cy="5873740"/>
            <a:chOff x="972205" y="2694711"/>
            <a:chExt cx="10470235" cy="4710960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6DD7D910-F505-4493-AEBD-F9725BA2E4EA}"/>
                </a:ext>
              </a:extLst>
            </p:cNvPr>
            <p:cNvSpPr txBox="1"/>
            <p:nvPr/>
          </p:nvSpPr>
          <p:spPr>
            <a:xfrm>
              <a:off x="6699566" y="7144061"/>
              <a:ext cx="4742874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lancy" panose="00000500000000000000" pitchFamily="50" charset="0"/>
                  <a:ea typeface="Roboto" panose="02000000000000000000" pitchFamily="2" charset="0"/>
                  <a:cs typeface="Calibri"/>
                </a:rPr>
                <a:t>*All calendar features subject to change based on consultations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E9B0249-3477-F484-10F1-C243C8E2B53C}"/>
                </a:ext>
              </a:extLst>
            </p:cNvPr>
            <p:cNvSpPr/>
            <p:nvPr/>
          </p:nvSpPr>
          <p:spPr>
            <a:xfrm>
              <a:off x="972205" y="2694711"/>
              <a:ext cx="10227809" cy="2630104"/>
            </a:xfrm>
            <a:prstGeom prst="rect">
              <a:avLst/>
            </a:prstGeom>
            <a:solidFill>
              <a:srgbClr val="F2F2F2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boto"/>
                <a:ea typeface="+mn-ea"/>
                <a:cs typeface="+mn-cs"/>
              </a:endParaRPr>
            </a:p>
          </p:txBody>
        </p:sp>
        <p:sp>
          <p:nvSpPr>
            <p:cNvPr id="7" name="Callout: Up Arrow 111">
              <a:extLst>
                <a:ext uri="{FF2B5EF4-FFF2-40B4-BE49-F238E27FC236}">
                  <a16:creationId xmlns:a16="http://schemas.microsoft.com/office/drawing/2014/main" id="{9A88FFC8-674B-89CE-9C9B-726099DB843C}"/>
                </a:ext>
              </a:extLst>
            </p:cNvPr>
            <p:cNvSpPr/>
            <p:nvPr/>
          </p:nvSpPr>
          <p:spPr>
            <a:xfrm>
              <a:off x="2696947" y="6157237"/>
              <a:ext cx="1983625" cy="784512"/>
            </a:xfrm>
            <a:prstGeom prst="upArrowCallout">
              <a:avLst/>
            </a:prstGeom>
            <a:solidFill>
              <a:srgbClr val="3F61C4">
                <a:lumMod val="60000"/>
                <a:lumOff val="40000"/>
              </a:srgbClr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boto"/>
                <a:ea typeface="+mn-ea"/>
                <a:cs typeface="+mn-cs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83AF5B19-043B-B744-6EFF-9B698286D04C}"/>
                </a:ext>
              </a:extLst>
            </p:cNvPr>
            <p:cNvSpPr txBox="1"/>
            <p:nvPr/>
          </p:nvSpPr>
          <p:spPr>
            <a:xfrm>
              <a:off x="2721691" y="6466745"/>
              <a:ext cx="1983625" cy="4308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1100" dirty="0">
                  <a:solidFill>
                    <a:prstClr val="white"/>
                  </a:solidFill>
                  <a:latin typeface="Roboto"/>
                  <a:ea typeface="Roboto" panose="02000000000000000000" pitchFamily="2" charset="0"/>
                  <a:cs typeface="Calibri"/>
                </a:rPr>
                <a:t>Breaks better align with NSW school holidays</a:t>
              </a:r>
            </a:p>
          </p:txBody>
        </p:sp>
        <p:sp>
          <p:nvSpPr>
            <p:cNvPr id="9" name="Callout: Up Arrow 113">
              <a:extLst>
                <a:ext uri="{FF2B5EF4-FFF2-40B4-BE49-F238E27FC236}">
                  <a16:creationId xmlns:a16="http://schemas.microsoft.com/office/drawing/2014/main" id="{FA43B0F9-B782-5504-F545-D686A9F1332A}"/>
                </a:ext>
              </a:extLst>
            </p:cNvPr>
            <p:cNvSpPr/>
            <p:nvPr/>
          </p:nvSpPr>
          <p:spPr>
            <a:xfrm>
              <a:off x="1186124" y="5413948"/>
              <a:ext cx="1983625" cy="790555"/>
            </a:xfrm>
            <a:prstGeom prst="upArrowCallout">
              <a:avLst/>
            </a:prstGeom>
            <a:solidFill>
              <a:srgbClr val="3F61C4">
                <a:lumMod val="60000"/>
                <a:lumOff val="40000"/>
              </a:srgbClr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boto"/>
                <a:ea typeface="+mn-ea"/>
                <a:cs typeface="+mn-cs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E85CB7DA-5BB0-433B-6174-094130C50EB4}"/>
                </a:ext>
              </a:extLst>
            </p:cNvPr>
            <p:cNvSpPr txBox="1"/>
            <p:nvPr/>
          </p:nvSpPr>
          <p:spPr>
            <a:xfrm>
              <a:off x="1186124" y="5738888"/>
              <a:ext cx="1983625" cy="4308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1100">
                  <a:solidFill>
                    <a:prstClr val="white"/>
                  </a:solidFill>
                  <a:latin typeface="Roboto"/>
                  <a:ea typeface="Roboto" panose="02000000000000000000" pitchFamily="2" charset="0"/>
                  <a:cs typeface="Calibri"/>
                </a:rPr>
                <a:t>Opportunity for additional study during 6-week terms </a:t>
              </a:r>
            </a:p>
          </p:txBody>
        </p:sp>
        <p:sp>
          <p:nvSpPr>
            <p:cNvPr id="11" name="Callout: Up Arrow 115">
              <a:extLst>
                <a:ext uri="{FF2B5EF4-FFF2-40B4-BE49-F238E27FC236}">
                  <a16:creationId xmlns:a16="http://schemas.microsoft.com/office/drawing/2014/main" id="{B3053331-4019-2895-943F-E8E2631AC564}"/>
                </a:ext>
              </a:extLst>
            </p:cNvPr>
            <p:cNvSpPr/>
            <p:nvPr/>
          </p:nvSpPr>
          <p:spPr>
            <a:xfrm>
              <a:off x="8917879" y="6128219"/>
              <a:ext cx="1983625" cy="784512"/>
            </a:xfrm>
            <a:prstGeom prst="upArrowCallout">
              <a:avLst/>
            </a:prstGeom>
            <a:solidFill>
              <a:srgbClr val="3F61C4">
                <a:lumMod val="60000"/>
                <a:lumOff val="40000"/>
              </a:srgbClr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boto"/>
                <a:ea typeface="+mn-ea"/>
                <a:cs typeface="+mn-cs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F00D08AB-BA5F-FC0D-1D43-2515CBA3B12F}"/>
                </a:ext>
              </a:extLst>
            </p:cNvPr>
            <p:cNvSpPr txBox="1"/>
            <p:nvPr/>
          </p:nvSpPr>
          <p:spPr>
            <a:xfrm>
              <a:off x="9020200" y="6382106"/>
              <a:ext cx="1778983" cy="6001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1100" dirty="0">
                  <a:solidFill>
                    <a:prstClr val="white"/>
                  </a:solidFill>
                  <a:latin typeface="Roboto"/>
                  <a:ea typeface="Roboto" panose="02000000000000000000" pitchFamily="2" charset="0"/>
                  <a:cs typeface="Calibri"/>
                </a:rPr>
                <a:t>Depressurised end of year with improved industry alignment</a:t>
              </a:r>
            </a:p>
          </p:txBody>
        </p:sp>
        <p:sp>
          <p:nvSpPr>
            <p:cNvPr id="13" name="Callout: Up Arrow 117">
              <a:extLst>
                <a:ext uri="{FF2B5EF4-FFF2-40B4-BE49-F238E27FC236}">
                  <a16:creationId xmlns:a16="http://schemas.microsoft.com/office/drawing/2014/main" id="{23861BFC-D7F2-4EBD-BF5A-19B61614AC43}"/>
                </a:ext>
              </a:extLst>
            </p:cNvPr>
            <p:cNvSpPr/>
            <p:nvPr/>
          </p:nvSpPr>
          <p:spPr>
            <a:xfrm>
              <a:off x="5826975" y="6168036"/>
              <a:ext cx="1983625" cy="784512"/>
            </a:xfrm>
            <a:prstGeom prst="upArrowCallout">
              <a:avLst/>
            </a:prstGeom>
            <a:solidFill>
              <a:srgbClr val="3F61C4">
                <a:lumMod val="60000"/>
                <a:lumOff val="40000"/>
              </a:srgbClr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boto"/>
                <a:ea typeface="+mn-ea"/>
                <a:cs typeface="+mn-cs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EEE62BF-50F8-791F-07AE-89F29993E9A3}"/>
                </a:ext>
              </a:extLst>
            </p:cNvPr>
            <p:cNvSpPr txBox="1"/>
            <p:nvPr/>
          </p:nvSpPr>
          <p:spPr>
            <a:xfrm>
              <a:off x="5773196" y="6481844"/>
              <a:ext cx="1983625" cy="4308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1100" dirty="0">
                  <a:solidFill>
                    <a:prstClr val="white"/>
                  </a:solidFill>
                  <a:latin typeface="Roboto"/>
                  <a:ea typeface="Roboto" panose="02000000000000000000" pitchFamily="2" charset="0"/>
                  <a:cs typeface="Calibri"/>
                </a:rPr>
                <a:t>Longer break between teaching periods</a:t>
              </a:r>
            </a:p>
          </p:txBody>
        </p:sp>
        <p:sp>
          <p:nvSpPr>
            <p:cNvPr id="15" name="Callout: Up Arrow 119">
              <a:extLst>
                <a:ext uri="{FF2B5EF4-FFF2-40B4-BE49-F238E27FC236}">
                  <a16:creationId xmlns:a16="http://schemas.microsoft.com/office/drawing/2014/main" id="{F0DF4159-5C41-E620-7A90-18B9E2922919}"/>
                </a:ext>
              </a:extLst>
            </p:cNvPr>
            <p:cNvSpPr/>
            <p:nvPr/>
          </p:nvSpPr>
          <p:spPr>
            <a:xfrm>
              <a:off x="7360419" y="5448988"/>
              <a:ext cx="1983625" cy="784512"/>
            </a:xfrm>
            <a:prstGeom prst="upArrowCallout">
              <a:avLst/>
            </a:prstGeom>
            <a:solidFill>
              <a:srgbClr val="3F61C4">
                <a:lumMod val="60000"/>
                <a:lumOff val="40000"/>
              </a:srgbClr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boto"/>
                <a:ea typeface="+mn-ea"/>
                <a:cs typeface="+mn-cs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6F97A88D-BE8A-B502-D758-677414B3C4B4}"/>
                </a:ext>
              </a:extLst>
            </p:cNvPr>
            <p:cNvSpPr txBox="1"/>
            <p:nvPr/>
          </p:nvSpPr>
          <p:spPr>
            <a:xfrm>
              <a:off x="7551397" y="5762120"/>
              <a:ext cx="1601668" cy="4308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1100" dirty="0">
                  <a:solidFill>
                    <a:prstClr val="white"/>
                  </a:solidFill>
                  <a:latin typeface="Roboto"/>
                  <a:ea typeface="Roboto" panose="02000000000000000000" pitchFamily="2" charset="0"/>
                  <a:cs typeface="Calibri"/>
                </a:rPr>
                <a:t>Increased teaching weeks per course</a:t>
              </a:r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DB23B9C7-49B8-9CF7-02D8-469CF26F25F2}"/>
                </a:ext>
              </a:extLst>
            </p:cNvPr>
            <p:cNvGrpSpPr/>
            <p:nvPr/>
          </p:nvGrpSpPr>
          <p:grpSpPr>
            <a:xfrm>
              <a:off x="1098502" y="2959983"/>
              <a:ext cx="10317477" cy="1752240"/>
              <a:chOff x="1076768" y="2048090"/>
              <a:chExt cx="10317477" cy="1752240"/>
            </a:xfrm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8872E847-23CA-E33F-B17E-2E15CF0F7216}"/>
                  </a:ext>
                </a:extLst>
              </p:cNvPr>
              <p:cNvSpPr/>
              <p:nvPr/>
            </p:nvSpPr>
            <p:spPr>
              <a:xfrm>
                <a:off x="3041076" y="2048090"/>
                <a:ext cx="2842985" cy="707886"/>
              </a:xfrm>
              <a:prstGeom prst="rect">
                <a:avLst/>
              </a:prstGeom>
              <a:solidFill>
                <a:srgbClr val="FFDC00"/>
              </a:solidFill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Roboto"/>
                  <a:ea typeface="+mn-ea"/>
                  <a:cs typeface="+mn-cs"/>
                </a:endParaRPr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86183F3D-DDFA-D03C-40B9-F345FFE43A2B}"/>
                  </a:ext>
                </a:extLst>
              </p:cNvPr>
              <p:cNvSpPr/>
              <p:nvPr/>
            </p:nvSpPr>
            <p:spPr>
              <a:xfrm>
                <a:off x="7690273" y="2048850"/>
                <a:ext cx="2842985" cy="707886"/>
              </a:xfrm>
              <a:prstGeom prst="rect">
                <a:avLst/>
              </a:prstGeom>
              <a:solidFill>
                <a:srgbClr val="FFDC00"/>
              </a:solidFill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Roboto"/>
                  <a:ea typeface="+mn-ea"/>
                  <a:cs typeface="+mn-cs"/>
                </a:endParaRPr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3C659C92-0676-5CA5-904E-AF5EC96FCD4E}"/>
                  </a:ext>
                </a:extLst>
              </p:cNvPr>
              <p:cNvSpPr txBox="1"/>
              <p:nvPr/>
            </p:nvSpPr>
            <p:spPr>
              <a:xfrm>
                <a:off x="3447636" y="2203056"/>
                <a:ext cx="2061366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lancy Bold" pitchFamily="2" charset="77"/>
                    <a:ea typeface="Roboto" panose="02000000000000000000" pitchFamily="2" charset="0"/>
                    <a:cs typeface="Calibri"/>
                  </a:rPr>
                  <a:t>Semester 1</a:t>
                </a: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089DE1C1-B3C4-271C-92B5-9F6FCCA786EE}"/>
                  </a:ext>
                </a:extLst>
              </p:cNvPr>
              <p:cNvSpPr txBox="1"/>
              <p:nvPr/>
            </p:nvSpPr>
            <p:spPr>
              <a:xfrm>
                <a:off x="8113693" y="2221818"/>
                <a:ext cx="2061366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lancy Bold" pitchFamily="2" charset="77"/>
                    <a:ea typeface="Roboto" panose="02000000000000000000" pitchFamily="2" charset="0"/>
                    <a:cs typeface="Calibri"/>
                  </a:rPr>
                  <a:t>Semester 2</a:t>
                </a:r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D9BFE940-6E7E-7B49-61AD-FD53A511D2DC}"/>
                  </a:ext>
                </a:extLst>
              </p:cNvPr>
              <p:cNvSpPr/>
              <p:nvPr/>
            </p:nvSpPr>
            <p:spPr>
              <a:xfrm>
                <a:off x="6087341" y="2537279"/>
                <a:ext cx="1431010" cy="439550"/>
              </a:xfrm>
              <a:prstGeom prst="rect">
                <a:avLst/>
              </a:prstGeom>
              <a:solidFill>
                <a:srgbClr val="C5EEDC"/>
              </a:solidFill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Roboto"/>
                  <a:ea typeface="+mn-ea"/>
                  <a:cs typeface="+mn-cs"/>
                </a:endParaRPr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1C1775D3-E786-0C12-03E1-2AFC88C27F30}"/>
                  </a:ext>
                </a:extLst>
              </p:cNvPr>
              <p:cNvSpPr/>
              <p:nvPr/>
            </p:nvSpPr>
            <p:spPr>
              <a:xfrm>
                <a:off x="1381412" y="2537279"/>
                <a:ext cx="1431010" cy="439550"/>
              </a:xfrm>
              <a:prstGeom prst="rect">
                <a:avLst/>
              </a:prstGeom>
              <a:solidFill>
                <a:srgbClr val="C5EEDC"/>
              </a:solidFill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Roboto"/>
                  <a:ea typeface="+mn-ea"/>
                  <a:cs typeface="+mn-cs"/>
                </a:endParaRPr>
              </a:p>
            </p:txBody>
          </p: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E65AF6BF-78C9-23DA-8BDB-9B54BC7C16A1}"/>
                  </a:ext>
                </a:extLst>
              </p:cNvPr>
              <p:cNvSpPr txBox="1"/>
              <p:nvPr/>
            </p:nvSpPr>
            <p:spPr>
              <a:xfrm>
                <a:off x="5790974" y="2637052"/>
                <a:ext cx="2061366" cy="3077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lancy Bold" pitchFamily="2" charset="77"/>
                    <a:ea typeface="Roboto" panose="02000000000000000000" pitchFamily="2" charset="0"/>
                    <a:cs typeface="Calibri"/>
                  </a:rPr>
                  <a:t>Winter Term</a:t>
                </a:r>
              </a:p>
            </p:txBody>
          </p:sp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F653C302-EC2A-BA0B-1FA4-1B037BD66A88}"/>
                  </a:ext>
                </a:extLst>
              </p:cNvPr>
              <p:cNvSpPr txBox="1"/>
              <p:nvPr/>
            </p:nvSpPr>
            <p:spPr>
              <a:xfrm>
                <a:off x="1076768" y="2629674"/>
                <a:ext cx="2061366" cy="3077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lancy Bold" pitchFamily="2" charset="77"/>
                    <a:ea typeface="Roboto" panose="02000000000000000000" pitchFamily="2" charset="0"/>
                    <a:cs typeface="Calibri"/>
                  </a:rPr>
                  <a:t>Summer Term</a:t>
                </a:r>
              </a:p>
            </p:txBody>
          </p: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7F778AD5-A829-A3C7-21D0-D25AEA1288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41076" y="3493223"/>
                <a:ext cx="2852756" cy="0"/>
              </a:xfrm>
              <a:prstGeom prst="line">
                <a:avLst/>
              </a:prstGeom>
              <a:noFill/>
              <a:ln w="38100" cap="flat" cmpd="sng" algn="ctr">
                <a:solidFill>
                  <a:srgbClr val="000000"/>
                </a:solidFill>
                <a:prstDash val="solid"/>
                <a:miter lim="800000"/>
              </a:ln>
              <a:effectLst/>
            </p:spPr>
          </p:cxn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A5C3B3DE-CA8C-29AD-429A-F88D7526E2CA}"/>
                  </a:ext>
                </a:extLst>
              </p:cNvPr>
              <p:cNvSpPr/>
              <p:nvPr/>
            </p:nvSpPr>
            <p:spPr>
              <a:xfrm>
                <a:off x="4278501" y="2829480"/>
                <a:ext cx="233470" cy="439550"/>
              </a:xfrm>
              <a:prstGeom prst="rect">
                <a:avLst/>
              </a:prstGeom>
              <a:solidFill>
                <a:srgbClr val="FF635D">
                  <a:lumMod val="40000"/>
                  <a:lumOff val="60000"/>
                </a:srgbClr>
              </a:solidFill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Roboto"/>
                  <a:ea typeface="+mn-ea"/>
                  <a:cs typeface="+mn-cs"/>
                </a:endParaRPr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2D66B867-0A55-EC7D-9CC8-E63F871B409F}"/>
                  </a:ext>
                </a:extLst>
              </p:cNvPr>
              <p:cNvSpPr/>
              <p:nvPr/>
            </p:nvSpPr>
            <p:spPr>
              <a:xfrm>
                <a:off x="8944557" y="2829479"/>
                <a:ext cx="233470" cy="439550"/>
              </a:xfrm>
              <a:prstGeom prst="rect">
                <a:avLst/>
              </a:prstGeom>
              <a:solidFill>
                <a:srgbClr val="FF635D">
                  <a:lumMod val="40000"/>
                  <a:lumOff val="60000"/>
                </a:srgbClr>
              </a:solidFill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Roboto"/>
                  <a:ea typeface="+mn-ea"/>
                  <a:cs typeface="+mn-cs"/>
                </a:endParaRPr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C2E34A90-E582-5525-D80C-D3CF8BDE5547}"/>
                  </a:ext>
                </a:extLst>
              </p:cNvPr>
              <p:cNvSpPr txBox="1"/>
              <p:nvPr/>
            </p:nvSpPr>
            <p:spPr>
              <a:xfrm>
                <a:off x="3360050" y="2827785"/>
                <a:ext cx="2061366" cy="43088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lancy Bold" pitchFamily="2" charset="77"/>
                    <a:ea typeface="Roboto" panose="02000000000000000000" pitchFamily="2" charset="0"/>
                    <a:cs typeface="Calibri"/>
                  </a:rPr>
                  <a:t>Mid Semester 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lancy Bold" pitchFamily="2" charset="77"/>
                    <a:ea typeface="Roboto" panose="02000000000000000000" pitchFamily="2" charset="0"/>
                    <a:cs typeface="Calibri"/>
                  </a:rPr>
                  <a:t>Break</a:t>
                </a:r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E014B694-BB73-65EC-35DD-3CCD2D36A170}"/>
                  </a:ext>
                </a:extLst>
              </p:cNvPr>
              <p:cNvSpPr txBox="1"/>
              <p:nvPr/>
            </p:nvSpPr>
            <p:spPr>
              <a:xfrm>
                <a:off x="8030609" y="2827785"/>
                <a:ext cx="2061366" cy="43088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lancy Bold" pitchFamily="2" charset="77"/>
                    <a:ea typeface="Roboto" panose="02000000000000000000" pitchFamily="2" charset="0"/>
                    <a:cs typeface="Calibri"/>
                  </a:rPr>
                  <a:t>Mid Semester 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lancy Bold" pitchFamily="2" charset="77"/>
                    <a:ea typeface="Roboto" panose="02000000000000000000" pitchFamily="2" charset="0"/>
                    <a:cs typeface="Calibri"/>
                  </a:rPr>
                  <a:t>Break</a:t>
                </a:r>
              </a:p>
            </p:txBody>
          </p: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208F93CA-83C2-7A69-0093-4E9CAED33930}"/>
                  </a:ext>
                </a:extLst>
              </p:cNvPr>
              <p:cNvSpPr txBox="1"/>
              <p:nvPr/>
            </p:nvSpPr>
            <p:spPr>
              <a:xfrm>
                <a:off x="3447636" y="3538720"/>
                <a:ext cx="2061366" cy="2616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Roboto"/>
                    <a:ea typeface="Roboto" panose="02000000000000000000" pitchFamily="2" charset="0"/>
                    <a:cs typeface="Calibri"/>
                  </a:rPr>
                  <a:t>12 teaching weeks</a:t>
                </a:r>
              </a:p>
            </p:txBody>
          </p: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57C5611C-2EB6-8627-87B4-441FBFF841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712299" y="3468771"/>
                <a:ext cx="2852756" cy="0"/>
              </a:xfrm>
              <a:prstGeom prst="line">
                <a:avLst/>
              </a:prstGeom>
              <a:noFill/>
              <a:ln w="38100" cap="flat" cmpd="sng" algn="ctr">
                <a:solidFill>
                  <a:srgbClr val="000000"/>
                </a:solidFill>
                <a:prstDash val="solid"/>
                <a:miter lim="800000"/>
              </a:ln>
              <a:effectLst/>
            </p:spPr>
          </p:cxn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DA1244BA-6492-4E76-7BA3-B2C185C932B8}"/>
                  </a:ext>
                </a:extLst>
              </p:cNvPr>
              <p:cNvSpPr txBox="1"/>
              <p:nvPr/>
            </p:nvSpPr>
            <p:spPr>
              <a:xfrm>
                <a:off x="8118859" y="3514268"/>
                <a:ext cx="2061366" cy="2616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Roboto"/>
                    <a:ea typeface="Roboto" panose="02000000000000000000" pitchFamily="2" charset="0"/>
                    <a:cs typeface="Calibri"/>
                  </a:rPr>
                  <a:t>12 teaching weeks</a:t>
                </a:r>
              </a:p>
            </p:txBody>
          </p: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71B94A7B-350D-FD33-ED5B-CAED017589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381412" y="3059323"/>
                <a:ext cx="1417752" cy="0"/>
              </a:xfrm>
              <a:prstGeom prst="line">
                <a:avLst/>
              </a:prstGeom>
              <a:noFill/>
              <a:ln w="38100" cap="flat" cmpd="sng" algn="ctr">
                <a:solidFill>
                  <a:srgbClr val="000000"/>
                </a:solidFill>
                <a:prstDash val="solid"/>
                <a:miter lim="800000"/>
              </a:ln>
              <a:effectLst/>
            </p:spPr>
          </p:cxn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4DD00AA8-0C1E-FBD8-BCB0-1F5F8CB84CE4}"/>
                  </a:ext>
                </a:extLst>
              </p:cNvPr>
              <p:cNvSpPr txBox="1"/>
              <p:nvPr/>
            </p:nvSpPr>
            <p:spPr>
              <a:xfrm>
                <a:off x="1230752" y="3114567"/>
                <a:ext cx="1732330" cy="2616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Roboto"/>
                    <a:ea typeface="Roboto" panose="02000000000000000000" pitchFamily="2" charset="0"/>
                    <a:cs typeface="Calibri"/>
                  </a:rPr>
                  <a:t>Six teaching weeks</a:t>
                </a:r>
              </a:p>
            </p:txBody>
          </p: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F126A35D-7113-EFBD-8310-5F74DF2BF32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84375" y="3059323"/>
                <a:ext cx="1417752" cy="0"/>
              </a:xfrm>
              <a:prstGeom prst="line">
                <a:avLst/>
              </a:prstGeom>
              <a:noFill/>
              <a:ln w="38100" cap="flat" cmpd="sng" algn="ctr">
                <a:solidFill>
                  <a:srgbClr val="000000"/>
                </a:solidFill>
                <a:prstDash val="solid"/>
                <a:miter lim="800000"/>
              </a:ln>
              <a:effectLst/>
            </p:spPr>
          </p:cxn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B568290B-7C35-8676-563B-E1D42385567E}"/>
                  </a:ext>
                </a:extLst>
              </p:cNvPr>
              <p:cNvSpPr txBox="1"/>
              <p:nvPr/>
            </p:nvSpPr>
            <p:spPr>
              <a:xfrm>
                <a:off x="5924649" y="3127388"/>
                <a:ext cx="1732330" cy="2616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Roboto"/>
                    <a:ea typeface="Roboto" panose="02000000000000000000" pitchFamily="2" charset="0"/>
                    <a:cs typeface="Calibri"/>
                  </a:rPr>
                  <a:t>Six teaching weeks</a:t>
                </a:r>
              </a:p>
            </p:txBody>
          </p:sp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0F4674B3-E096-F656-8200-F603C3BF4224}"/>
                  </a:ext>
                </a:extLst>
              </p:cNvPr>
              <p:cNvSpPr txBox="1"/>
              <p:nvPr/>
            </p:nvSpPr>
            <p:spPr>
              <a:xfrm>
                <a:off x="4611375" y="3022748"/>
                <a:ext cx="2061366" cy="3077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lancy Bold" pitchFamily="2" charset="77"/>
                    <a:ea typeface="Roboto" panose="02000000000000000000" pitchFamily="2" charset="0"/>
                    <a:cs typeface="Calibri"/>
                  </a:rPr>
                  <a:t>Exams</a:t>
                </a:r>
              </a:p>
            </p:txBody>
          </p:sp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283A374B-E669-BD53-79AA-267985DD29A8}"/>
                  </a:ext>
                </a:extLst>
              </p:cNvPr>
              <p:cNvSpPr txBox="1"/>
              <p:nvPr/>
            </p:nvSpPr>
            <p:spPr>
              <a:xfrm>
                <a:off x="9332879" y="3024011"/>
                <a:ext cx="2061366" cy="3077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lancy Bold" pitchFamily="2" charset="77"/>
                    <a:ea typeface="Roboto" panose="02000000000000000000" pitchFamily="2" charset="0"/>
                    <a:cs typeface="Calibri"/>
                  </a:rPr>
                  <a:t>Exams</a:t>
                </a:r>
              </a:p>
            </p:txBody>
          </p:sp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35EF3787-DAE4-6FBF-09AD-48EE0A78EA54}"/>
                  </a:ext>
                </a:extLst>
              </p:cNvPr>
              <p:cNvSpPr txBox="1"/>
              <p:nvPr/>
            </p:nvSpPr>
            <p:spPr>
              <a:xfrm>
                <a:off x="1710706" y="2542738"/>
                <a:ext cx="734545" cy="2308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9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Roboto"/>
                    <a:ea typeface="Roboto" panose="02000000000000000000" pitchFamily="2" charset="0"/>
                    <a:cs typeface="Calibri"/>
                  </a:rPr>
                  <a:t>Optional</a:t>
                </a:r>
              </a:p>
            </p:txBody>
          </p:sp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902FF2AF-146B-EFEC-6645-9A3DBD422547}"/>
                  </a:ext>
                </a:extLst>
              </p:cNvPr>
              <p:cNvSpPr txBox="1"/>
              <p:nvPr/>
            </p:nvSpPr>
            <p:spPr>
              <a:xfrm>
                <a:off x="6430511" y="2514258"/>
                <a:ext cx="777691" cy="2308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9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Roboto"/>
                    <a:ea typeface="Roboto" panose="02000000000000000000" pitchFamily="2" charset="0"/>
                    <a:cs typeface="Calibri"/>
                  </a:rPr>
                  <a:t>Optional</a:t>
                </a:r>
              </a:p>
            </p:txBody>
          </p: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70191B96-64DA-695D-3A4C-F2218520A14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884264" y="2637052"/>
                <a:ext cx="0" cy="389498"/>
              </a:xfrm>
              <a:prstGeom prst="line">
                <a:avLst/>
              </a:prstGeom>
              <a:noFill/>
              <a:ln w="38100" cap="flat" cmpd="sng" algn="ctr">
                <a:solidFill>
                  <a:srgbClr val="000000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7A92869C-D447-75EB-8649-779EA72A50A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533258" y="2637052"/>
                <a:ext cx="0" cy="389498"/>
              </a:xfrm>
              <a:prstGeom prst="line">
                <a:avLst/>
              </a:prstGeom>
              <a:noFill/>
              <a:ln w="38100" cap="flat" cmpd="sng" algn="ctr">
                <a:solidFill>
                  <a:srgbClr val="000000"/>
                </a:solidFill>
                <a:prstDash val="solid"/>
                <a:miter lim="800000"/>
              </a:ln>
              <a:effectLst/>
            </p:spPr>
          </p:cxn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2A08BDE9-8F2E-BA6C-53EF-2F9C66789792}"/>
                </a:ext>
              </a:extLst>
            </p:cNvPr>
            <p:cNvGrpSpPr/>
            <p:nvPr/>
          </p:nvGrpSpPr>
          <p:grpSpPr>
            <a:xfrm>
              <a:off x="1457058" y="4824996"/>
              <a:ext cx="9164469" cy="246224"/>
              <a:chOff x="1336177" y="3679331"/>
              <a:chExt cx="9164469" cy="718654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741A8E46-CBBF-9A50-47C4-5FFDA29D0F79}"/>
                  </a:ext>
                </a:extLst>
              </p:cNvPr>
              <p:cNvSpPr/>
              <p:nvPr/>
            </p:nvSpPr>
            <p:spPr>
              <a:xfrm>
                <a:off x="1336177" y="3685726"/>
                <a:ext cx="1411836" cy="707886"/>
              </a:xfrm>
              <a:prstGeom prst="rect">
                <a:avLst/>
              </a:prstGeom>
              <a:solidFill>
                <a:srgbClr val="8A68C8">
                  <a:lumMod val="60000"/>
                  <a:lumOff val="40000"/>
                </a:srgbClr>
              </a:solidFill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0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Roboto"/>
                  <a:ea typeface="+mn-ea"/>
                  <a:cs typeface="+mn-cs"/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AE77BEDC-7217-A136-73C7-083291ECE5E9}"/>
                  </a:ext>
                </a:extLst>
              </p:cNvPr>
              <p:cNvSpPr/>
              <p:nvPr/>
            </p:nvSpPr>
            <p:spPr>
              <a:xfrm>
                <a:off x="2886704" y="3685726"/>
                <a:ext cx="1411836" cy="707886"/>
              </a:xfrm>
              <a:prstGeom prst="rect">
                <a:avLst/>
              </a:prstGeom>
              <a:solidFill>
                <a:srgbClr val="8A68C8">
                  <a:lumMod val="60000"/>
                  <a:lumOff val="40000"/>
                </a:srgbClr>
              </a:solidFill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0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Roboto"/>
                  <a:ea typeface="+mn-ea"/>
                  <a:cs typeface="+mn-cs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EEECEA05-1DDD-E7CE-D915-9353DB88DAF9}"/>
                  </a:ext>
                </a:extLst>
              </p:cNvPr>
              <p:cNvSpPr/>
              <p:nvPr/>
            </p:nvSpPr>
            <p:spPr>
              <a:xfrm>
                <a:off x="4437231" y="3685727"/>
                <a:ext cx="1411836" cy="707886"/>
              </a:xfrm>
              <a:prstGeom prst="rect">
                <a:avLst/>
              </a:prstGeom>
              <a:solidFill>
                <a:srgbClr val="8A68C8">
                  <a:lumMod val="60000"/>
                  <a:lumOff val="40000"/>
                </a:srgbClr>
              </a:solidFill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0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Roboto"/>
                  <a:ea typeface="+mn-ea"/>
                  <a:cs typeface="+mn-cs"/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243AF1B0-E22A-7213-BE4F-D10E8CB82861}"/>
                  </a:ext>
                </a:extLst>
              </p:cNvPr>
              <p:cNvSpPr/>
              <p:nvPr/>
            </p:nvSpPr>
            <p:spPr>
              <a:xfrm>
                <a:off x="5987758" y="3685726"/>
                <a:ext cx="1411836" cy="707886"/>
              </a:xfrm>
              <a:prstGeom prst="rect">
                <a:avLst/>
              </a:prstGeom>
              <a:solidFill>
                <a:srgbClr val="8A68C8">
                  <a:lumMod val="60000"/>
                  <a:lumOff val="40000"/>
                </a:srgbClr>
              </a:solidFill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0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Roboto"/>
                  <a:ea typeface="+mn-ea"/>
                  <a:cs typeface="+mn-cs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514FCEE5-C382-470A-AD31-9F4636A63CD5}"/>
                  </a:ext>
                </a:extLst>
              </p:cNvPr>
              <p:cNvSpPr/>
              <p:nvPr/>
            </p:nvSpPr>
            <p:spPr>
              <a:xfrm>
                <a:off x="7538285" y="3685726"/>
                <a:ext cx="1411836" cy="707886"/>
              </a:xfrm>
              <a:prstGeom prst="rect">
                <a:avLst/>
              </a:prstGeom>
              <a:solidFill>
                <a:srgbClr val="8A68C8">
                  <a:lumMod val="60000"/>
                  <a:lumOff val="40000"/>
                </a:srgbClr>
              </a:solidFill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0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Roboto"/>
                  <a:ea typeface="+mn-ea"/>
                  <a:cs typeface="+mn-cs"/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6936B125-00DE-75DB-1500-89E067014825}"/>
                  </a:ext>
                </a:extLst>
              </p:cNvPr>
              <p:cNvSpPr/>
              <p:nvPr/>
            </p:nvSpPr>
            <p:spPr>
              <a:xfrm>
                <a:off x="9088810" y="3685726"/>
                <a:ext cx="1411836" cy="707886"/>
              </a:xfrm>
              <a:prstGeom prst="rect">
                <a:avLst/>
              </a:prstGeom>
              <a:solidFill>
                <a:srgbClr val="8A68C8">
                  <a:lumMod val="60000"/>
                  <a:lumOff val="40000"/>
                </a:srgbClr>
              </a:solidFill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0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Roboto"/>
                  <a:ea typeface="+mn-ea"/>
                  <a:cs typeface="+mn-cs"/>
                </a:endParaRP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128B9BF8-D75D-61F2-9556-030E0A55B593}"/>
                  </a:ext>
                </a:extLst>
              </p:cNvPr>
              <p:cNvSpPr txBox="1"/>
              <p:nvPr/>
            </p:nvSpPr>
            <p:spPr>
              <a:xfrm>
                <a:off x="1574694" y="3679331"/>
                <a:ext cx="898062" cy="71864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lancy Bold" pitchFamily="2" charset="77"/>
                    <a:ea typeface="Roboto" panose="02000000000000000000" pitchFamily="2" charset="0"/>
                    <a:cs typeface="Calibri"/>
                  </a:rPr>
                  <a:t>Hex 1</a:t>
                </a:r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A2805714-D743-D7F3-B804-0BEED0B38AA6}"/>
                  </a:ext>
                </a:extLst>
              </p:cNvPr>
              <p:cNvSpPr txBox="1"/>
              <p:nvPr/>
            </p:nvSpPr>
            <p:spPr>
              <a:xfrm>
                <a:off x="3143591" y="3679339"/>
                <a:ext cx="898062" cy="71864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lancy Bold" pitchFamily="2" charset="77"/>
                    <a:ea typeface="Roboto" panose="02000000000000000000" pitchFamily="2" charset="0"/>
                    <a:cs typeface="Calibri"/>
                  </a:rPr>
                  <a:t>Hex 2</a:t>
                </a: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CC405E0F-BFB5-98B0-AD6C-024327D15879}"/>
                  </a:ext>
                </a:extLst>
              </p:cNvPr>
              <p:cNvSpPr txBox="1"/>
              <p:nvPr/>
            </p:nvSpPr>
            <p:spPr>
              <a:xfrm>
                <a:off x="4696839" y="3679337"/>
                <a:ext cx="898062" cy="71864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lancy Bold" pitchFamily="2" charset="77"/>
                    <a:ea typeface="Roboto" panose="02000000000000000000" pitchFamily="2" charset="0"/>
                    <a:cs typeface="Calibri"/>
                  </a:rPr>
                  <a:t>Hex 3</a:t>
                </a: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54311083-E8A4-B6CB-B1C8-1201ED8D8A1E}"/>
                  </a:ext>
                </a:extLst>
              </p:cNvPr>
              <p:cNvSpPr txBox="1"/>
              <p:nvPr/>
            </p:nvSpPr>
            <p:spPr>
              <a:xfrm>
                <a:off x="6244645" y="3679337"/>
                <a:ext cx="898062" cy="71864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lancy Bold" pitchFamily="2" charset="77"/>
                    <a:ea typeface="Roboto" panose="02000000000000000000" pitchFamily="2" charset="0"/>
                    <a:cs typeface="Calibri"/>
                  </a:rPr>
                  <a:t>Hex 4</a:t>
                </a:r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13082719-7AC3-2AF6-9874-648A9606E2C1}"/>
                  </a:ext>
                </a:extLst>
              </p:cNvPr>
              <p:cNvSpPr txBox="1"/>
              <p:nvPr/>
            </p:nvSpPr>
            <p:spPr>
              <a:xfrm>
                <a:off x="7787931" y="3679337"/>
                <a:ext cx="898062" cy="71864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lancy Bold" pitchFamily="2" charset="77"/>
                    <a:ea typeface="Roboto" panose="02000000000000000000" pitchFamily="2" charset="0"/>
                    <a:cs typeface="Calibri"/>
                  </a:rPr>
                  <a:t>Hex 5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D8017AC0-754E-4B68-9153-8779F64FDAAD}"/>
                  </a:ext>
                </a:extLst>
              </p:cNvPr>
              <p:cNvSpPr txBox="1"/>
              <p:nvPr/>
            </p:nvSpPr>
            <p:spPr>
              <a:xfrm>
                <a:off x="9339779" y="3679337"/>
                <a:ext cx="898062" cy="71864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lancy Bold" pitchFamily="2" charset="77"/>
                    <a:ea typeface="Roboto" panose="02000000000000000000" pitchFamily="2" charset="0"/>
                    <a:cs typeface="Calibri"/>
                  </a:rPr>
                  <a:t>Hex 6</a:t>
                </a:r>
              </a:p>
            </p:txBody>
          </p:sp>
        </p:grpSp>
        <p:sp>
          <p:nvSpPr>
            <p:cNvPr id="19" name="Callout: Up Arrow 161">
              <a:extLst>
                <a:ext uri="{FF2B5EF4-FFF2-40B4-BE49-F238E27FC236}">
                  <a16:creationId xmlns:a16="http://schemas.microsoft.com/office/drawing/2014/main" id="{8E6093C8-282E-C98E-2E1D-DA6B269DD8BC}"/>
                </a:ext>
              </a:extLst>
            </p:cNvPr>
            <p:cNvSpPr/>
            <p:nvPr/>
          </p:nvSpPr>
          <p:spPr>
            <a:xfrm>
              <a:off x="4273271" y="5448988"/>
              <a:ext cx="1983625" cy="784512"/>
            </a:xfrm>
            <a:prstGeom prst="upArrowCallout">
              <a:avLst/>
            </a:prstGeom>
            <a:solidFill>
              <a:srgbClr val="3F61C4">
                <a:lumMod val="60000"/>
                <a:lumOff val="40000"/>
              </a:srgbClr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boto"/>
                <a:ea typeface="+mn-ea"/>
                <a:cs typeface="+mn-cs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66CFC0D2-3DE9-2B44-2DC5-8788975FB30F}"/>
                </a:ext>
              </a:extLst>
            </p:cNvPr>
            <p:cNvSpPr txBox="1"/>
            <p:nvPr/>
          </p:nvSpPr>
          <p:spPr>
            <a:xfrm>
              <a:off x="4374539" y="5749425"/>
              <a:ext cx="1778983" cy="4308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1100" dirty="0">
                  <a:solidFill>
                    <a:prstClr val="white"/>
                  </a:solidFill>
                  <a:latin typeface="Roboto"/>
                  <a:ea typeface="Roboto" panose="02000000000000000000" pitchFamily="2" charset="0"/>
                  <a:cs typeface="Calibri"/>
                </a:rPr>
                <a:t>Improved alignment to hexamester structure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211485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89</Words>
  <Application>Microsoft Macintosh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Clancy</vt:lpstr>
      <vt:lpstr>Clancy Bold</vt:lpstr>
      <vt:lpstr>Roboto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Jason Reyes</dc:creator>
  <cp:lastModifiedBy>Jason Reyes</cp:lastModifiedBy>
  <cp:revision>1</cp:revision>
  <dcterms:created xsi:type="dcterms:W3CDTF">2025-04-15T01:12:26Z</dcterms:created>
  <dcterms:modified xsi:type="dcterms:W3CDTF">2025-04-15T01:28:31Z</dcterms:modified>
</cp:coreProperties>
</file>