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2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9F84"/>
    <a:srgbClr val="9CBC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59" d="100"/>
          <a:sy n="159" d="100"/>
        </p:scale>
        <p:origin x="2628"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6F3A31-14A1-4109-A004-B4FA70FC2F26}" type="datetimeFigureOut">
              <a:rPr lang="en-AU" smtClean="0"/>
              <a:t>7/02/2024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6468E5-72B6-4C2D-920C-660F30102AE0}" type="slidenum">
              <a:rPr lang="en-AU" smtClean="0"/>
              <a:t>‹#›</a:t>
            </a:fld>
            <a:endParaRPr lang="en-AU"/>
          </a:p>
        </p:txBody>
      </p:sp>
    </p:spTree>
    <p:extLst>
      <p:ext uri="{BB962C8B-B14F-4D97-AF65-F5344CB8AC3E}">
        <p14:creationId xmlns:p14="http://schemas.microsoft.com/office/powerpoint/2010/main" val="1145802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CD47C-BFBC-7C7A-194B-81D018E601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D68CC-1781-2402-96A7-A2B40D2466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3BB6AF-33DD-AEB8-C288-865DAD2D17DA}"/>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8DE5EC2E-8EE0-2CE1-EF95-43DA3900A80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46ACD0-BE8A-3D4B-8E89-B0E6ACFF59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34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B421E-C230-4985-A55F-249E4712D5D8}"/>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F9B1106-1747-47C6-AD4D-1ED872037F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E6605EE-6C12-4B09-B328-5FC771964EB0}"/>
              </a:ext>
            </a:extLst>
          </p:cNvPr>
          <p:cNvSpPr>
            <a:spLocks noGrp="1"/>
          </p:cNvSpPr>
          <p:nvPr>
            <p:ph type="dt" sz="half" idx="10"/>
          </p:nvPr>
        </p:nvSpPr>
        <p:spPr/>
        <p:txBody>
          <a:bodyPr/>
          <a:lstStyle/>
          <a:p>
            <a:fld id="{2A3090FF-0D07-44EF-BE91-92BA9AB775B9}" type="datetimeFigureOut">
              <a:rPr lang="en-AU" smtClean="0"/>
              <a:t>7/02/2024</a:t>
            </a:fld>
            <a:endParaRPr lang="en-AU"/>
          </a:p>
        </p:txBody>
      </p:sp>
      <p:sp>
        <p:nvSpPr>
          <p:cNvPr id="5" name="Footer Placeholder 4">
            <a:extLst>
              <a:ext uri="{FF2B5EF4-FFF2-40B4-BE49-F238E27FC236}">
                <a16:creationId xmlns:a16="http://schemas.microsoft.com/office/drawing/2014/main" id="{39B7F1C5-E024-4AB0-B408-32F5C1A10AB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9489FD8-71FE-4137-8FE6-DC2A193CC355}"/>
              </a:ext>
            </a:extLst>
          </p:cNvPr>
          <p:cNvSpPr>
            <a:spLocks noGrp="1"/>
          </p:cNvSpPr>
          <p:nvPr>
            <p:ph type="sldNum" sz="quarter" idx="12"/>
          </p:nvPr>
        </p:nvSpPr>
        <p:spPr/>
        <p:txBody>
          <a:bodyPr/>
          <a:lstStyle/>
          <a:p>
            <a:fld id="{009375D7-070A-4959-9224-FB5E66F2B1B3}" type="slidenum">
              <a:rPr lang="en-AU" smtClean="0"/>
              <a:t>‹#›</a:t>
            </a:fld>
            <a:endParaRPr lang="en-AU"/>
          </a:p>
        </p:txBody>
      </p:sp>
    </p:spTree>
    <p:extLst>
      <p:ext uri="{BB962C8B-B14F-4D97-AF65-F5344CB8AC3E}">
        <p14:creationId xmlns:p14="http://schemas.microsoft.com/office/powerpoint/2010/main" val="1365190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85695-8E0F-403A-9CD7-62C032F7690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C05A9F9-AE68-4F94-9E5E-068EE37349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C93A7560-CAFD-4E61-95FB-BDA485201B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99DDD9F1-1A2C-48B2-B5C9-C73A7289C320}"/>
              </a:ext>
            </a:extLst>
          </p:cNvPr>
          <p:cNvSpPr>
            <a:spLocks noGrp="1"/>
          </p:cNvSpPr>
          <p:nvPr>
            <p:ph type="dt" sz="half" idx="10"/>
          </p:nvPr>
        </p:nvSpPr>
        <p:spPr/>
        <p:txBody>
          <a:bodyPr/>
          <a:lstStyle/>
          <a:p>
            <a:fld id="{2A3090FF-0D07-44EF-BE91-92BA9AB775B9}" type="datetimeFigureOut">
              <a:rPr lang="en-AU" smtClean="0"/>
              <a:t>7/02/2024</a:t>
            </a:fld>
            <a:endParaRPr lang="en-AU"/>
          </a:p>
        </p:txBody>
      </p:sp>
      <p:sp>
        <p:nvSpPr>
          <p:cNvPr id="6" name="Footer Placeholder 5">
            <a:extLst>
              <a:ext uri="{FF2B5EF4-FFF2-40B4-BE49-F238E27FC236}">
                <a16:creationId xmlns:a16="http://schemas.microsoft.com/office/drawing/2014/main" id="{6B3D520C-6BAD-40E9-A2B0-8BFA83635E1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E604E87-51E9-4833-AA93-39FB9ED72BE2}"/>
              </a:ext>
            </a:extLst>
          </p:cNvPr>
          <p:cNvSpPr>
            <a:spLocks noGrp="1"/>
          </p:cNvSpPr>
          <p:nvPr>
            <p:ph type="sldNum" sz="quarter" idx="12"/>
          </p:nvPr>
        </p:nvSpPr>
        <p:spPr/>
        <p:txBody>
          <a:bodyPr/>
          <a:lstStyle/>
          <a:p>
            <a:fld id="{009375D7-070A-4959-9224-FB5E66F2B1B3}" type="slidenum">
              <a:rPr lang="en-AU" smtClean="0"/>
              <a:t>‹#›</a:t>
            </a:fld>
            <a:endParaRPr lang="en-AU"/>
          </a:p>
        </p:txBody>
      </p:sp>
    </p:spTree>
    <p:extLst>
      <p:ext uri="{BB962C8B-B14F-4D97-AF65-F5344CB8AC3E}">
        <p14:creationId xmlns:p14="http://schemas.microsoft.com/office/powerpoint/2010/main" val="294113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C9467-6CA3-4111-A4AE-FFD0F459C1D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CE09CDFA-8C89-4FC7-83CB-4B6BD3F030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C0D324-2CEE-48D7-AB8D-9EB56FF323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535C84E4-E747-422F-823D-ABB103E226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6CBDB2-558E-4410-815E-BC17CE86EE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7BD73ABA-F022-4A2D-BC50-6EFA1A189B4A}"/>
              </a:ext>
            </a:extLst>
          </p:cNvPr>
          <p:cNvSpPr>
            <a:spLocks noGrp="1"/>
          </p:cNvSpPr>
          <p:nvPr>
            <p:ph type="dt" sz="half" idx="10"/>
          </p:nvPr>
        </p:nvSpPr>
        <p:spPr/>
        <p:txBody>
          <a:bodyPr/>
          <a:lstStyle/>
          <a:p>
            <a:fld id="{2A3090FF-0D07-44EF-BE91-92BA9AB775B9}" type="datetimeFigureOut">
              <a:rPr lang="en-AU" smtClean="0"/>
              <a:t>7/02/2024</a:t>
            </a:fld>
            <a:endParaRPr lang="en-AU"/>
          </a:p>
        </p:txBody>
      </p:sp>
      <p:sp>
        <p:nvSpPr>
          <p:cNvPr id="8" name="Footer Placeholder 7">
            <a:extLst>
              <a:ext uri="{FF2B5EF4-FFF2-40B4-BE49-F238E27FC236}">
                <a16:creationId xmlns:a16="http://schemas.microsoft.com/office/drawing/2014/main" id="{0119AFDB-C42E-463D-B00B-B7C3F2C195ED}"/>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508F5CF-1000-4107-8B86-354403242CE2}"/>
              </a:ext>
            </a:extLst>
          </p:cNvPr>
          <p:cNvSpPr>
            <a:spLocks noGrp="1"/>
          </p:cNvSpPr>
          <p:nvPr>
            <p:ph type="sldNum" sz="quarter" idx="12"/>
          </p:nvPr>
        </p:nvSpPr>
        <p:spPr/>
        <p:txBody>
          <a:bodyPr/>
          <a:lstStyle/>
          <a:p>
            <a:fld id="{009375D7-070A-4959-9224-FB5E66F2B1B3}" type="slidenum">
              <a:rPr lang="en-AU" smtClean="0"/>
              <a:t>‹#›</a:t>
            </a:fld>
            <a:endParaRPr lang="en-AU"/>
          </a:p>
        </p:txBody>
      </p:sp>
    </p:spTree>
    <p:extLst>
      <p:ext uri="{BB962C8B-B14F-4D97-AF65-F5344CB8AC3E}">
        <p14:creationId xmlns:p14="http://schemas.microsoft.com/office/powerpoint/2010/main" val="466878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7D6A8-8593-4C21-938E-8349B6D2FBE3}"/>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F9A56A4-BCFE-444A-B799-3003156ECF65}"/>
              </a:ext>
            </a:extLst>
          </p:cNvPr>
          <p:cNvSpPr>
            <a:spLocks noGrp="1"/>
          </p:cNvSpPr>
          <p:nvPr>
            <p:ph type="dt" sz="half" idx="10"/>
          </p:nvPr>
        </p:nvSpPr>
        <p:spPr/>
        <p:txBody>
          <a:bodyPr/>
          <a:lstStyle/>
          <a:p>
            <a:fld id="{2A3090FF-0D07-44EF-BE91-92BA9AB775B9}" type="datetimeFigureOut">
              <a:rPr lang="en-AU" smtClean="0"/>
              <a:t>7/02/2024</a:t>
            </a:fld>
            <a:endParaRPr lang="en-AU"/>
          </a:p>
        </p:txBody>
      </p:sp>
      <p:sp>
        <p:nvSpPr>
          <p:cNvPr id="4" name="Footer Placeholder 3">
            <a:extLst>
              <a:ext uri="{FF2B5EF4-FFF2-40B4-BE49-F238E27FC236}">
                <a16:creationId xmlns:a16="http://schemas.microsoft.com/office/drawing/2014/main" id="{33661598-FDFF-4254-A4A3-B4A979362993}"/>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F24BB6E-0C9C-4308-81D1-8B331EC18F2D}"/>
              </a:ext>
            </a:extLst>
          </p:cNvPr>
          <p:cNvSpPr>
            <a:spLocks noGrp="1"/>
          </p:cNvSpPr>
          <p:nvPr>
            <p:ph type="sldNum" sz="quarter" idx="12"/>
          </p:nvPr>
        </p:nvSpPr>
        <p:spPr/>
        <p:txBody>
          <a:bodyPr/>
          <a:lstStyle/>
          <a:p>
            <a:fld id="{009375D7-070A-4959-9224-FB5E66F2B1B3}" type="slidenum">
              <a:rPr lang="en-AU" smtClean="0"/>
              <a:t>‹#›</a:t>
            </a:fld>
            <a:endParaRPr lang="en-AU"/>
          </a:p>
        </p:txBody>
      </p:sp>
    </p:spTree>
    <p:extLst>
      <p:ext uri="{BB962C8B-B14F-4D97-AF65-F5344CB8AC3E}">
        <p14:creationId xmlns:p14="http://schemas.microsoft.com/office/powerpoint/2010/main" val="35656242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E664CD-741D-4C8B-81A1-8F813AD195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BC9109C-5296-411A-BFAE-02503EAE8F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27DF911-AF5C-4E26-A571-BA8DB3C794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090FF-0D07-44EF-BE91-92BA9AB775B9}" type="datetimeFigureOut">
              <a:rPr lang="en-AU" smtClean="0"/>
              <a:t>7/02/2024</a:t>
            </a:fld>
            <a:endParaRPr lang="en-AU"/>
          </a:p>
        </p:txBody>
      </p:sp>
      <p:sp>
        <p:nvSpPr>
          <p:cNvPr id="5" name="Footer Placeholder 4">
            <a:extLst>
              <a:ext uri="{FF2B5EF4-FFF2-40B4-BE49-F238E27FC236}">
                <a16:creationId xmlns:a16="http://schemas.microsoft.com/office/drawing/2014/main" id="{28AD8E53-B55F-4650-ADAB-27193A719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9DADCEA8-03AE-46AA-AD1B-6B051BA054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9375D7-070A-4959-9224-FB5E66F2B1B3}" type="slidenum">
              <a:rPr lang="en-AU" smtClean="0"/>
              <a:t>‹#›</a:t>
            </a:fld>
            <a:endParaRPr lang="en-AU"/>
          </a:p>
        </p:txBody>
      </p:sp>
      <p:sp>
        <p:nvSpPr>
          <p:cNvPr id="8" name="Rectangle 7">
            <a:extLst>
              <a:ext uri="{FF2B5EF4-FFF2-40B4-BE49-F238E27FC236}">
                <a16:creationId xmlns:a16="http://schemas.microsoft.com/office/drawing/2014/main" id="{FA7CA2B4-C8AB-4F09-B260-BA7609DF079D}"/>
              </a:ext>
            </a:extLst>
          </p:cNvPr>
          <p:cNvSpPr/>
          <p:nvPr userDrawn="1"/>
        </p:nvSpPr>
        <p:spPr>
          <a:xfrm rot="5400000">
            <a:off x="5706290" y="372291"/>
            <a:ext cx="779419" cy="12192000"/>
          </a:xfrm>
          <a:prstGeom prst="rect">
            <a:avLst/>
          </a:prstGeom>
          <a:solidFill>
            <a:srgbClr val="FFD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UNSW Sydney Logo">
            <a:extLst>
              <a:ext uri="{FF2B5EF4-FFF2-40B4-BE49-F238E27FC236}">
                <a16:creationId xmlns:a16="http://schemas.microsoft.com/office/drawing/2014/main" id="{84EF7EA2-D124-438C-BF7A-68B3D6878301}"/>
              </a:ext>
            </a:extLst>
          </p:cNvPr>
          <p:cNvPicPr>
            <a:picLocks noChangeAspect="1"/>
          </p:cNvPicPr>
          <p:nvPr userDrawn="1"/>
        </p:nvPicPr>
        <p:blipFill>
          <a:blip r:embed="rId6"/>
          <a:srcRect/>
          <a:stretch/>
        </p:blipFill>
        <p:spPr>
          <a:xfrm>
            <a:off x="11526898" y="6196827"/>
            <a:ext cx="540000" cy="563746"/>
          </a:xfrm>
          <a:prstGeom prst="rect">
            <a:avLst/>
          </a:prstGeom>
        </p:spPr>
      </p:pic>
    </p:spTree>
    <p:extLst>
      <p:ext uri="{BB962C8B-B14F-4D97-AF65-F5344CB8AC3E}">
        <p14:creationId xmlns:p14="http://schemas.microsoft.com/office/powerpoint/2010/main" val="2078472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mn-lt"/>
          <a:ea typeface="+mn-ea"/>
          <a:cs typeface="+mn-cs"/>
        </a:defRPr>
      </a:lvl1pPr>
      <a:lvl2pPr marL="230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687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144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602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ellbeing.unsw.edu.au/" TargetMode="External"/><Relationship Id="rId13" Type="http://schemas.openxmlformats.org/officeDocument/2006/relationships/image" Target="../media/image2.png"/><Relationship Id="rId18" Type="http://schemas.openxmlformats.org/officeDocument/2006/relationships/image" Target="../media/image7.svg"/><Relationship Id="rId26" Type="http://schemas.openxmlformats.org/officeDocument/2006/relationships/image" Target="../media/image15.png"/><Relationship Id="rId3" Type="http://schemas.openxmlformats.org/officeDocument/2006/relationships/hyperlink" Target="https://my.unsw.edu.au/" TargetMode="External"/><Relationship Id="rId21" Type="http://schemas.openxmlformats.org/officeDocument/2006/relationships/image" Target="../media/image10.png"/><Relationship Id="rId7" Type="http://schemas.openxmlformats.org/officeDocument/2006/relationships/hyperlink" Target="https://www.unsw.edu.au/planning-assurance/safety/resources/toolkit/workstations" TargetMode="External"/><Relationship Id="rId12" Type="http://schemas.openxmlformats.org/officeDocument/2006/relationships/hyperlink" Target="https://www.unsw.edu.au/safezone" TargetMode="External"/><Relationship Id="rId17" Type="http://schemas.openxmlformats.org/officeDocument/2006/relationships/image" Target="../media/image6.png"/><Relationship Id="rId25"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5.svg"/><Relationship Id="rId20" Type="http://schemas.openxmlformats.org/officeDocument/2006/relationships/image" Target="../media/image9.svg"/><Relationship Id="rId29" Type="http://schemas.openxmlformats.org/officeDocument/2006/relationships/image" Target="../media/image18.svg"/><Relationship Id="rId1" Type="http://schemas.openxmlformats.org/officeDocument/2006/relationships/slideLayout" Target="../slideLayouts/slideLayout4.xml"/><Relationship Id="rId6" Type="http://schemas.openxmlformats.org/officeDocument/2006/relationships/hyperlink" Target="https://safety.unsw.edu.au/" TargetMode="External"/><Relationship Id="rId11" Type="http://schemas.openxmlformats.org/officeDocument/2006/relationships/hyperlink" Target="https://www.student.unsw.edu.au/health/appointment" TargetMode="External"/><Relationship Id="rId24" Type="http://schemas.openxmlformats.org/officeDocument/2006/relationships/image" Target="../media/image13.svg"/><Relationship Id="rId32" Type="http://schemas.openxmlformats.org/officeDocument/2006/relationships/image" Target="../media/image21.png"/><Relationship Id="rId5" Type="http://schemas.openxmlformats.org/officeDocument/2006/relationships/hyperlink" Target="https://apac.ehssrisk.sai360.net/unsw/#/main" TargetMode="External"/><Relationship Id="rId15" Type="http://schemas.openxmlformats.org/officeDocument/2006/relationships/image" Target="../media/image4.png"/><Relationship Id="rId23" Type="http://schemas.openxmlformats.org/officeDocument/2006/relationships/image" Target="../media/image12.png"/><Relationship Id="rId28" Type="http://schemas.openxmlformats.org/officeDocument/2006/relationships/image" Target="../media/image17.png"/><Relationship Id="rId10" Type="http://schemas.openxmlformats.org/officeDocument/2006/relationships/hyperlink" Target="https://www.unsw.edu.au/content/dam/pdfs/unsw-adobe-websites/planning-assurance/safety/documents-resources/other/A%20guide%20to%20supporting%20psychosocial%20safety.pdf" TargetMode="External"/><Relationship Id="rId19" Type="http://schemas.openxmlformats.org/officeDocument/2006/relationships/image" Target="../media/image8.png"/><Relationship Id="rId31" Type="http://schemas.openxmlformats.org/officeDocument/2006/relationships/image" Target="../media/image20.jpeg"/><Relationship Id="rId4" Type="http://schemas.openxmlformats.org/officeDocument/2006/relationships/hyperlink" Target="https://moodle.telt.unsw.edu.au/auth/saml/login.php" TargetMode="External"/><Relationship Id="rId9" Type="http://schemas.openxmlformats.org/officeDocument/2006/relationships/hyperlink" Target="https://www.wellbeing.unsw.edu.au/eap-benestar" TargetMode="External"/><Relationship Id="rId14" Type="http://schemas.openxmlformats.org/officeDocument/2006/relationships/image" Target="../media/image3.svg"/><Relationship Id="rId22" Type="http://schemas.openxmlformats.org/officeDocument/2006/relationships/image" Target="../media/image11.svg"/><Relationship Id="rId27" Type="http://schemas.openxmlformats.org/officeDocument/2006/relationships/image" Target="../media/image16.svg"/><Relationship Id="rId30"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AD8FE-6F83-7C6B-CAE6-7918F6E8BA9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1DAD242A-4805-71BB-CA72-B0D34AECAABA}"/>
              </a:ext>
            </a:extLst>
          </p:cNvPr>
          <p:cNvSpPr/>
          <p:nvPr/>
        </p:nvSpPr>
        <p:spPr>
          <a:xfrm>
            <a:off x="0" y="661691"/>
            <a:ext cx="12192000" cy="257452"/>
          </a:xfrm>
          <a:prstGeom prst="rect">
            <a:avLst/>
          </a:prstGeom>
          <a:solidFill>
            <a:srgbClr val="231F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400" b="0" i="1" u="none" strike="noStrike" kern="1200" cap="none" spc="0" normalizeH="0" baseline="0" noProof="0" dirty="0">
                <a:ln>
                  <a:noFill/>
                </a:ln>
                <a:solidFill>
                  <a:prstClr val="white">
                    <a:lumMod val="95000"/>
                  </a:prstClr>
                </a:solidFill>
                <a:effectLst/>
                <a:uLnTx/>
                <a:uFillTx/>
                <a:latin typeface="Arial" panose="020B0604020202020204" pitchFamily="34" charset="0"/>
                <a:ea typeface="+mn-ea"/>
                <a:cs typeface="Arial" panose="020B0604020202020204" pitchFamily="34" charset="0"/>
              </a:rPr>
              <a:t>Why is this important</a:t>
            </a:r>
          </a:p>
        </p:txBody>
      </p:sp>
      <p:grpSp>
        <p:nvGrpSpPr>
          <p:cNvPr id="12" name="Group 11">
            <a:extLst>
              <a:ext uri="{FF2B5EF4-FFF2-40B4-BE49-F238E27FC236}">
                <a16:creationId xmlns:a16="http://schemas.microsoft.com/office/drawing/2014/main" id="{F39FB486-36FC-AB11-4896-84CE562A4F79}"/>
              </a:ext>
            </a:extLst>
          </p:cNvPr>
          <p:cNvGrpSpPr/>
          <p:nvPr/>
        </p:nvGrpSpPr>
        <p:grpSpPr>
          <a:xfrm>
            <a:off x="-2" y="381378"/>
            <a:ext cx="12192002" cy="45721"/>
            <a:chOff x="0" y="1498994"/>
            <a:chExt cx="12192002" cy="45721"/>
          </a:xfrm>
        </p:grpSpPr>
        <p:sp>
          <p:nvSpPr>
            <p:cNvPr id="9" name="Rectangle 8">
              <a:extLst>
                <a:ext uri="{FF2B5EF4-FFF2-40B4-BE49-F238E27FC236}">
                  <a16:creationId xmlns:a16="http://schemas.microsoft.com/office/drawing/2014/main" id="{50730846-A27B-13CF-1D61-D102740F40E7}"/>
                </a:ext>
              </a:extLst>
            </p:cNvPr>
            <p:cNvSpPr/>
            <p:nvPr/>
          </p:nvSpPr>
          <p:spPr>
            <a:xfrm>
              <a:off x="0" y="1498996"/>
              <a:ext cx="4064400" cy="4571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 name="Rectangle 9">
              <a:extLst>
                <a:ext uri="{FF2B5EF4-FFF2-40B4-BE49-F238E27FC236}">
                  <a16:creationId xmlns:a16="http://schemas.microsoft.com/office/drawing/2014/main" id="{9F4EE976-7455-A779-53DB-4751E9361443}"/>
                </a:ext>
              </a:extLst>
            </p:cNvPr>
            <p:cNvSpPr/>
            <p:nvPr/>
          </p:nvSpPr>
          <p:spPr>
            <a:xfrm>
              <a:off x="8127602" y="1498994"/>
              <a:ext cx="4064400" cy="4571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79563C5-1603-7E78-6AE5-631C994A5753}"/>
                </a:ext>
              </a:extLst>
            </p:cNvPr>
            <p:cNvSpPr/>
            <p:nvPr/>
          </p:nvSpPr>
          <p:spPr>
            <a:xfrm>
              <a:off x="4064400" y="1498995"/>
              <a:ext cx="4064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7" name="Rectangle 6">
            <a:extLst>
              <a:ext uri="{FF2B5EF4-FFF2-40B4-BE49-F238E27FC236}">
                <a16:creationId xmlns:a16="http://schemas.microsoft.com/office/drawing/2014/main" id="{FB2632C7-164B-F405-4180-91BC7F81D5BF}"/>
              </a:ext>
            </a:extLst>
          </p:cNvPr>
          <p:cNvSpPr/>
          <p:nvPr/>
        </p:nvSpPr>
        <p:spPr>
          <a:xfrm>
            <a:off x="0" y="404239"/>
            <a:ext cx="12192000" cy="257452"/>
          </a:xfrm>
          <a:prstGeom prst="rect">
            <a:avLst/>
          </a:prstGeom>
          <a:solidFill>
            <a:srgbClr val="FFE601"/>
          </a:solidFill>
          <a:ln>
            <a:solidFill>
              <a:srgbClr val="FFE6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85000"/>
                    <a:lumOff val="15000"/>
                  </a:srgbClr>
                </a:solidFill>
                <a:effectLst/>
                <a:uLnTx/>
                <a:uFillTx/>
                <a:latin typeface="Roboto"/>
                <a:ea typeface="+mn-ea"/>
                <a:cs typeface="Arial" panose="020B0604020202020204" pitchFamily="34" charset="0"/>
              </a:rPr>
              <a:t>Returning to the workplace after a holiday or time away, means returning to a safe mindset!</a:t>
            </a:r>
            <a:endParaRPr kumimoji="0" lang="en-AU" sz="1400" b="0" i="0" u="none" strike="noStrike" kern="1200" cap="none" spc="0" normalizeH="0" baseline="0" noProof="0" dirty="0">
              <a:ln>
                <a:noFill/>
              </a:ln>
              <a:solidFill>
                <a:srgbClr val="000000">
                  <a:lumMod val="85000"/>
                  <a:lumOff val="15000"/>
                </a:srgbClr>
              </a:solidFill>
              <a:effectLst/>
              <a:uLnTx/>
              <a:uFillTx/>
              <a:latin typeface="Roboto"/>
              <a:ea typeface="+mn-ea"/>
              <a:cs typeface="Arial" panose="020B0604020202020204" pitchFamily="34" charset="0"/>
            </a:endParaRPr>
          </a:p>
        </p:txBody>
      </p:sp>
      <p:sp>
        <p:nvSpPr>
          <p:cNvPr id="2" name="Rectangle 1">
            <a:extLst>
              <a:ext uri="{FF2B5EF4-FFF2-40B4-BE49-F238E27FC236}">
                <a16:creationId xmlns:a16="http://schemas.microsoft.com/office/drawing/2014/main" id="{F1423D3E-9420-CC17-B8D5-D58573EC6C96}"/>
              </a:ext>
            </a:extLst>
          </p:cNvPr>
          <p:cNvSpPr/>
          <p:nvPr/>
        </p:nvSpPr>
        <p:spPr>
          <a:xfrm>
            <a:off x="-2" y="1"/>
            <a:ext cx="12192000" cy="4037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2400" b="1" i="0" u="none" strike="noStrike" kern="1200" cap="none" spc="50" normalizeH="0" baseline="0" noProof="0" dirty="0">
                <a:ln>
                  <a:noFill/>
                </a:ln>
                <a:solidFill>
                  <a:srgbClr val="000000"/>
                </a:solidFill>
                <a:effectLst/>
                <a:uLnTx/>
                <a:uFillTx/>
                <a:latin typeface="Clancy"/>
                <a:ea typeface="+mn-ea"/>
                <a:cs typeface="+mn-cs"/>
              </a:rPr>
              <a:t>Switch on for Safety</a:t>
            </a:r>
          </a:p>
        </p:txBody>
      </p:sp>
      <p:sp>
        <p:nvSpPr>
          <p:cNvPr id="3" name="Rectangle: Rounded Corners 2">
            <a:extLst>
              <a:ext uri="{FF2B5EF4-FFF2-40B4-BE49-F238E27FC236}">
                <a16:creationId xmlns:a16="http://schemas.microsoft.com/office/drawing/2014/main" id="{9FB9DE0F-73F3-AFF0-B0D9-3645B21C6DA3}"/>
              </a:ext>
            </a:extLst>
          </p:cNvPr>
          <p:cNvSpPr/>
          <p:nvPr/>
        </p:nvSpPr>
        <p:spPr>
          <a:xfrm>
            <a:off x="4064398" y="978356"/>
            <a:ext cx="3620257" cy="1208396"/>
          </a:xfrm>
          <a:prstGeom prst="roundRect">
            <a:avLst/>
          </a:prstGeom>
          <a:solidFill>
            <a:srgbClr val="169F84">
              <a:alpha val="90000"/>
            </a:srgbClr>
          </a:solidFill>
          <a:ln>
            <a:noFill/>
          </a:ln>
        </p:spPr>
        <p:style>
          <a:lnRef idx="2">
            <a:schemeClr val="accent6">
              <a:shade val="50000"/>
            </a:schemeClr>
          </a:lnRef>
          <a:fillRef idx="1">
            <a:schemeClr val="accent6"/>
          </a:fillRef>
          <a:effectRef idx="0">
            <a:schemeClr val="accent6"/>
          </a:effectRef>
          <a:fontRef idx="minor">
            <a:schemeClr val="lt1"/>
          </a:fontRef>
        </p:style>
        <p:txBody>
          <a:bodyPr lIns="72000" tIns="36000" rIns="72000" bIns="36000"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Returning to work can be challenging. Our minds may still be in “holiday” or “home” mode, which means we are less alert to workplace risks and hazards and more susceptible to injury during this period.</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 need to consciously switch our mindset and be fully focused on the job or task at hand.</a:t>
            </a:r>
            <a:endParaRPr kumimoji="0" lang="en-AU"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 name="Rectangle 3">
            <a:extLst>
              <a:ext uri="{FF2B5EF4-FFF2-40B4-BE49-F238E27FC236}">
                <a16:creationId xmlns:a16="http://schemas.microsoft.com/office/drawing/2014/main" id="{7CDE5E76-E31A-0E1F-86DB-427F9FB8AB50}"/>
              </a:ext>
            </a:extLst>
          </p:cNvPr>
          <p:cNvSpPr/>
          <p:nvPr/>
        </p:nvSpPr>
        <p:spPr>
          <a:xfrm>
            <a:off x="7734324" y="978356"/>
            <a:ext cx="4410069" cy="1211392"/>
          </a:xfrm>
          <a:prstGeom prst="rect">
            <a:avLst/>
          </a:prstGeom>
          <a:solidFill>
            <a:srgbClr val="FF9F1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just" defTabSz="914400" rtl="0" eaLnBrk="1" fontAlgn="auto" latinLnBrk="0" hangingPunct="1">
              <a:lnSpc>
                <a:spcPct val="100000"/>
              </a:lnSpc>
              <a:spcBef>
                <a:spcPts val="0"/>
              </a:spcBef>
              <a:spcAft>
                <a:spcPts val="300"/>
              </a:spcAft>
              <a:buClrTx/>
              <a:buSzTx/>
              <a:buFontTx/>
              <a:buNone/>
              <a:tabLst/>
              <a:defRPr/>
            </a:pPr>
            <a:r>
              <a:rPr kumimoji="0" lang="en-US" sz="11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We can all be safety leaders and play our part by:</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Always speaking up</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Stopping the job if I feel it is unsafe</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Contributing to risk assessments and continuous improvements</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Challenging unsafe behaviours or workplace conditions.</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5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Recognising and praising positive H&amp;S performance and behaviours.</a:t>
            </a:r>
          </a:p>
        </p:txBody>
      </p:sp>
      <p:grpSp>
        <p:nvGrpSpPr>
          <p:cNvPr id="52" name="Group 51">
            <a:extLst>
              <a:ext uri="{FF2B5EF4-FFF2-40B4-BE49-F238E27FC236}">
                <a16:creationId xmlns:a16="http://schemas.microsoft.com/office/drawing/2014/main" id="{0B3E518C-B0DF-5ECC-4D31-A262172C16AD}"/>
              </a:ext>
            </a:extLst>
          </p:cNvPr>
          <p:cNvGrpSpPr/>
          <p:nvPr/>
        </p:nvGrpSpPr>
        <p:grpSpPr>
          <a:xfrm>
            <a:off x="42166" y="978356"/>
            <a:ext cx="3972563" cy="1285216"/>
            <a:chOff x="8293222" y="1057522"/>
            <a:chExt cx="3740459" cy="1462244"/>
          </a:xfrm>
        </p:grpSpPr>
        <p:sp>
          <p:nvSpPr>
            <p:cNvPr id="21" name="Rectangle 20">
              <a:extLst>
                <a:ext uri="{FF2B5EF4-FFF2-40B4-BE49-F238E27FC236}">
                  <a16:creationId xmlns:a16="http://schemas.microsoft.com/office/drawing/2014/main" id="{9464DC2F-8A20-35AA-48DB-DBE123527910}"/>
                </a:ext>
              </a:extLst>
            </p:cNvPr>
            <p:cNvSpPr/>
            <p:nvPr/>
          </p:nvSpPr>
          <p:spPr>
            <a:xfrm>
              <a:off x="8293222" y="1057522"/>
              <a:ext cx="3740459" cy="9010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108000" bIns="108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F29000"/>
                  </a:solidFill>
                  <a:effectLst/>
                  <a:uLnTx/>
                  <a:uFillTx/>
                  <a:latin typeface="Arial" panose="020B0604020202020204" pitchFamily="34" charset="0"/>
                  <a:ea typeface="+mn-ea"/>
                  <a:cs typeface="Arial" panose="020B0604020202020204" pitchFamily="34" charset="0"/>
                </a:rPr>
                <a:t>The choices we make today, determines our tomorrow!</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Our Health &amp; Safety (H&amp;S) is a collective responsibility, let’s shape a better tomorrow by committing to being great safety leaders no matter our role or level.</a:t>
              </a:r>
            </a:p>
          </p:txBody>
        </p:sp>
        <p:sp>
          <p:nvSpPr>
            <p:cNvPr id="23" name="Flowchart: Off-page Connector 22">
              <a:extLst>
                <a:ext uri="{FF2B5EF4-FFF2-40B4-BE49-F238E27FC236}">
                  <a16:creationId xmlns:a16="http://schemas.microsoft.com/office/drawing/2014/main" id="{5D20A910-F0C5-4576-34F1-86729FCCF257}"/>
                </a:ext>
              </a:extLst>
            </p:cNvPr>
            <p:cNvSpPr/>
            <p:nvPr/>
          </p:nvSpPr>
          <p:spPr>
            <a:xfrm>
              <a:off x="8293222" y="1931200"/>
              <a:ext cx="3740459" cy="588566"/>
            </a:xfrm>
            <a:custGeom>
              <a:avLst/>
              <a:gdLst>
                <a:gd name="connsiteX0" fmla="*/ 0 w 10000"/>
                <a:gd name="connsiteY0" fmla="*/ 0 h 10000"/>
                <a:gd name="connsiteX1" fmla="*/ 10000 w 10000"/>
                <a:gd name="connsiteY1" fmla="*/ 0 h 10000"/>
                <a:gd name="connsiteX2" fmla="*/ 10000 w 10000"/>
                <a:gd name="connsiteY2" fmla="*/ 8000 h 10000"/>
                <a:gd name="connsiteX3" fmla="*/ 5000 w 10000"/>
                <a:gd name="connsiteY3" fmla="*/ 10000 h 10000"/>
                <a:gd name="connsiteX4" fmla="*/ 0 w 10000"/>
                <a:gd name="connsiteY4" fmla="*/ 8000 h 10000"/>
                <a:gd name="connsiteX5" fmla="*/ 0 w 10000"/>
                <a:gd name="connsiteY5" fmla="*/ 0 h 10000"/>
                <a:gd name="connsiteX0" fmla="*/ 0 w 10000"/>
                <a:gd name="connsiteY0" fmla="*/ 0 h 13757"/>
                <a:gd name="connsiteX1" fmla="*/ 10000 w 10000"/>
                <a:gd name="connsiteY1" fmla="*/ 0 h 13757"/>
                <a:gd name="connsiteX2" fmla="*/ 10000 w 10000"/>
                <a:gd name="connsiteY2" fmla="*/ 8000 h 13757"/>
                <a:gd name="connsiteX3" fmla="*/ 5000 w 10000"/>
                <a:gd name="connsiteY3" fmla="*/ 13757 h 13757"/>
                <a:gd name="connsiteX4" fmla="*/ 0 w 10000"/>
                <a:gd name="connsiteY4" fmla="*/ 8000 h 13757"/>
                <a:gd name="connsiteX5" fmla="*/ 0 w 10000"/>
                <a:gd name="connsiteY5" fmla="*/ 0 h 13757"/>
                <a:gd name="connsiteX0" fmla="*/ 0 w 10000"/>
                <a:gd name="connsiteY0" fmla="*/ 0 h 14499"/>
                <a:gd name="connsiteX1" fmla="*/ 10000 w 10000"/>
                <a:gd name="connsiteY1" fmla="*/ 0 h 14499"/>
                <a:gd name="connsiteX2" fmla="*/ 10000 w 10000"/>
                <a:gd name="connsiteY2" fmla="*/ 8000 h 14499"/>
                <a:gd name="connsiteX3" fmla="*/ 2477 w 10000"/>
                <a:gd name="connsiteY3" fmla="*/ 14499 h 14499"/>
                <a:gd name="connsiteX4" fmla="*/ 0 w 10000"/>
                <a:gd name="connsiteY4" fmla="*/ 8000 h 14499"/>
                <a:gd name="connsiteX5" fmla="*/ 0 w 10000"/>
                <a:gd name="connsiteY5" fmla="*/ 0 h 14499"/>
                <a:gd name="connsiteX0" fmla="*/ 0 w 10000"/>
                <a:gd name="connsiteY0" fmla="*/ 0 h 13779"/>
                <a:gd name="connsiteX1" fmla="*/ 10000 w 10000"/>
                <a:gd name="connsiteY1" fmla="*/ 0 h 13779"/>
                <a:gd name="connsiteX2" fmla="*/ 10000 w 10000"/>
                <a:gd name="connsiteY2" fmla="*/ 8000 h 13779"/>
                <a:gd name="connsiteX3" fmla="*/ 2477 w 10000"/>
                <a:gd name="connsiteY3" fmla="*/ 13779 h 13779"/>
                <a:gd name="connsiteX4" fmla="*/ 0 w 10000"/>
                <a:gd name="connsiteY4" fmla="*/ 8000 h 13779"/>
                <a:gd name="connsiteX5" fmla="*/ 0 w 10000"/>
                <a:gd name="connsiteY5" fmla="*/ 0 h 13779"/>
                <a:gd name="connsiteX0" fmla="*/ 0 w 10000"/>
                <a:gd name="connsiteY0" fmla="*/ 0 h 14259"/>
                <a:gd name="connsiteX1" fmla="*/ 10000 w 10000"/>
                <a:gd name="connsiteY1" fmla="*/ 0 h 14259"/>
                <a:gd name="connsiteX2" fmla="*/ 10000 w 10000"/>
                <a:gd name="connsiteY2" fmla="*/ 8000 h 14259"/>
                <a:gd name="connsiteX3" fmla="*/ 2477 w 10000"/>
                <a:gd name="connsiteY3" fmla="*/ 14259 h 14259"/>
                <a:gd name="connsiteX4" fmla="*/ 0 w 10000"/>
                <a:gd name="connsiteY4" fmla="*/ 8000 h 14259"/>
                <a:gd name="connsiteX5" fmla="*/ 0 w 10000"/>
                <a:gd name="connsiteY5" fmla="*/ 0 h 1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4259">
                  <a:moveTo>
                    <a:pt x="0" y="0"/>
                  </a:moveTo>
                  <a:lnTo>
                    <a:pt x="10000" y="0"/>
                  </a:lnTo>
                  <a:lnTo>
                    <a:pt x="10000" y="8000"/>
                  </a:lnTo>
                  <a:lnTo>
                    <a:pt x="2477" y="14259"/>
                  </a:lnTo>
                  <a:lnTo>
                    <a:pt x="0" y="8000"/>
                  </a:lnTo>
                  <a:lnTo>
                    <a:pt x="0" y="0"/>
                  </a:lnTo>
                  <a:close/>
                </a:path>
              </a:pathLst>
            </a:custGeom>
            <a:solidFill>
              <a:srgbClr val="8092CA"/>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108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prstClr val="white"/>
                  </a:solidFill>
                  <a:effectLst/>
                  <a:uLnTx/>
                  <a:uFillTx/>
                  <a:latin typeface="Arial"/>
                  <a:ea typeface="+mn-ea"/>
                  <a:cs typeface="Arial"/>
                </a:rPr>
                <a:t>Did you know in 2023 the main causes of our recordable injuries were...</a:t>
              </a:r>
            </a:p>
          </p:txBody>
        </p:sp>
      </p:grpSp>
      <p:grpSp>
        <p:nvGrpSpPr>
          <p:cNvPr id="133" name="Group 132">
            <a:extLst>
              <a:ext uri="{FF2B5EF4-FFF2-40B4-BE49-F238E27FC236}">
                <a16:creationId xmlns:a16="http://schemas.microsoft.com/office/drawing/2014/main" id="{E4AE17F6-FE5F-0F46-018C-D4F08F69E7B1}"/>
              </a:ext>
            </a:extLst>
          </p:cNvPr>
          <p:cNvGrpSpPr/>
          <p:nvPr/>
        </p:nvGrpSpPr>
        <p:grpSpPr>
          <a:xfrm>
            <a:off x="2212047" y="2222446"/>
            <a:ext cx="9932345" cy="3852000"/>
            <a:chOff x="2003514" y="2262247"/>
            <a:chExt cx="10104962" cy="3817904"/>
          </a:xfrm>
        </p:grpSpPr>
        <p:sp>
          <p:nvSpPr>
            <p:cNvPr id="101" name="Rectangle 100">
              <a:extLst>
                <a:ext uri="{FF2B5EF4-FFF2-40B4-BE49-F238E27FC236}">
                  <a16:creationId xmlns:a16="http://schemas.microsoft.com/office/drawing/2014/main" id="{E23948BB-E58F-2FE8-B8B2-25155D39CCB5}"/>
                </a:ext>
              </a:extLst>
            </p:cNvPr>
            <p:cNvSpPr/>
            <p:nvPr/>
          </p:nvSpPr>
          <p:spPr>
            <a:xfrm>
              <a:off x="2003516" y="5787345"/>
              <a:ext cx="10104956" cy="292806"/>
            </a:xfrm>
            <a:prstGeom prst="snip2DiagRect">
              <a:avLst/>
            </a:prstGeom>
            <a:solidFill>
              <a:srgbClr val="231F2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white"/>
                  </a:solidFill>
                  <a:effectLst/>
                  <a:uLnTx/>
                  <a:uFillTx/>
                  <a:latin typeface="Roboto"/>
                  <a:ea typeface="+mn-ea"/>
                  <a:cs typeface="Arial"/>
                </a:rPr>
                <a:t>If you are not sure about anything, please speak to your Line Manager or local Safety Team</a:t>
              </a:r>
            </a:p>
          </p:txBody>
        </p:sp>
        <p:grpSp>
          <p:nvGrpSpPr>
            <p:cNvPr id="132" name="Group 131">
              <a:extLst>
                <a:ext uri="{FF2B5EF4-FFF2-40B4-BE49-F238E27FC236}">
                  <a16:creationId xmlns:a16="http://schemas.microsoft.com/office/drawing/2014/main" id="{A52FC482-AA75-1CEA-61BA-F1D0BC392330}"/>
                </a:ext>
              </a:extLst>
            </p:cNvPr>
            <p:cNvGrpSpPr/>
            <p:nvPr/>
          </p:nvGrpSpPr>
          <p:grpSpPr>
            <a:xfrm>
              <a:off x="2003514" y="2262247"/>
              <a:ext cx="10104962" cy="3510149"/>
              <a:chOff x="2003514" y="2262247"/>
              <a:chExt cx="10124018" cy="3510149"/>
            </a:xfrm>
          </p:grpSpPr>
          <p:grpSp>
            <p:nvGrpSpPr>
              <p:cNvPr id="119" name="Group 118">
                <a:extLst>
                  <a:ext uri="{FF2B5EF4-FFF2-40B4-BE49-F238E27FC236}">
                    <a16:creationId xmlns:a16="http://schemas.microsoft.com/office/drawing/2014/main" id="{490AF3A1-825A-72B6-1728-F0ABB3203A9E}"/>
                  </a:ext>
                </a:extLst>
              </p:cNvPr>
              <p:cNvGrpSpPr/>
              <p:nvPr/>
            </p:nvGrpSpPr>
            <p:grpSpPr>
              <a:xfrm>
                <a:off x="2009775" y="2521805"/>
                <a:ext cx="10117757" cy="3250591"/>
                <a:chOff x="142350" y="2608910"/>
                <a:chExt cx="9942535" cy="3143950"/>
              </a:xfrm>
            </p:grpSpPr>
            <p:grpSp>
              <p:nvGrpSpPr>
                <p:cNvPr id="96" name="Group 95">
                  <a:extLst>
                    <a:ext uri="{FF2B5EF4-FFF2-40B4-BE49-F238E27FC236}">
                      <a16:creationId xmlns:a16="http://schemas.microsoft.com/office/drawing/2014/main" id="{FC394742-EFC2-3148-8CB8-74718D5247EC}"/>
                    </a:ext>
                  </a:extLst>
                </p:cNvPr>
                <p:cNvGrpSpPr/>
                <p:nvPr/>
              </p:nvGrpSpPr>
              <p:grpSpPr>
                <a:xfrm>
                  <a:off x="142350" y="2608910"/>
                  <a:ext cx="1956811" cy="3143950"/>
                  <a:chOff x="221939" y="2758922"/>
                  <a:chExt cx="1512000" cy="2613176"/>
                </a:xfrm>
              </p:grpSpPr>
              <p:sp>
                <p:nvSpPr>
                  <p:cNvPr id="114" name="Rectangle 113">
                    <a:extLst>
                      <a:ext uri="{FF2B5EF4-FFF2-40B4-BE49-F238E27FC236}">
                        <a16:creationId xmlns:a16="http://schemas.microsoft.com/office/drawing/2014/main" id="{B3AB03AD-70A3-13DB-8EDB-E9BE8C993B52}"/>
                      </a:ext>
                    </a:extLst>
                  </p:cNvPr>
                  <p:cNvSpPr/>
                  <p:nvPr/>
                </p:nvSpPr>
                <p:spPr>
                  <a:xfrm>
                    <a:off x="221939" y="2758922"/>
                    <a:ext cx="1512000" cy="1793289"/>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My Training</a:t>
                    </a:r>
                  </a:p>
                  <a:p>
                    <a:pPr marL="0" marR="0" lvl="0" indent="0" algn="ctr" defTabSz="914400" rtl="0" eaLnBrk="1" fontAlgn="auto" latinLnBrk="0" hangingPunct="1">
                      <a:lnSpc>
                        <a:spcPct val="100000"/>
                      </a:lnSpc>
                      <a:spcBef>
                        <a:spcPts val="0"/>
                      </a:spcBef>
                      <a:spcAft>
                        <a:spcPts val="300"/>
                      </a:spcAft>
                      <a:buClrTx/>
                      <a:buSzTx/>
                      <a:buFontTx/>
                      <a:buNone/>
                      <a:tabLst/>
                      <a:defRPr/>
                    </a:pPr>
                    <a:endPar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a:p>
                    <a:pPr marL="36000" marR="0" lvl="0" indent="-720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Am I trained to do my current job?</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Do I need refresher training or coaching?</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Have I updated my certificates or my permits to work?</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Have I checked my learning record and enrolments for overdue or upcoming training?</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Can I enrol in safety training on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3"/>
                      </a:rPr>
                      <a:t>myUNSW</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and find enrolled or completed courses on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4"/>
                      </a:rPr>
                      <a:t>Moodle</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a:t>
                    </a:r>
                  </a:p>
                </p:txBody>
              </p:sp>
              <p:sp>
                <p:nvSpPr>
                  <p:cNvPr id="115" name="Rectangle 114">
                    <a:extLst>
                      <a:ext uri="{FF2B5EF4-FFF2-40B4-BE49-F238E27FC236}">
                        <a16:creationId xmlns:a16="http://schemas.microsoft.com/office/drawing/2014/main" id="{87F1ECEE-E30A-7E95-8E8E-E8765888BA6D}"/>
                      </a:ext>
                    </a:extLst>
                  </p:cNvPr>
                  <p:cNvSpPr/>
                  <p:nvPr/>
                </p:nvSpPr>
                <p:spPr>
                  <a:xfrm>
                    <a:off x="221939" y="4714722"/>
                    <a:ext cx="1512000" cy="657376"/>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Check your mandatory training enrolments</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Verify your competencies and certificates</a:t>
                    </a:r>
                    <a:endPar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p:txBody>
              </p:sp>
              <p:sp>
                <p:nvSpPr>
                  <p:cNvPr id="116" name="Rectangle 115">
                    <a:extLst>
                      <a:ext uri="{FF2B5EF4-FFF2-40B4-BE49-F238E27FC236}">
                        <a16:creationId xmlns:a16="http://schemas.microsoft.com/office/drawing/2014/main" id="{73788E20-EAE8-FAD5-8891-1A39EFE2DA3B}"/>
                      </a:ext>
                    </a:extLst>
                  </p:cNvPr>
                  <p:cNvSpPr/>
                  <p:nvPr/>
                </p:nvSpPr>
                <p:spPr>
                  <a:xfrm>
                    <a:off x="221939" y="4552209"/>
                    <a:ext cx="1512000" cy="162513"/>
                  </a:xfrm>
                  <a:prstGeom prst="snip2DiagRect">
                    <a:avLst/>
                  </a:prstGeom>
                  <a:solidFill>
                    <a:srgbClr val="255FA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dirty="0">
                        <a:ln>
                          <a:noFill/>
                        </a:ln>
                        <a:solidFill>
                          <a:prstClr val="white"/>
                        </a:solidFill>
                        <a:effectLst/>
                        <a:uLnTx/>
                        <a:uFillTx/>
                        <a:latin typeface="Roboto"/>
                        <a:ea typeface="+mn-ea"/>
                        <a:cs typeface="Arial" panose="020B0604020202020204" pitchFamily="34" charset="0"/>
                      </a:rPr>
                      <a:t>Take Action!</a:t>
                    </a:r>
                  </a:p>
                </p:txBody>
              </p:sp>
            </p:grpSp>
            <p:grpSp>
              <p:nvGrpSpPr>
                <p:cNvPr id="97" name="Group 96">
                  <a:extLst>
                    <a:ext uri="{FF2B5EF4-FFF2-40B4-BE49-F238E27FC236}">
                      <a16:creationId xmlns:a16="http://schemas.microsoft.com/office/drawing/2014/main" id="{9A222829-96ED-C12C-EECF-728365A46E28}"/>
                    </a:ext>
                  </a:extLst>
                </p:cNvPr>
                <p:cNvGrpSpPr/>
                <p:nvPr/>
              </p:nvGrpSpPr>
              <p:grpSpPr>
                <a:xfrm>
                  <a:off x="2138333" y="2608911"/>
                  <a:ext cx="1956814" cy="3143949"/>
                  <a:chOff x="1776468" y="2758925"/>
                  <a:chExt cx="1512001" cy="2613177"/>
                </a:xfrm>
              </p:grpSpPr>
              <p:sp>
                <p:nvSpPr>
                  <p:cNvPr id="111" name="Rectangle 110">
                    <a:extLst>
                      <a:ext uri="{FF2B5EF4-FFF2-40B4-BE49-F238E27FC236}">
                        <a16:creationId xmlns:a16="http://schemas.microsoft.com/office/drawing/2014/main" id="{6DE1E1BB-B0C4-6EA8-16FE-F76B0486D837}"/>
                      </a:ext>
                    </a:extLst>
                  </p:cNvPr>
                  <p:cNvSpPr/>
                  <p:nvPr/>
                </p:nvSpPr>
                <p:spPr>
                  <a:xfrm>
                    <a:off x="1776468" y="2758925"/>
                    <a:ext cx="1512001" cy="1793291"/>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Safe Ways of Working</a:t>
                    </a:r>
                    <a:endParaRPr kumimoji="0" lang="en-AU" sz="850" b="1"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endPar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a:p>
                    <a:pPr marL="36000" marR="0" lvl="0" indent="-720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Do I need to refresh any key procedures or processes?</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Are there any new procedures or processes I need to be aware of?</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Have I completed my risk assessment?</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Can I identify improvements in our ways of working?</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Have I discussed any aspects that aren’t practical, are difficult to access, use or apply, with my Line Manger?</a:t>
                    </a:r>
                  </a:p>
                </p:txBody>
              </p:sp>
              <p:sp>
                <p:nvSpPr>
                  <p:cNvPr id="112" name="Rectangle 111">
                    <a:extLst>
                      <a:ext uri="{FF2B5EF4-FFF2-40B4-BE49-F238E27FC236}">
                        <a16:creationId xmlns:a16="http://schemas.microsoft.com/office/drawing/2014/main" id="{36032927-0430-8D91-7AA6-F541436274DE}"/>
                      </a:ext>
                    </a:extLst>
                  </p:cNvPr>
                  <p:cNvSpPr/>
                  <p:nvPr/>
                </p:nvSpPr>
                <p:spPr>
                  <a:xfrm>
                    <a:off x="1776469" y="4714726"/>
                    <a:ext cx="1512000" cy="657376"/>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Refresh on all relevant procedures or processes in </a:t>
                    </a:r>
                    <a:r>
                      <a:rPr kumimoji="0" lang="en-US" sz="850" b="0" i="0" u="none" strike="noStrike" kern="1200" cap="none" spc="0" normalizeH="0" baseline="0" noProof="0" dirty="0">
                        <a:ln>
                          <a:noFill/>
                        </a:ln>
                        <a:solidFill>
                          <a:srgbClr val="FF0000"/>
                        </a:solidFill>
                        <a:effectLst/>
                        <a:uLnTx/>
                        <a:uFillTx/>
                        <a:latin typeface="Roboto"/>
                        <a:ea typeface="+mn-ea"/>
                        <a:cs typeface="Arial" panose="020B0604020202020204" pitchFamily="34" charset="0"/>
                        <a:hlinkClick r:id="rId5"/>
                      </a:rPr>
                      <a:t>Salus</a:t>
                    </a:r>
                    <a:endParaRPr kumimoji="0" lang="en-US" sz="850" b="0" i="0" u="none" strike="noStrike" kern="1200" cap="none" spc="0" normalizeH="0" baseline="0" noProof="0" dirty="0">
                      <a:ln>
                        <a:noFill/>
                      </a:ln>
                      <a:solidFill>
                        <a:srgbClr val="FF0000"/>
                      </a:solidFill>
                      <a:effectLst/>
                      <a:uLnTx/>
                      <a:uFillTx/>
                      <a:latin typeface="Roboto"/>
                      <a:ea typeface="+mn-ea"/>
                      <a:cs typeface="Arial" panose="020B0604020202020204" pitchFamily="34" charset="0"/>
                    </a:endParaRP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Identify any documentation that needs reviewing with your manager</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Visit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6"/>
                      </a:rPr>
                      <a:t>UNSW Safety homepage</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for documents and resources</a:t>
                    </a:r>
                    <a:endPar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p:txBody>
              </p:sp>
              <p:sp>
                <p:nvSpPr>
                  <p:cNvPr id="113" name="Rectangle 112">
                    <a:extLst>
                      <a:ext uri="{FF2B5EF4-FFF2-40B4-BE49-F238E27FC236}">
                        <a16:creationId xmlns:a16="http://schemas.microsoft.com/office/drawing/2014/main" id="{7C3ADF70-CC66-2F31-A523-DA82C8A1C31D}"/>
                      </a:ext>
                    </a:extLst>
                  </p:cNvPr>
                  <p:cNvSpPr/>
                  <p:nvPr/>
                </p:nvSpPr>
                <p:spPr>
                  <a:xfrm>
                    <a:off x="1776469" y="4552213"/>
                    <a:ext cx="1512000" cy="162513"/>
                  </a:xfrm>
                  <a:prstGeom prst="snip2DiagRect">
                    <a:avLst/>
                  </a:prstGeom>
                  <a:solidFill>
                    <a:srgbClr val="255FA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prstClr val="white"/>
                        </a:solidFill>
                        <a:effectLst/>
                        <a:uLnTx/>
                        <a:uFillTx/>
                        <a:latin typeface="Roboto"/>
                        <a:ea typeface="+mn-ea"/>
                        <a:cs typeface="Arial" panose="020B0604020202020204" pitchFamily="34" charset="0"/>
                      </a:rPr>
                      <a:t>Take Action!</a:t>
                    </a:r>
                  </a:p>
                </p:txBody>
              </p:sp>
            </p:grpSp>
            <p:grpSp>
              <p:nvGrpSpPr>
                <p:cNvPr id="98" name="Group 97">
                  <a:extLst>
                    <a:ext uri="{FF2B5EF4-FFF2-40B4-BE49-F238E27FC236}">
                      <a16:creationId xmlns:a16="http://schemas.microsoft.com/office/drawing/2014/main" id="{D4AFA269-73A9-101A-D817-76B252CFDCA6}"/>
                    </a:ext>
                  </a:extLst>
                </p:cNvPr>
                <p:cNvGrpSpPr/>
                <p:nvPr/>
              </p:nvGrpSpPr>
              <p:grpSpPr>
                <a:xfrm>
                  <a:off x="4128980" y="2608910"/>
                  <a:ext cx="1968443" cy="3143950"/>
                  <a:chOff x="3318906" y="2758923"/>
                  <a:chExt cx="1522219" cy="2613176"/>
                </a:xfrm>
              </p:grpSpPr>
              <p:sp>
                <p:nvSpPr>
                  <p:cNvPr id="108" name="Rectangle 107">
                    <a:extLst>
                      <a:ext uri="{FF2B5EF4-FFF2-40B4-BE49-F238E27FC236}">
                        <a16:creationId xmlns:a16="http://schemas.microsoft.com/office/drawing/2014/main" id="{D8841DB2-9FB2-7150-4A06-3256B881D0E9}"/>
                      </a:ext>
                    </a:extLst>
                  </p:cNvPr>
                  <p:cNvSpPr/>
                  <p:nvPr/>
                </p:nvSpPr>
                <p:spPr>
                  <a:xfrm>
                    <a:off x="3318906" y="2758923"/>
                    <a:ext cx="1512000" cy="1793289"/>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ctr" defTabSz="914400" rtl="0" eaLnBrk="1" fontAlgn="auto" latinLnBrk="0" hangingPunct="1">
                      <a:lnSpc>
                        <a:spcPct val="100000"/>
                      </a:lnSpc>
                      <a:spcBef>
                        <a:spcPts val="0"/>
                      </a:spcBef>
                      <a:spcAft>
                        <a:spcPts val="100"/>
                      </a:spcAft>
                      <a:buClrTx/>
                      <a:buSzTx/>
                      <a:buFontTx/>
                      <a:buNone/>
                      <a:tabLst/>
                      <a:defRPr/>
                    </a:pPr>
                    <a:r>
                      <a:rPr kumimoji="0" lang="en-AU" sz="1050" b="1"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My Tools, Equipment and PPE</a:t>
                    </a:r>
                    <a:endParaRPr kumimoji="0" lang="en-AU" sz="850" b="1"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a:p>
                    <a:pPr marL="36000" marR="0" lvl="0" indent="-720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Do I have all the PPE or equipment to do my job safely?</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What is the condition of my PPE or equipment? Does it fit correctly?</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Do I need to order or replace any items?</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Have I set up my workspace ergonomically?</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Have I completed or refreshed my ergonomic risk assessment?</a:t>
                    </a:r>
                  </a:p>
                </p:txBody>
              </p:sp>
              <p:sp>
                <p:nvSpPr>
                  <p:cNvPr id="109" name="Rectangle 108">
                    <a:extLst>
                      <a:ext uri="{FF2B5EF4-FFF2-40B4-BE49-F238E27FC236}">
                        <a16:creationId xmlns:a16="http://schemas.microsoft.com/office/drawing/2014/main" id="{8F6AEEE3-AED5-D75C-596D-F1B14B9339BF}"/>
                      </a:ext>
                    </a:extLst>
                  </p:cNvPr>
                  <p:cNvSpPr/>
                  <p:nvPr/>
                </p:nvSpPr>
                <p:spPr>
                  <a:xfrm>
                    <a:off x="3329125" y="4714723"/>
                    <a:ext cx="1512000" cy="657376"/>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Submit any PPE or equipment orders urgently</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Conduct or refresh your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7"/>
                      </a:rPr>
                      <a:t>workstation Ergonomic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Risk Assessment for onsite or remote working</a:t>
                    </a:r>
                    <a:endPar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p:txBody>
              </p:sp>
              <p:sp>
                <p:nvSpPr>
                  <p:cNvPr id="110" name="Rectangle 109">
                    <a:extLst>
                      <a:ext uri="{FF2B5EF4-FFF2-40B4-BE49-F238E27FC236}">
                        <a16:creationId xmlns:a16="http://schemas.microsoft.com/office/drawing/2014/main" id="{D645E0F8-54D3-ECB0-BFD5-307B69DDDF91}"/>
                      </a:ext>
                    </a:extLst>
                  </p:cNvPr>
                  <p:cNvSpPr/>
                  <p:nvPr/>
                </p:nvSpPr>
                <p:spPr>
                  <a:xfrm>
                    <a:off x="3329125" y="4552210"/>
                    <a:ext cx="1512000" cy="162513"/>
                  </a:xfrm>
                  <a:prstGeom prst="snip2DiagRect">
                    <a:avLst/>
                  </a:prstGeom>
                  <a:solidFill>
                    <a:srgbClr val="255FA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prstClr val="white"/>
                        </a:solidFill>
                        <a:effectLst/>
                        <a:uLnTx/>
                        <a:uFillTx/>
                        <a:latin typeface="Roboto"/>
                        <a:ea typeface="+mn-ea"/>
                        <a:cs typeface="Arial" panose="020B0604020202020204" pitchFamily="34" charset="0"/>
                      </a:rPr>
                      <a:t>Take Action!</a:t>
                    </a:r>
                  </a:p>
                </p:txBody>
              </p:sp>
            </p:grpSp>
            <p:grpSp>
              <p:nvGrpSpPr>
                <p:cNvPr id="99" name="Group 98">
                  <a:extLst>
                    <a:ext uri="{FF2B5EF4-FFF2-40B4-BE49-F238E27FC236}">
                      <a16:creationId xmlns:a16="http://schemas.microsoft.com/office/drawing/2014/main" id="{3411FF0B-78E7-662A-ADA5-C05A55ACA43A}"/>
                    </a:ext>
                  </a:extLst>
                </p:cNvPr>
                <p:cNvGrpSpPr/>
                <p:nvPr/>
              </p:nvGrpSpPr>
              <p:grpSpPr>
                <a:xfrm>
                  <a:off x="6134199" y="2608911"/>
                  <a:ext cx="1956813" cy="3143949"/>
                  <a:chOff x="4880578" y="2758923"/>
                  <a:chExt cx="1512001" cy="2613176"/>
                </a:xfrm>
              </p:grpSpPr>
              <p:sp>
                <p:nvSpPr>
                  <p:cNvPr id="105" name="Rectangle 104">
                    <a:extLst>
                      <a:ext uri="{FF2B5EF4-FFF2-40B4-BE49-F238E27FC236}">
                        <a16:creationId xmlns:a16="http://schemas.microsoft.com/office/drawing/2014/main" id="{B2A9E215-1F82-FBBC-ABAB-24A9DBDBAE14}"/>
                      </a:ext>
                    </a:extLst>
                  </p:cNvPr>
                  <p:cNvSpPr/>
                  <p:nvPr/>
                </p:nvSpPr>
                <p:spPr>
                  <a:xfrm>
                    <a:off x="4880579" y="2758923"/>
                    <a:ext cx="1512000" cy="1793289"/>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My Body and Mind</a:t>
                    </a:r>
                  </a:p>
                  <a:p>
                    <a:pPr marL="0" marR="0" lvl="0" indent="0" algn="ctr" defTabSz="914400" rtl="0" eaLnBrk="1" fontAlgn="auto" latinLnBrk="0" hangingPunct="1">
                      <a:lnSpc>
                        <a:spcPct val="100000"/>
                      </a:lnSpc>
                      <a:spcBef>
                        <a:spcPts val="0"/>
                      </a:spcBef>
                      <a:spcAft>
                        <a:spcPts val="100"/>
                      </a:spcAft>
                      <a:buClrTx/>
                      <a:buSzTx/>
                      <a:buFontTx/>
                      <a:buNone/>
                      <a:tabLst/>
                      <a:defRPr/>
                    </a:pPr>
                    <a:r>
                      <a:rPr kumimoji="0" lang="en-AU" sz="10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a:t>
                    </a:r>
                    <a:r>
                      <a:rPr kumimoji="0" lang="en-AU" sz="90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8"/>
                      </a:rPr>
                      <a:t>UNSW wellbeing page</a:t>
                    </a:r>
                    <a:endParaRPr kumimoji="0" lang="en-AU" sz="90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a:p>
                    <a:pPr marL="36000" marR="0" lvl="0" indent="-720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Am I mentally and physically fit to do the work?</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What will I do to focus on my own mental and physical health this year?</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Do I know how to access the EAP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9"/>
                      </a:rPr>
                      <a:t>Employee Assistance Program</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service?</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Do I know how to contact the First Aiders and Mental Health First Aiders at work?</a:t>
                    </a:r>
                  </a:p>
                </p:txBody>
              </p:sp>
              <p:sp>
                <p:nvSpPr>
                  <p:cNvPr id="106" name="Rectangle 105">
                    <a:extLst>
                      <a:ext uri="{FF2B5EF4-FFF2-40B4-BE49-F238E27FC236}">
                        <a16:creationId xmlns:a16="http://schemas.microsoft.com/office/drawing/2014/main" id="{B6790378-AB15-7B6A-50CB-85241F6B9FBF}"/>
                      </a:ext>
                    </a:extLst>
                  </p:cNvPr>
                  <p:cNvSpPr>
                    <a:spLocks/>
                  </p:cNvSpPr>
                  <p:nvPr/>
                </p:nvSpPr>
                <p:spPr>
                  <a:xfrm>
                    <a:off x="4880578" y="4714723"/>
                    <a:ext cx="1512000" cy="657376"/>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Check</a:t>
                    </a:r>
                    <a:r>
                      <a:rPr lang="en-US" sz="850" dirty="0">
                        <a:solidFill>
                          <a:srgbClr val="000000"/>
                        </a:solidFill>
                        <a:latin typeface="Roboto"/>
                        <a:cs typeface="Arial" panose="020B0604020202020204" pitchFamily="34" charset="0"/>
                      </a:rPr>
                      <a:t> the</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10"/>
                      </a:rPr>
                      <a:t>quick guide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on supporting psychosocial safety</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Find resources on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8"/>
                      </a:rPr>
                      <a:t>UNSW wellbeing page</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Book an appointment with the UNSW </a:t>
                    </a: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11"/>
                      </a:rPr>
                      <a:t>Health Service</a:t>
                    </a:r>
                    <a:endPar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p:txBody>
              </p:sp>
              <p:sp>
                <p:nvSpPr>
                  <p:cNvPr id="107" name="Rectangle 106">
                    <a:extLst>
                      <a:ext uri="{FF2B5EF4-FFF2-40B4-BE49-F238E27FC236}">
                        <a16:creationId xmlns:a16="http://schemas.microsoft.com/office/drawing/2014/main" id="{1B8CF5E9-90AE-5CBA-ECCF-C51326D54CA1}"/>
                      </a:ext>
                    </a:extLst>
                  </p:cNvPr>
                  <p:cNvSpPr/>
                  <p:nvPr/>
                </p:nvSpPr>
                <p:spPr>
                  <a:xfrm>
                    <a:off x="4880578" y="4552210"/>
                    <a:ext cx="1512000" cy="162513"/>
                  </a:xfrm>
                  <a:prstGeom prst="snip2DiagRect">
                    <a:avLst/>
                  </a:prstGeom>
                  <a:solidFill>
                    <a:srgbClr val="255FA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prstClr val="white"/>
                        </a:solidFill>
                        <a:effectLst/>
                        <a:uLnTx/>
                        <a:uFillTx/>
                        <a:latin typeface="Roboto"/>
                        <a:ea typeface="+mn-ea"/>
                        <a:cs typeface="Arial" panose="020B0604020202020204" pitchFamily="34" charset="0"/>
                      </a:rPr>
                      <a:t>Take Action!</a:t>
                    </a:r>
                  </a:p>
                </p:txBody>
              </p:sp>
            </p:grpSp>
            <p:grpSp>
              <p:nvGrpSpPr>
                <p:cNvPr id="100" name="Group 99">
                  <a:extLst>
                    <a:ext uri="{FF2B5EF4-FFF2-40B4-BE49-F238E27FC236}">
                      <a16:creationId xmlns:a16="http://schemas.microsoft.com/office/drawing/2014/main" id="{4A7DB196-7343-C7B6-6880-CA5CBD35A8A6}"/>
                    </a:ext>
                  </a:extLst>
                </p:cNvPr>
                <p:cNvGrpSpPr/>
                <p:nvPr/>
              </p:nvGrpSpPr>
              <p:grpSpPr>
                <a:xfrm>
                  <a:off x="8128067" y="2608911"/>
                  <a:ext cx="1956818" cy="3143948"/>
                  <a:chOff x="6419780" y="2758923"/>
                  <a:chExt cx="1512004" cy="2613175"/>
                </a:xfrm>
              </p:grpSpPr>
              <p:sp>
                <p:nvSpPr>
                  <p:cNvPr id="102" name="Rectangle 101">
                    <a:extLst>
                      <a:ext uri="{FF2B5EF4-FFF2-40B4-BE49-F238E27FC236}">
                        <a16:creationId xmlns:a16="http://schemas.microsoft.com/office/drawing/2014/main" id="{A1ADBCC0-258C-6386-7C95-5D735AD62CE0}"/>
                      </a:ext>
                    </a:extLst>
                  </p:cNvPr>
                  <p:cNvSpPr/>
                  <p:nvPr/>
                </p:nvSpPr>
                <p:spPr>
                  <a:xfrm>
                    <a:off x="6419784" y="2758923"/>
                    <a:ext cx="1512000" cy="1793289"/>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My Team</a:t>
                    </a:r>
                  </a:p>
                  <a:p>
                    <a:pPr marL="0" marR="0" lvl="0" indent="0" algn="ctr" defTabSz="914400" rtl="0" eaLnBrk="1" fontAlgn="auto" latinLnBrk="0" hangingPunct="1">
                      <a:lnSpc>
                        <a:spcPct val="100000"/>
                      </a:lnSpc>
                      <a:spcBef>
                        <a:spcPts val="0"/>
                      </a:spcBef>
                      <a:spcAft>
                        <a:spcPts val="300"/>
                      </a:spcAft>
                      <a:buClrTx/>
                      <a:buSzTx/>
                      <a:buFontTx/>
                      <a:buNone/>
                      <a:tabLst/>
                      <a:defRPr/>
                    </a:pPr>
                    <a:endPar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endParaRPr>
                  </a:p>
                  <a:p>
                    <a:pPr marL="36000" marR="0" lvl="0" indent="-720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Have I reconnected and checked in on my workmates, especially those working remotely?</a:t>
                    </a: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Am I comfortable to speak up about unsafe behaviours I might observe?</a:t>
                    </a:r>
                  </a:p>
                </p:txBody>
              </p:sp>
              <p:sp>
                <p:nvSpPr>
                  <p:cNvPr id="103" name="Rectangle 102">
                    <a:extLst>
                      <a:ext uri="{FF2B5EF4-FFF2-40B4-BE49-F238E27FC236}">
                        <a16:creationId xmlns:a16="http://schemas.microsoft.com/office/drawing/2014/main" id="{2B610036-2FCE-D84E-F0BE-2EC40C0C8C74}"/>
                      </a:ext>
                    </a:extLst>
                  </p:cNvPr>
                  <p:cNvSpPr/>
                  <p:nvPr/>
                </p:nvSpPr>
                <p:spPr>
                  <a:xfrm>
                    <a:off x="6419780" y="4714722"/>
                    <a:ext cx="1512000" cy="657376"/>
                  </a:xfrm>
                  <a:prstGeom prst="snip2Diag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p>
                    <a:pPr marL="36000" indent="-72000">
                      <a:buFont typeface="Arial" panose="020B0604020202020204" pitchFamily="34" charset="0"/>
                      <a:buChar char="•"/>
                      <a:defRPr/>
                    </a:pPr>
                    <a:r>
                      <a:rPr lang="en-US" sz="850" dirty="0">
                        <a:solidFill>
                          <a:srgbClr val="000000"/>
                        </a:solidFill>
                        <a:latin typeface="Roboto"/>
                        <a:cs typeface="Arial" panose="020B0604020202020204" pitchFamily="34" charset="0"/>
                      </a:rPr>
                      <a:t>Report hazards and incidents in </a:t>
                    </a:r>
                    <a:r>
                      <a:rPr kumimoji="0" lang="en-US" sz="850" b="0" i="0" u="none" strike="noStrike" kern="1200" cap="none" spc="0" normalizeH="0" baseline="0" noProof="0" dirty="0">
                        <a:ln>
                          <a:noFill/>
                        </a:ln>
                        <a:solidFill>
                          <a:srgbClr val="FF0000"/>
                        </a:solidFill>
                        <a:effectLst/>
                        <a:uLnTx/>
                        <a:uFillTx/>
                        <a:latin typeface="Roboto"/>
                        <a:ea typeface="+mn-ea"/>
                        <a:cs typeface="Arial" panose="020B0604020202020204" pitchFamily="34" charset="0"/>
                        <a:hlinkClick r:id="rId5"/>
                      </a:rPr>
                      <a:t>Salus</a:t>
                    </a:r>
                    <a:endParaRPr kumimoji="0" lang="en-US" sz="850" b="0" i="0" u="none" strike="noStrike" kern="1200" cap="none" spc="0" normalizeH="0" baseline="0" noProof="0" dirty="0">
                      <a:ln>
                        <a:noFill/>
                      </a:ln>
                      <a:solidFill>
                        <a:srgbClr val="FF0000"/>
                      </a:solidFill>
                      <a:effectLst/>
                      <a:uLnTx/>
                      <a:uFillTx/>
                      <a:latin typeface="Roboto"/>
                      <a:ea typeface="+mn-ea"/>
                      <a:cs typeface="Arial" panose="020B0604020202020204" pitchFamily="34" charset="0"/>
                    </a:endParaRPr>
                  </a:p>
                  <a:p>
                    <a:pPr marL="36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Download the </a:t>
                    </a:r>
                    <a:r>
                      <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hlinkClick r:id="rId12"/>
                      </a:rPr>
                      <a:t>SafeZone</a:t>
                    </a:r>
                    <a:r>
                      <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app </a:t>
                    </a:r>
                    <a:r>
                      <a:rPr kumimoji="0" lang="en-US" altLang="zh-CN"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to get</a:t>
                    </a:r>
                    <a:r>
                      <a:rPr kumimoji="0" lang="en-AU" sz="850" b="0" i="0" u="none" strike="noStrike" kern="1200" cap="none" spc="0" normalizeH="0" baseline="0" noProof="0" dirty="0">
                        <a:ln>
                          <a:noFill/>
                        </a:ln>
                        <a:solidFill>
                          <a:srgbClr val="000000"/>
                        </a:solidFill>
                        <a:effectLst/>
                        <a:uLnTx/>
                        <a:uFillTx/>
                        <a:latin typeface="Roboto"/>
                        <a:ea typeface="+mn-ea"/>
                        <a:cs typeface="Arial" panose="020B0604020202020204" pitchFamily="34" charset="0"/>
                      </a:rPr>
                      <a:t> assistance in an emergency</a:t>
                    </a:r>
                  </a:p>
                </p:txBody>
              </p:sp>
              <p:sp>
                <p:nvSpPr>
                  <p:cNvPr id="104" name="Rectangle 103">
                    <a:extLst>
                      <a:ext uri="{FF2B5EF4-FFF2-40B4-BE49-F238E27FC236}">
                        <a16:creationId xmlns:a16="http://schemas.microsoft.com/office/drawing/2014/main" id="{B485B275-F01B-7F0F-95AC-EFEC1EF69F35}"/>
                      </a:ext>
                    </a:extLst>
                  </p:cNvPr>
                  <p:cNvSpPr/>
                  <p:nvPr/>
                </p:nvSpPr>
                <p:spPr>
                  <a:xfrm>
                    <a:off x="6419782" y="4552209"/>
                    <a:ext cx="1512000" cy="162513"/>
                  </a:xfrm>
                  <a:prstGeom prst="snip2DiagRect">
                    <a:avLst/>
                  </a:prstGeom>
                  <a:solidFill>
                    <a:srgbClr val="255FA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100" b="0" i="0" u="none" strike="noStrike" kern="1200" cap="none" spc="0" normalizeH="0" baseline="0" noProof="0">
                        <a:ln>
                          <a:noFill/>
                        </a:ln>
                        <a:solidFill>
                          <a:prstClr val="white"/>
                        </a:solidFill>
                        <a:effectLst/>
                        <a:uLnTx/>
                        <a:uFillTx/>
                        <a:latin typeface="Roboto"/>
                        <a:ea typeface="+mn-ea"/>
                        <a:cs typeface="Arial" panose="020B0604020202020204" pitchFamily="34" charset="0"/>
                      </a:rPr>
                      <a:t>Take Action!</a:t>
                    </a:r>
                  </a:p>
                </p:txBody>
              </p:sp>
            </p:grpSp>
          </p:grpSp>
          <p:sp>
            <p:nvSpPr>
              <p:cNvPr id="131" name="Rectangle: Diagonal Corners Snipped 130">
                <a:extLst>
                  <a:ext uri="{FF2B5EF4-FFF2-40B4-BE49-F238E27FC236}">
                    <a16:creationId xmlns:a16="http://schemas.microsoft.com/office/drawing/2014/main" id="{C87AB824-13FF-45A5-2D14-D5DC821C7F78}"/>
                  </a:ext>
                </a:extLst>
              </p:cNvPr>
              <p:cNvSpPr/>
              <p:nvPr/>
            </p:nvSpPr>
            <p:spPr>
              <a:xfrm>
                <a:off x="2003514" y="2262247"/>
                <a:ext cx="10124013" cy="244610"/>
              </a:xfrm>
              <a:prstGeom prst="snip2DiagRect">
                <a:avLst/>
              </a:prstGeom>
              <a:solidFill>
                <a:srgbClr val="255F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white"/>
                    </a:solidFill>
                    <a:effectLst/>
                    <a:uLnTx/>
                    <a:uFillTx/>
                    <a:latin typeface="Roboto"/>
                    <a:ea typeface="+mn-ea"/>
                    <a:cs typeface="+mn-cs"/>
                  </a:rPr>
                  <a:t>To be safe, I will simply focus on…</a:t>
                </a:r>
              </a:p>
            </p:txBody>
          </p:sp>
        </p:grpSp>
      </p:grpSp>
      <p:pic>
        <p:nvPicPr>
          <p:cNvPr id="19" name="Graphic 18" descr="Classroom with solid fill">
            <a:extLst>
              <a:ext uri="{FF2B5EF4-FFF2-40B4-BE49-F238E27FC236}">
                <a16:creationId xmlns:a16="http://schemas.microsoft.com/office/drawing/2014/main" id="{3B0E268E-D417-B5E4-4CFB-6C96391A918C}"/>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2462437" y="2601063"/>
            <a:ext cx="301380" cy="301380"/>
          </a:xfrm>
          <a:prstGeom prst="rect">
            <a:avLst/>
          </a:prstGeom>
        </p:spPr>
      </p:pic>
      <p:pic>
        <p:nvPicPr>
          <p:cNvPr id="20" name="Graphic 19" descr="Document with solid fill">
            <a:extLst>
              <a:ext uri="{FF2B5EF4-FFF2-40B4-BE49-F238E27FC236}">
                <a16:creationId xmlns:a16="http://schemas.microsoft.com/office/drawing/2014/main" id="{CB459063-53D5-7DE0-8499-CACCAD4A41DE}"/>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313243" y="2601063"/>
            <a:ext cx="302400" cy="302400"/>
          </a:xfrm>
          <a:prstGeom prst="rect">
            <a:avLst/>
          </a:prstGeom>
        </p:spPr>
      </p:pic>
      <p:grpSp>
        <p:nvGrpSpPr>
          <p:cNvPr id="22" name="Group 21">
            <a:extLst>
              <a:ext uri="{FF2B5EF4-FFF2-40B4-BE49-F238E27FC236}">
                <a16:creationId xmlns:a16="http://schemas.microsoft.com/office/drawing/2014/main" id="{F23E4F8C-C70B-BF46-89E0-9C18FE4997E5}"/>
              </a:ext>
            </a:extLst>
          </p:cNvPr>
          <p:cNvGrpSpPr/>
          <p:nvPr/>
        </p:nvGrpSpPr>
        <p:grpSpPr>
          <a:xfrm>
            <a:off x="6361787" y="2601063"/>
            <a:ext cx="428823" cy="449946"/>
            <a:chOff x="-903249" y="3780332"/>
            <a:chExt cx="428823" cy="449946"/>
          </a:xfrm>
        </p:grpSpPr>
        <p:pic>
          <p:nvPicPr>
            <p:cNvPr id="47" name="Graphic 46" descr="Wrench with solid fill">
              <a:extLst>
                <a:ext uri="{FF2B5EF4-FFF2-40B4-BE49-F238E27FC236}">
                  <a16:creationId xmlns:a16="http://schemas.microsoft.com/office/drawing/2014/main" id="{8332EF60-A15F-D3E4-7789-DDEBB2942D8D}"/>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rot="1491800">
              <a:off x="-762426" y="3942278"/>
              <a:ext cx="288000" cy="288000"/>
            </a:xfrm>
            <a:prstGeom prst="rect">
              <a:avLst/>
            </a:prstGeom>
          </p:spPr>
        </p:pic>
        <p:pic>
          <p:nvPicPr>
            <p:cNvPr id="48" name="Graphic 47" descr="N95 mask with solid fill">
              <a:extLst>
                <a:ext uri="{FF2B5EF4-FFF2-40B4-BE49-F238E27FC236}">
                  <a16:creationId xmlns:a16="http://schemas.microsoft.com/office/drawing/2014/main" id="{F555600D-5017-3A54-28A0-003CC5633DC1}"/>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903249" y="3780332"/>
              <a:ext cx="315507" cy="315507"/>
            </a:xfrm>
            <a:prstGeom prst="rect">
              <a:avLst/>
            </a:prstGeom>
          </p:spPr>
        </p:pic>
      </p:grpSp>
      <p:pic>
        <p:nvPicPr>
          <p:cNvPr id="36" name="Graphic 35" descr="User with solid fill">
            <a:extLst>
              <a:ext uri="{FF2B5EF4-FFF2-40B4-BE49-F238E27FC236}">
                <a16:creationId xmlns:a16="http://schemas.microsoft.com/office/drawing/2014/main" id="{A9E42673-76B4-1CBC-42B8-80A978016E24}"/>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8383450" y="2601063"/>
            <a:ext cx="302400" cy="302400"/>
          </a:xfrm>
          <a:prstGeom prst="rect">
            <a:avLst/>
          </a:prstGeom>
        </p:spPr>
      </p:pic>
      <p:pic>
        <p:nvPicPr>
          <p:cNvPr id="46" name="Graphic 45" descr="Users with solid fill">
            <a:extLst>
              <a:ext uri="{FF2B5EF4-FFF2-40B4-BE49-F238E27FC236}">
                <a16:creationId xmlns:a16="http://schemas.microsoft.com/office/drawing/2014/main" id="{407D6545-D8AE-91A7-FF37-F1002C863794}"/>
              </a:ext>
            </a:extLst>
          </p:cNvPr>
          <p:cNvPicPr>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0494706" y="2601063"/>
            <a:ext cx="302400" cy="302400"/>
          </a:xfrm>
          <a:prstGeom prst="rect">
            <a:avLst/>
          </a:prstGeom>
        </p:spPr>
      </p:pic>
      <p:pic>
        <p:nvPicPr>
          <p:cNvPr id="56" name="Picture 55">
            <a:extLst>
              <a:ext uri="{FF2B5EF4-FFF2-40B4-BE49-F238E27FC236}">
                <a16:creationId xmlns:a16="http://schemas.microsoft.com/office/drawing/2014/main" id="{7364831D-2CC3-30A1-51C4-3C742D060F4F}"/>
              </a:ext>
            </a:extLst>
          </p:cNvPr>
          <p:cNvPicPr>
            <a:picLocks noChangeAspect="1"/>
          </p:cNvPicPr>
          <p:nvPr/>
        </p:nvPicPr>
        <p:blipFill>
          <a:blip r:embed="rId25"/>
          <a:stretch>
            <a:fillRect/>
          </a:stretch>
        </p:blipFill>
        <p:spPr>
          <a:xfrm>
            <a:off x="230732" y="2308564"/>
            <a:ext cx="1545990" cy="2003361"/>
          </a:xfrm>
          <a:prstGeom prst="rect">
            <a:avLst/>
          </a:prstGeom>
        </p:spPr>
      </p:pic>
      <p:grpSp>
        <p:nvGrpSpPr>
          <p:cNvPr id="127" name="Group 126">
            <a:extLst>
              <a:ext uri="{FF2B5EF4-FFF2-40B4-BE49-F238E27FC236}">
                <a16:creationId xmlns:a16="http://schemas.microsoft.com/office/drawing/2014/main" id="{5FFA5819-C814-DE35-39A9-1D06E0F881B2}"/>
              </a:ext>
            </a:extLst>
          </p:cNvPr>
          <p:cNvGrpSpPr/>
          <p:nvPr/>
        </p:nvGrpSpPr>
        <p:grpSpPr>
          <a:xfrm>
            <a:off x="76670" y="4305848"/>
            <a:ext cx="2147534" cy="1717190"/>
            <a:chOff x="26042" y="4335932"/>
            <a:chExt cx="2147534" cy="1717190"/>
          </a:xfrm>
        </p:grpSpPr>
        <p:grpSp>
          <p:nvGrpSpPr>
            <p:cNvPr id="83" name="Group 82">
              <a:extLst>
                <a:ext uri="{FF2B5EF4-FFF2-40B4-BE49-F238E27FC236}">
                  <a16:creationId xmlns:a16="http://schemas.microsoft.com/office/drawing/2014/main" id="{91E36978-2D4D-BEA4-5069-6A79FB3FA856}"/>
                </a:ext>
              </a:extLst>
            </p:cNvPr>
            <p:cNvGrpSpPr/>
            <p:nvPr/>
          </p:nvGrpSpPr>
          <p:grpSpPr>
            <a:xfrm>
              <a:off x="298312" y="4382264"/>
              <a:ext cx="1546058" cy="215444"/>
              <a:chOff x="342411" y="4669415"/>
              <a:chExt cx="1597229" cy="215444"/>
            </a:xfrm>
          </p:grpSpPr>
          <p:cxnSp>
            <p:nvCxnSpPr>
              <p:cNvPr id="59" name="Straight Connector 58">
                <a:extLst>
                  <a:ext uri="{FF2B5EF4-FFF2-40B4-BE49-F238E27FC236}">
                    <a16:creationId xmlns:a16="http://schemas.microsoft.com/office/drawing/2014/main" id="{EAEC300E-C7AB-0520-047D-7C147F26C6B0}"/>
                  </a:ext>
                </a:extLst>
              </p:cNvPr>
              <p:cNvCxnSpPr>
                <a:cxnSpLocks/>
              </p:cNvCxnSpPr>
              <p:nvPr/>
            </p:nvCxnSpPr>
            <p:spPr>
              <a:xfrm>
                <a:off x="377596" y="4867743"/>
                <a:ext cx="1562044" cy="0"/>
              </a:xfrm>
              <a:prstGeom prst="line">
                <a:avLst/>
              </a:prstGeom>
              <a:ln w="3175">
                <a:solidFill>
                  <a:schemeClr val="bg1">
                    <a:lumMod val="65000"/>
                  </a:schemeClr>
                </a:solidFill>
                <a:tailEnd type="oval"/>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9B17F78-88F4-47B7-694D-1ADB8872A281}"/>
                  </a:ext>
                </a:extLst>
              </p:cNvPr>
              <p:cNvSpPr txBox="1"/>
              <p:nvPr/>
            </p:nvSpPr>
            <p:spPr>
              <a:xfrm>
                <a:off x="342411" y="4669415"/>
                <a:ext cx="954222"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000000">
                        <a:lumMod val="85000"/>
                        <a:lumOff val="15000"/>
                      </a:srgbClr>
                    </a:solidFill>
                    <a:effectLst/>
                    <a:uLnTx/>
                    <a:uFillTx/>
                    <a:latin typeface="Roboto"/>
                    <a:ea typeface="+mn-ea"/>
                    <a:cs typeface="Arial" panose="020B0604020202020204" pitchFamily="34" charset="0"/>
                  </a:rPr>
                  <a:t>Slip, trip and fall</a:t>
                </a:r>
              </a:p>
            </p:txBody>
          </p:sp>
        </p:grpSp>
        <p:grpSp>
          <p:nvGrpSpPr>
            <p:cNvPr id="78" name="Group 77">
              <a:extLst>
                <a:ext uri="{FF2B5EF4-FFF2-40B4-BE49-F238E27FC236}">
                  <a16:creationId xmlns:a16="http://schemas.microsoft.com/office/drawing/2014/main" id="{A8385CBB-ADFC-2375-6AC7-C0BDEACE2ED2}"/>
                </a:ext>
              </a:extLst>
            </p:cNvPr>
            <p:cNvGrpSpPr/>
            <p:nvPr/>
          </p:nvGrpSpPr>
          <p:grpSpPr>
            <a:xfrm>
              <a:off x="26042" y="4335932"/>
              <a:ext cx="306000" cy="306000"/>
              <a:chOff x="86424" y="4709425"/>
              <a:chExt cx="211806" cy="211806"/>
            </a:xfrm>
          </p:grpSpPr>
          <p:sp>
            <p:nvSpPr>
              <p:cNvPr id="61" name="Oval 60">
                <a:extLst>
                  <a:ext uri="{FF2B5EF4-FFF2-40B4-BE49-F238E27FC236}">
                    <a16:creationId xmlns:a16="http://schemas.microsoft.com/office/drawing/2014/main" id="{F6CC7FBC-3E62-353A-EB48-1694BCA0F70D}"/>
                  </a:ext>
                </a:extLst>
              </p:cNvPr>
              <p:cNvSpPr/>
              <p:nvPr/>
            </p:nvSpPr>
            <p:spPr>
              <a:xfrm>
                <a:off x="86424" y="4709425"/>
                <a:ext cx="211806" cy="211806"/>
              </a:xfrm>
              <a:prstGeom prst="ellipse">
                <a:avLst/>
              </a:prstGeom>
              <a:solidFill>
                <a:srgbClr val="E64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1" u="none" strike="noStrike" kern="1200" cap="none" spc="0" normalizeH="0" baseline="0" noProof="0" dirty="0">
                  <a:ln>
                    <a:noFill/>
                  </a:ln>
                  <a:solidFill>
                    <a:prstClr val="white"/>
                  </a:solidFill>
                  <a:effectLst/>
                  <a:uLnTx/>
                  <a:uFillTx/>
                  <a:latin typeface="Roboto"/>
                  <a:ea typeface="+mn-ea"/>
                  <a:cs typeface="+mn-cs"/>
                </a:endParaRPr>
              </a:p>
            </p:txBody>
          </p:sp>
          <p:pic>
            <p:nvPicPr>
              <p:cNvPr id="62" name="Graphic 61" descr="Health And Safety with solid fill">
                <a:extLst>
                  <a:ext uri="{FF2B5EF4-FFF2-40B4-BE49-F238E27FC236}">
                    <a16:creationId xmlns:a16="http://schemas.microsoft.com/office/drawing/2014/main" id="{A04F17C1-DB0C-F3B1-66D8-9D12F79415F8}"/>
                  </a:ext>
                </a:extLst>
              </p:cNvPr>
              <p:cNvPicPr>
                <a:picLocks noChangeAspect="1"/>
              </p:cNvPicPr>
              <p:nvPr/>
            </p:nvPicPr>
            <p:blipFill>
              <a:blip r:embed="rId26">
                <a:extLst>
                  <a:ext uri="{96DAC541-7B7A-43D3-8B79-37D633B846F1}">
                    <asvg:svgBlip xmlns:asvg="http://schemas.microsoft.com/office/drawing/2016/SVG/main" r:embed="rId27"/>
                  </a:ext>
                </a:extLst>
              </a:blip>
              <a:stretch>
                <a:fillRect/>
              </a:stretch>
            </p:blipFill>
            <p:spPr>
              <a:xfrm>
                <a:off x="123241" y="4738978"/>
                <a:ext cx="152699" cy="152699"/>
              </a:xfrm>
              <a:prstGeom prst="rect">
                <a:avLst/>
              </a:prstGeom>
            </p:spPr>
          </p:pic>
        </p:grpSp>
        <p:grpSp>
          <p:nvGrpSpPr>
            <p:cNvPr id="84" name="Group 83">
              <a:extLst>
                <a:ext uri="{FF2B5EF4-FFF2-40B4-BE49-F238E27FC236}">
                  <a16:creationId xmlns:a16="http://schemas.microsoft.com/office/drawing/2014/main" id="{371D4CF1-F614-8760-36D8-290D5448B4E0}"/>
                </a:ext>
              </a:extLst>
            </p:cNvPr>
            <p:cNvGrpSpPr/>
            <p:nvPr/>
          </p:nvGrpSpPr>
          <p:grpSpPr>
            <a:xfrm>
              <a:off x="291329" y="4738267"/>
              <a:ext cx="1882247" cy="215444"/>
              <a:chOff x="377596" y="4937465"/>
              <a:chExt cx="1882247" cy="215444"/>
            </a:xfrm>
          </p:grpSpPr>
          <p:sp>
            <p:nvSpPr>
              <p:cNvPr id="63" name="TextBox 62">
                <a:extLst>
                  <a:ext uri="{FF2B5EF4-FFF2-40B4-BE49-F238E27FC236}">
                    <a16:creationId xmlns:a16="http://schemas.microsoft.com/office/drawing/2014/main" id="{05580506-00F3-5DAB-9B7A-424F0B238468}"/>
                  </a:ext>
                </a:extLst>
              </p:cNvPr>
              <p:cNvSpPr txBox="1"/>
              <p:nvPr/>
            </p:nvSpPr>
            <p:spPr>
              <a:xfrm>
                <a:off x="377596" y="4937465"/>
                <a:ext cx="1882247"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000000">
                        <a:lumMod val="85000"/>
                        <a:lumOff val="15000"/>
                      </a:srgbClr>
                    </a:solidFill>
                    <a:effectLst/>
                    <a:uLnTx/>
                    <a:uFillTx/>
                    <a:latin typeface="Roboto"/>
                    <a:ea typeface="+mn-ea"/>
                    <a:cs typeface="Arial" panose="020B0604020202020204" pitchFamily="34" charset="0"/>
                  </a:rPr>
                  <a:t>Hitting objects with a part of the body</a:t>
                </a:r>
              </a:p>
            </p:txBody>
          </p:sp>
          <p:cxnSp>
            <p:nvCxnSpPr>
              <p:cNvPr id="65" name="Straight Connector 64">
                <a:extLst>
                  <a:ext uri="{FF2B5EF4-FFF2-40B4-BE49-F238E27FC236}">
                    <a16:creationId xmlns:a16="http://schemas.microsoft.com/office/drawing/2014/main" id="{FC0B82D1-7BC8-1744-549F-13FD0EEBDC49}"/>
                  </a:ext>
                </a:extLst>
              </p:cNvPr>
              <p:cNvCxnSpPr>
                <a:cxnSpLocks/>
              </p:cNvCxnSpPr>
              <p:nvPr/>
            </p:nvCxnSpPr>
            <p:spPr>
              <a:xfrm>
                <a:off x="418637" y="5135964"/>
                <a:ext cx="1512000" cy="0"/>
              </a:xfrm>
              <a:prstGeom prst="line">
                <a:avLst/>
              </a:prstGeom>
              <a:ln w="3175">
                <a:solidFill>
                  <a:schemeClr val="bg1">
                    <a:lumMod val="65000"/>
                  </a:schemeClr>
                </a:solidFill>
                <a:tailEnd type="ova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33F2DB64-4EF3-4466-FB67-8458BA5A0994}"/>
                </a:ext>
              </a:extLst>
            </p:cNvPr>
            <p:cNvGrpSpPr/>
            <p:nvPr/>
          </p:nvGrpSpPr>
          <p:grpSpPr>
            <a:xfrm>
              <a:off x="26042" y="5747122"/>
              <a:ext cx="306000" cy="306000"/>
              <a:chOff x="86424" y="5781626"/>
              <a:chExt cx="211806" cy="211806"/>
            </a:xfrm>
          </p:grpSpPr>
          <p:sp>
            <p:nvSpPr>
              <p:cNvPr id="58" name="Oval 57">
                <a:extLst>
                  <a:ext uri="{FF2B5EF4-FFF2-40B4-BE49-F238E27FC236}">
                    <a16:creationId xmlns:a16="http://schemas.microsoft.com/office/drawing/2014/main" id="{37E5D4C2-B8E7-61DA-9A83-BFEBC103C883}"/>
                  </a:ext>
                </a:extLst>
              </p:cNvPr>
              <p:cNvSpPr/>
              <p:nvPr/>
            </p:nvSpPr>
            <p:spPr>
              <a:xfrm>
                <a:off x="86424" y="5781626"/>
                <a:ext cx="211806" cy="211806"/>
              </a:xfrm>
              <a:prstGeom prst="ellipse">
                <a:avLst/>
              </a:prstGeom>
              <a:solidFill>
                <a:srgbClr val="16A0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1" u="none" strike="noStrike" kern="1200" cap="none" spc="0" normalizeH="0" baseline="0" noProof="0" dirty="0">
                  <a:ln>
                    <a:noFill/>
                  </a:ln>
                  <a:solidFill>
                    <a:prstClr val="white"/>
                  </a:solidFill>
                  <a:effectLst/>
                  <a:uLnTx/>
                  <a:uFillTx/>
                  <a:latin typeface="Roboto"/>
                  <a:ea typeface="+mn-ea"/>
                  <a:cs typeface="+mn-cs"/>
                </a:endParaRPr>
              </a:p>
            </p:txBody>
          </p:sp>
          <p:pic>
            <p:nvPicPr>
              <p:cNvPr id="66" name="Graphic 65" descr="Pocket knife with solid fill">
                <a:extLst>
                  <a:ext uri="{FF2B5EF4-FFF2-40B4-BE49-F238E27FC236}">
                    <a16:creationId xmlns:a16="http://schemas.microsoft.com/office/drawing/2014/main" id="{0964B9DB-0106-8AA3-4FC8-2F7E730C2359}"/>
                  </a:ext>
                </a:extLst>
              </p:cNvPr>
              <p:cNvPicPr>
                <a:picLocks noChangeAspect="1"/>
              </p:cNvPicPr>
              <p:nvPr/>
            </p:nvPicPr>
            <p:blipFill>
              <a:blip r:embed="rId28">
                <a:extLst>
                  <a:ext uri="{96DAC541-7B7A-43D3-8B79-37D633B846F1}">
                    <asvg:svgBlip xmlns:asvg="http://schemas.microsoft.com/office/drawing/2016/SVG/main" r:embed="rId29"/>
                  </a:ext>
                </a:extLst>
              </a:blip>
              <a:stretch>
                <a:fillRect/>
              </a:stretch>
            </p:blipFill>
            <p:spPr>
              <a:xfrm>
                <a:off x="113766" y="5811180"/>
                <a:ext cx="152699" cy="152699"/>
              </a:xfrm>
              <a:prstGeom prst="rect">
                <a:avLst/>
              </a:prstGeom>
            </p:spPr>
          </p:pic>
        </p:grpSp>
        <p:grpSp>
          <p:nvGrpSpPr>
            <p:cNvPr id="86" name="Group 85">
              <a:extLst>
                <a:ext uri="{FF2B5EF4-FFF2-40B4-BE49-F238E27FC236}">
                  <a16:creationId xmlns:a16="http://schemas.microsoft.com/office/drawing/2014/main" id="{F7A0B54A-4AE1-45D3-BCBD-28E4C736071F}"/>
                </a:ext>
              </a:extLst>
            </p:cNvPr>
            <p:cNvGrpSpPr/>
            <p:nvPr/>
          </p:nvGrpSpPr>
          <p:grpSpPr>
            <a:xfrm>
              <a:off x="291329" y="5450273"/>
              <a:ext cx="1553045" cy="215444"/>
              <a:chOff x="377596" y="5473568"/>
              <a:chExt cx="1553045" cy="215444"/>
            </a:xfrm>
          </p:grpSpPr>
          <p:cxnSp>
            <p:nvCxnSpPr>
              <p:cNvPr id="67" name="Straight Connector 66">
                <a:extLst>
                  <a:ext uri="{FF2B5EF4-FFF2-40B4-BE49-F238E27FC236}">
                    <a16:creationId xmlns:a16="http://schemas.microsoft.com/office/drawing/2014/main" id="{B828DB34-79AA-18DE-3365-0944332613F2}"/>
                  </a:ext>
                </a:extLst>
              </p:cNvPr>
              <p:cNvCxnSpPr>
                <a:cxnSpLocks/>
              </p:cNvCxnSpPr>
              <p:nvPr/>
            </p:nvCxnSpPr>
            <p:spPr>
              <a:xfrm>
                <a:off x="418641" y="5672065"/>
                <a:ext cx="1512000" cy="0"/>
              </a:xfrm>
              <a:prstGeom prst="line">
                <a:avLst/>
              </a:prstGeom>
              <a:ln w="3175">
                <a:solidFill>
                  <a:schemeClr val="bg1">
                    <a:lumMod val="65000"/>
                  </a:schemeClr>
                </a:solidFill>
                <a:tailEnd type="ova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1B6FC748-7D0F-9EEF-053E-A217B7CC4AFD}"/>
                  </a:ext>
                </a:extLst>
              </p:cNvPr>
              <p:cNvSpPr txBox="1"/>
              <p:nvPr/>
            </p:nvSpPr>
            <p:spPr>
              <a:xfrm>
                <a:off x="377596" y="5473568"/>
                <a:ext cx="865943"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000000">
                        <a:lumMod val="85000"/>
                        <a:lumOff val="15000"/>
                      </a:srgbClr>
                    </a:solidFill>
                    <a:effectLst/>
                    <a:uLnTx/>
                    <a:uFillTx/>
                    <a:latin typeface="Roboto"/>
                    <a:ea typeface="+mn-ea"/>
                    <a:cs typeface="Arial" panose="020B0604020202020204" pitchFamily="34" charset="0"/>
                  </a:rPr>
                  <a:t>Body Stressing</a:t>
                </a:r>
              </a:p>
            </p:txBody>
          </p:sp>
        </p:grpSp>
        <p:grpSp>
          <p:nvGrpSpPr>
            <p:cNvPr id="85" name="Group 84">
              <a:extLst>
                <a:ext uri="{FF2B5EF4-FFF2-40B4-BE49-F238E27FC236}">
                  <a16:creationId xmlns:a16="http://schemas.microsoft.com/office/drawing/2014/main" id="{1DFB469D-5C2D-931D-A4DB-A9452C89559B}"/>
                </a:ext>
              </a:extLst>
            </p:cNvPr>
            <p:cNvGrpSpPr/>
            <p:nvPr/>
          </p:nvGrpSpPr>
          <p:grpSpPr>
            <a:xfrm>
              <a:off x="291329" y="5094270"/>
              <a:ext cx="1553044" cy="215444"/>
              <a:chOff x="377596" y="5205517"/>
              <a:chExt cx="1553044" cy="215444"/>
            </a:xfrm>
          </p:grpSpPr>
          <p:cxnSp>
            <p:nvCxnSpPr>
              <p:cNvPr id="70" name="Straight Connector 69">
                <a:extLst>
                  <a:ext uri="{FF2B5EF4-FFF2-40B4-BE49-F238E27FC236}">
                    <a16:creationId xmlns:a16="http://schemas.microsoft.com/office/drawing/2014/main" id="{926A3AE6-25BB-3C30-2E0B-9DE33AF72E5B}"/>
                  </a:ext>
                </a:extLst>
              </p:cNvPr>
              <p:cNvCxnSpPr>
                <a:cxnSpLocks/>
              </p:cNvCxnSpPr>
              <p:nvPr/>
            </p:nvCxnSpPr>
            <p:spPr>
              <a:xfrm>
                <a:off x="418640" y="5404015"/>
                <a:ext cx="1512000" cy="0"/>
              </a:xfrm>
              <a:prstGeom prst="line">
                <a:avLst/>
              </a:prstGeom>
              <a:ln w="3175">
                <a:solidFill>
                  <a:schemeClr val="bg1">
                    <a:lumMod val="65000"/>
                  </a:schemeClr>
                </a:solidFill>
                <a:tailEnd type="ova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ED0FBA32-A99F-0694-CE56-3700E7513C7E}"/>
                  </a:ext>
                </a:extLst>
              </p:cNvPr>
              <p:cNvSpPr txBox="1"/>
              <p:nvPr/>
            </p:nvSpPr>
            <p:spPr>
              <a:xfrm>
                <a:off x="377596" y="5205517"/>
                <a:ext cx="1287532"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000000">
                        <a:lumMod val="85000"/>
                        <a:lumOff val="15000"/>
                      </a:srgbClr>
                    </a:solidFill>
                    <a:effectLst/>
                    <a:uLnTx/>
                    <a:uFillTx/>
                    <a:latin typeface="Roboto"/>
                    <a:ea typeface="+mn-ea"/>
                    <a:cs typeface="Arial" panose="020B0604020202020204" pitchFamily="34" charset="0"/>
                  </a:rPr>
                  <a:t>Hitting by moving object</a:t>
                </a:r>
              </a:p>
            </p:txBody>
          </p:sp>
        </p:grpSp>
        <p:grpSp>
          <p:nvGrpSpPr>
            <p:cNvPr id="81" name="Group 80">
              <a:extLst>
                <a:ext uri="{FF2B5EF4-FFF2-40B4-BE49-F238E27FC236}">
                  <a16:creationId xmlns:a16="http://schemas.microsoft.com/office/drawing/2014/main" id="{B0CC35A0-FF7F-7AF1-E6BE-4AD4E3416C5B}"/>
                </a:ext>
              </a:extLst>
            </p:cNvPr>
            <p:cNvGrpSpPr/>
            <p:nvPr/>
          </p:nvGrpSpPr>
          <p:grpSpPr>
            <a:xfrm>
              <a:off x="26042" y="5394323"/>
              <a:ext cx="306000" cy="306000"/>
              <a:chOff x="86424" y="5513577"/>
              <a:chExt cx="211806" cy="211806"/>
            </a:xfrm>
          </p:grpSpPr>
          <p:sp>
            <p:nvSpPr>
              <p:cNvPr id="69" name="Oval 68">
                <a:extLst>
                  <a:ext uri="{FF2B5EF4-FFF2-40B4-BE49-F238E27FC236}">
                    <a16:creationId xmlns:a16="http://schemas.microsoft.com/office/drawing/2014/main" id="{DF042A60-EF5B-6E24-5AD9-FC25E3D69E8E}"/>
                  </a:ext>
                </a:extLst>
              </p:cNvPr>
              <p:cNvSpPr/>
              <p:nvPr/>
            </p:nvSpPr>
            <p:spPr>
              <a:xfrm>
                <a:off x="86424" y="5513577"/>
                <a:ext cx="211806" cy="211806"/>
              </a:xfrm>
              <a:prstGeom prst="ellipse">
                <a:avLst/>
              </a:prstGeom>
              <a:solidFill>
                <a:srgbClr val="9BBB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1" u="none" strike="noStrike" kern="1200" cap="none" spc="0" normalizeH="0" baseline="0" noProof="0" dirty="0">
                  <a:ln>
                    <a:noFill/>
                  </a:ln>
                  <a:solidFill>
                    <a:prstClr val="white"/>
                  </a:solidFill>
                  <a:effectLst/>
                  <a:uLnTx/>
                  <a:uFillTx/>
                  <a:latin typeface="Roboto"/>
                  <a:ea typeface="+mn-ea"/>
                  <a:cs typeface="+mn-cs"/>
                </a:endParaRPr>
              </a:p>
            </p:txBody>
          </p:sp>
          <p:pic>
            <p:nvPicPr>
              <p:cNvPr id="73" name="Picture 12" descr="body icon, pain icon">
                <a:extLst>
                  <a:ext uri="{FF2B5EF4-FFF2-40B4-BE49-F238E27FC236}">
                    <a16:creationId xmlns:a16="http://schemas.microsoft.com/office/drawing/2014/main" id="{79176F20-EE6F-FF1D-BEBF-391D2C5E576D}"/>
                  </a:ext>
                </a:extLst>
              </p:cNvPr>
              <p:cNvPicPr>
                <a:picLocks noChangeAspect="1" noChangeArrowheads="1"/>
              </p:cNvPicPr>
              <p:nvPr/>
            </p:nvPicPr>
            <p:blipFill>
              <a:blip r:embed="rId3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129387" y="5540600"/>
                <a:ext cx="152699" cy="15269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7" name="Group 86">
              <a:extLst>
                <a:ext uri="{FF2B5EF4-FFF2-40B4-BE49-F238E27FC236}">
                  <a16:creationId xmlns:a16="http://schemas.microsoft.com/office/drawing/2014/main" id="{BA60BFD1-A33B-1428-2A0B-48187B759C6E}"/>
                </a:ext>
              </a:extLst>
            </p:cNvPr>
            <p:cNvGrpSpPr/>
            <p:nvPr/>
          </p:nvGrpSpPr>
          <p:grpSpPr>
            <a:xfrm>
              <a:off x="291329" y="5806277"/>
              <a:ext cx="1555903" cy="215444"/>
              <a:chOff x="374738" y="5741617"/>
              <a:chExt cx="1555903" cy="215444"/>
            </a:xfrm>
          </p:grpSpPr>
          <p:cxnSp>
            <p:nvCxnSpPr>
              <p:cNvPr id="74" name="Straight Connector 73">
                <a:extLst>
                  <a:ext uri="{FF2B5EF4-FFF2-40B4-BE49-F238E27FC236}">
                    <a16:creationId xmlns:a16="http://schemas.microsoft.com/office/drawing/2014/main" id="{209E9429-B905-0913-C11B-1D2E4C4E8275}"/>
                  </a:ext>
                </a:extLst>
              </p:cNvPr>
              <p:cNvCxnSpPr>
                <a:cxnSpLocks/>
              </p:cNvCxnSpPr>
              <p:nvPr/>
            </p:nvCxnSpPr>
            <p:spPr>
              <a:xfrm>
                <a:off x="418641" y="5940115"/>
                <a:ext cx="1512000" cy="0"/>
              </a:xfrm>
              <a:prstGeom prst="line">
                <a:avLst/>
              </a:prstGeom>
              <a:ln w="3175">
                <a:solidFill>
                  <a:schemeClr val="bg1">
                    <a:lumMod val="65000"/>
                  </a:schemeClr>
                </a:solidFill>
                <a:tailEnd type="oval"/>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E948F72C-E887-B96C-DB7D-E6987FFB07A9}"/>
                  </a:ext>
                </a:extLst>
              </p:cNvPr>
              <p:cNvSpPr txBox="1"/>
              <p:nvPr/>
            </p:nvSpPr>
            <p:spPr>
              <a:xfrm>
                <a:off x="374738" y="5741617"/>
                <a:ext cx="500458"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000000">
                        <a:lumMod val="85000"/>
                        <a:lumOff val="15000"/>
                      </a:srgbClr>
                    </a:solidFill>
                    <a:effectLst/>
                    <a:uLnTx/>
                    <a:uFillTx/>
                    <a:latin typeface="Roboto"/>
                    <a:ea typeface="+mn-ea"/>
                    <a:cs typeface="Arial" panose="020B0604020202020204" pitchFamily="34" charset="0"/>
                  </a:rPr>
                  <a:t>Sharps</a:t>
                </a:r>
              </a:p>
            </p:txBody>
          </p:sp>
        </p:grpSp>
        <p:grpSp>
          <p:nvGrpSpPr>
            <p:cNvPr id="80" name="Group 79">
              <a:extLst>
                <a:ext uri="{FF2B5EF4-FFF2-40B4-BE49-F238E27FC236}">
                  <a16:creationId xmlns:a16="http://schemas.microsoft.com/office/drawing/2014/main" id="{7A02F5B6-9A60-AED6-C0E8-4B273E6E47B5}"/>
                </a:ext>
              </a:extLst>
            </p:cNvPr>
            <p:cNvGrpSpPr/>
            <p:nvPr/>
          </p:nvGrpSpPr>
          <p:grpSpPr>
            <a:xfrm>
              <a:off x="26042" y="5041526"/>
              <a:ext cx="306000" cy="306000"/>
              <a:chOff x="86424" y="5245525"/>
              <a:chExt cx="211806" cy="211806"/>
            </a:xfrm>
          </p:grpSpPr>
          <p:sp>
            <p:nvSpPr>
              <p:cNvPr id="72" name="Oval 71">
                <a:extLst>
                  <a:ext uri="{FF2B5EF4-FFF2-40B4-BE49-F238E27FC236}">
                    <a16:creationId xmlns:a16="http://schemas.microsoft.com/office/drawing/2014/main" id="{8A0DACB6-EE14-A9F4-BBD5-680B5C5DD217}"/>
                  </a:ext>
                </a:extLst>
              </p:cNvPr>
              <p:cNvSpPr/>
              <p:nvPr/>
            </p:nvSpPr>
            <p:spPr>
              <a:xfrm>
                <a:off x="86424" y="5245525"/>
                <a:ext cx="211806" cy="211806"/>
              </a:xfrm>
              <a:prstGeom prst="ellipse">
                <a:avLst/>
              </a:prstGeom>
              <a:solidFill>
                <a:srgbClr val="298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1" u="none" strike="noStrike" kern="1200" cap="none" spc="0" normalizeH="0" baseline="0" noProof="0" dirty="0">
                  <a:ln>
                    <a:noFill/>
                  </a:ln>
                  <a:solidFill>
                    <a:prstClr val="white"/>
                  </a:solidFill>
                  <a:effectLst/>
                  <a:uLnTx/>
                  <a:uFillTx/>
                  <a:latin typeface="Roboto"/>
                  <a:ea typeface="+mn-ea"/>
                  <a:cs typeface="+mn-cs"/>
                </a:endParaRPr>
              </a:p>
            </p:txBody>
          </p:sp>
          <p:pic>
            <p:nvPicPr>
              <p:cNvPr id="76" name="Picture 2" descr="Falling Object Hazard Vector Icon Stock Vector | Adobe Stock">
                <a:extLst>
                  <a:ext uri="{FF2B5EF4-FFF2-40B4-BE49-F238E27FC236}">
                    <a16:creationId xmlns:a16="http://schemas.microsoft.com/office/drawing/2014/main" id="{C465D3CE-3DFB-1F8B-4AAA-BFE3D3192A1A}"/>
                  </a:ext>
                </a:extLst>
              </p:cNvPr>
              <p:cNvPicPr>
                <a:picLocks noChangeAspect="1" noChangeArrowheads="1"/>
              </p:cNvPicPr>
              <p:nvPr/>
            </p:nvPicPr>
            <p:blipFill rotWithShape="1">
              <a:blip r:embed="rId31">
                <a:clrChange>
                  <a:clrFrom>
                    <a:srgbClr val="F8F8F8"/>
                  </a:clrFrom>
                  <a:clrTo>
                    <a:srgbClr val="F8F8F8">
                      <a:alpha val="0"/>
                    </a:srgbClr>
                  </a:clrTo>
                </a:clrChange>
                <a:extLst>
                  <a:ext uri="{28A0092B-C50C-407E-A947-70E740481C1C}">
                    <a14:useLocalDpi xmlns:a14="http://schemas.microsoft.com/office/drawing/2010/main" val="0"/>
                  </a:ext>
                </a:extLst>
              </a:blip>
              <a:srcRect l="4215" t="3969" r="3838" b="3406"/>
              <a:stretch/>
            </p:blipFill>
            <p:spPr bwMode="auto">
              <a:xfrm>
                <a:off x="115140" y="5279401"/>
                <a:ext cx="151325" cy="15243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9" name="Group 78">
              <a:extLst>
                <a:ext uri="{FF2B5EF4-FFF2-40B4-BE49-F238E27FC236}">
                  <a16:creationId xmlns:a16="http://schemas.microsoft.com/office/drawing/2014/main" id="{1F7D0889-30B9-7149-7D95-97C803116377}"/>
                </a:ext>
              </a:extLst>
            </p:cNvPr>
            <p:cNvGrpSpPr/>
            <p:nvPr/>
          </p:nvGrpSpPr>
          <p:grpSpPr>
            <a:xfrm>
              <a:off x="26042" y="4688729"/>
              <a:ext cx="306000" cy="306000"/>
              <a:chOff x="86424" y="4977475"/>
              <a:chExt cx="211806" cy="211806"/>
            </a:xfrm>
          </p:grpSpPr>
          <p:sp>
            <p:nvSpPr>
              <p:cNvPr id="64" name="Oval 63">
                <a:extLst>
                  <a:ext uri="{FF2B5EF4-FFF2-40B4-BE49-F238E27FC236}">
                    <a16:creationId xmlns:a16="http://schemas.microsoft.com/office/drawing/2014/main" id="{50B3074A-00C5-87B6-617E-5F1AD1AE48F1}"/>
                  </a:ext>
                </a:extLst>
              </p:cNvPr>
              <p:cNvSpPr/>
              <p:nvPr/>
            </p:nvSpPr>
            <p:spPr>
              <a:xfrm>
                <a:off x="86424" y="4977475"/>
                <a:ext cx="211806" cy="211806"/>
              </a:xfrm>
              <a:prstGeom prst="ellipse">
                <a:avLst/>
              </a:prstGeom>
              <a:solidFill>
                <a:srgbClr val="F3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00" b="1" i="1" u="none" strike="noStrike" kern="1200" cap="none" spc="0" normalizeH="0" baseline="0" noProof="0" dirty="0">
                  <a:ln>
                    <a:noFill/>
                  </a:ln>
                  <a:solidFill>
                    <a:prstClr val="white"/>
                  </a:solidFill>
                  <a:effectLst/>
                  <a:uLnTx/>
                  <a:uFillTx/>
                  <a:latin typeface="Roboto"/>
                  <a:ea typeface="+mn-ea"/>
                  <a:cs typeface="+mn-cs"/>
                </a:endParaRPr>
              </a:p>
            </p:txBody>
          </p:sp>
          <p:pic>
            <p:nvPicPr>
              <p:cNvPr id="77" name="Picture 8" descr="Bump Head Icons - Free SVG &amp; PNG Bump Head Images - Noun Project">
                <a:extLst>
                  <a:ext uri="{FF2B5EF4-FFF2-40B4-BE49-F238E27FC236}">
                    <a16:creationId xmlns:a16="http://schemas.microsoft.com/office/drawing/2014/main" id="{AD5B9694-70F4-5662-C774-0D294A3B80BC}"/>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18615" y="4994076"/>
                <a:ext cx="167056" cy="167056"/>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5" name="Footer Placeholder 4">
            <a:extLst>
              <a:ext uri="{FF2B5EF4-FFF2-40B4-BE49-F238E27FC236}">
                <a16:creationId xmlns:a16="http://schemas.microsoft.com/office/drawing/2014/main" id="{4C52C348-DBFC-7D9A-957A-EFA9EEA0C3D2}"/>
              </a:ext>
            </a:extLst>
          </p:cNvPr>
          <p:cNvSpPr>
            <a:spLocks noGrp="1"/>
          </p:cNvSpPr>
          <p:nvPr>
            <p:ph type="ftr" sz="quarter" idx="11"/>
          </p:nvPr>
        </p:nvSpPr>
        <p:spPr>
          <a:xfrm>
            <a:off x="6361787" y="6388977"/>
            <a:ext cx="5213684" cy="365125"/>
          </a:xfrm>
        </p:spPr>
        <p:txBody>
          <a:bodyPr/>
          <a:lstStyle/>
          <a:p>
            <a:r>
              <a:rPr lang="en-US" sz="2000" b="1" dirty="0">
                <a:solidFill>
                  <a:schemeClr val="tx1"/>
                </a:solidFill>
                <a:latin typeface="+mj-lt"/>
              </a:rPr>
              <a:t>Think Safe - Be Safe - Home Safe</a:t>
            </a:r>
            <a:endParaRPr lang="en-AU" sz="2000" b="1" dirty="0">
              <a:solidFill>
                <a:schemeClr val="tx1"/>
              </a:solidFill>
              <a:latin typeface="+mj-lt"/>
            </a:endParaRPr>
          </a:p>
        </p:txBody>
      </p:sp>
    </p:spTree>
    <p:extLst>
      <p:ext uri="{BB962C8B-B14F-4D97-AF65-F5344CB8AC3E}">
        <p14:creationId xmlns:p14="http://schemas.microsoft.com/office/powerpoint/2010/main" val="3397996175"/>
      </p:ext>
    </p:extLst>
  </p:cSld>
  <p:clrMapOvr>
    <a:masterClrMapping/>
  </p:clrMapOvr>
</p:sld>
</file>

<file path=ppt/theme/theme1.xml><?xml version="1.0" encoding="utf-8"?>
<a:theme xmlns:a="http://schemas.openxmlformats.org/drawingml/2006/main" name="1_Custom Design">
  <a:themeElements>
    <a:clrScheme name="UNSW_2020">
      <a:dk1>
        <a:srgbClr val="000000"/>
      </a:dk1>
      <a:lt1>
        <a:sysClr val="window" lastClr="FFFFFF"/>
      </a:lt1>
      <a:dk2>
        <a:srgbClr val="737373"/>
      </a:dk2>
      <a:lt2>
        <a:srgbClr val="F2F2F2"/>
      </a:lt2>
      <a:accent1>
        <a:srgbClr val="FFDC00"/>
      </a:accent1>
      <a:accent2>
        <a:srgbClr val="FF635D"/>
      </a:accent2>
      <a:accent3>
        <a:srgbClr val="3F61C4"/>
      </a:accent3>
      <a:accent4>
        <a:srgbClr val="1AC987"/>
      </a:accent4>
      <a:accent5>
        <a:srgbClr val="FA91B6"/>
      </a:accent5>
      <a:accent6>
        <a:srgbClr val="8A68C8"/>
      </a:accent6>
      <a:hlink>
        <a:srgbClr val="0000FF"/>
      </a:hlink>
      <a:folHlink>
        <a:srgbClr val="7030A0"/>
      </a:folHlink>
    </a:clrScheme>
    <a:fontScheme name="UNSW Clancy">
      <a:majorFont>
        <a:latin typeface="Clancy"/>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6x9v1.0_Clancy.potx" id="{E21B8FAC-FCA7-410E-A000-B30E38C2AC3E}" vid="{6917A901-E2C4-4D30-9D19-6BDEA5E835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114</TotalTime>
  <Words>653</Words>
  <Application>Microsoft Office PowerPoint</Application>
  <PresentationFormat>Widescreen</PresentationFormat>
  <Paragraphs>70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Clancy</vt:lpstr>
      <vt:lpstr>Roboto</vt:lpstr>
      <vt:lpstr>1_Custom Design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Wang</dc:creator>
  <cp:lastModifiedBy>Steven Wang</cp:lastModifiedBy>
  <cp:revision>3</cp:revision>
  <dcterms:created xsi:type="dcterms:W3CDTF">2024-02-07T01:13:57Z</dcterms:created>
  <dcterms:modified xsi:type="dcterms:W3CDTF">2024-02-07T03:14:03Z</dcterms:modified>
</cp:coreProperties>
</file>