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11B_982D9652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  <p:sldMasterId id="2147483681" r:id="rId6"/>
  </p:sldMasterIdLst>
  <p:notesMasterIdLst>
    <p:notesMasterId r:id="rId17"/>
  </p:notesMasterIdLst>
  <p:handoutMasterIdLst>
    <p:handoutMasterId r:id="rId18"/>
  </p:handoutMasterIdLst>
  <p:sldIdLst>
    <p:sldId id="283" r:id="rId7"/>
    <p:sldId id="319" r:id="rId8"/>
    <p:sldId id="285" r:id="rId9"/>
    <p:sldId id="320" r:id="rId10"/>
    <p:sldId id="300" r:id="rId11"/>
    <p:sldId id="301" r:id="rId12"/>
    <p:sldId id="316" r:id="rId13"/>
    <p:sldId id="314" r:id="rId14"/>
    <p:sldId id="304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DCDE63-99C4-46D7-E374-43397A23FC46}" name="Marie-Celeste Dagher" initials="MCD" userId="S::z3531387@ad.unsw.edu.au::5fbac5fa-f38f-44e9-beec-c4595bc39022" providerId="AD"/>
  <p188:author id="{9FF769A0-08E8-0C1E-B8EB-FD3BAD69B1FC}" name="Kate Vartuli" initials="KV" userId="S::z5015481@ad.unsw.edu.au::a1cc5791-221c-4dda-82cf-0fe55f93dd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3F6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5441F-04DE-49AE-BB9E-AC25F56313EF}" v="72" dt="2025-08-20T00:31:3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34" autoAdjust="0"/>
    <p:restoredTop sz="55706" autoAdjust="0"/>
  </p:normalViewPr>
  <p:slideViewPr>
    <p:cSldViewPr snapToGrid="0">
      <p:cViewPr varScale="1">
        <p:scale>
          <a:sx n="61" d="100"/>
          <a:sy n="61" d="100"/>
        </p:scale>
        <p:origin x="1794" y="108"/>
      </p:cViewPr>
      <p:guideLst/>
    </p:cSldViewPr>
  </p:slideViewPr>
  <p:notesTextViewPr>
    <p:cViewPr>
      <p:scale>
        <a:sx n="150" d="100"/>
        <a:sy n="150" d="100"/>
      </p:scale>
      <p:origin x="0" y="-162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Gendera" userId="8248d15d-e12e-4bdb-9517-d7e692cb40e3" providerId="ADAL" clId="{FD65F4CF-32DA-4A7E-8687-1DB93F60C936}"/>
    <pc:docChg chg="modSld">
      <pc:chgData name="Sandra Gendera" userId="8248d15d-e12e-4bdb-9517-d7e692cb40e3" providerId="ADAL" clId="{FD65F4CF-32DA-4A7E-8687-1DB93F60C936}" dt="2025-07-31T03:48:04.316" v="3" actId="20577"/>
      <pc:docMkLst>
        <pc:docMk/>
      </pc:docMkLst>
      <pc:sldChg chg="modNotesTx">
        <pc:chgData name="Sandra Gendera" userId="8248d15d-e12e-4bdb-9517-d7e692cb40e3" providerId="ADAL" clId="{FD65F4CF-32DA-4A7E-8687-1DB93F60C936}" dt="2025-07-31T03:48:04.316" v="3" actId="20577"/>
        <pc:sldMkLst>
          <pc:docMk/>
          <pc:sldMk cId="1590723063" sldId="314"/>
        </pc:sldMkLst>
      </pc:sldChg>
      <pc:sldChg chg="modSp mod">
        <pc:chgData name="Sandra Gendera" userId="8248d15d-e12e-4bdb-9517-d7e692cb40e3" providerId="ADAL" clId="{FD65F4CF-32DA-4A7E-8687-1DB93F60C936}" dt="2025-07-28T01:43:58.527" v="1" actId="13926"/>
        <pc:sldMkLst>
          <pc:docMk/>
          <pc:sldMk cId="3860293400" sldId="316"/>
        </pc:sldMkLst>
        <pc:spChg chg="mod">
          <ac:chgData name="Sandra Gendera" userId="8248d15d-e12e-4bdb-9517-d7e692cb40e3" providerId="ADAL" clId="{FD65F4CF-32DA-4A7E-8687-1DB93F60C936}" dt="2025-07-28T01:43:58.527" v="1" actId="13926"/>
          <ac:spMkLst>
            <pc:docMk/>
            <pc:sldMk cId="3860293400" sldId="316"/>
            <ac:spMk id="2" creationId="{26F05FA0-32D5-B81D-AE8A-F358272BBA04}"/>
          </ac:spMkLst>
        </pc:spChg>
      </pc:sldChg>
    </pc:docChg>
  </pc:docChgLst>
  <pc:docChgLst>
    <pc:chgData name="Sandra Gendera" userId="8248d15d-e12e-4bdb-9517-d7e692cb40e3" providerId="ADAL" clId="{3DC5441F-04DE-49AE-BB9E-AC25F56313EF}"/>
    <pc:docChg chg="undo custSel addSld delSld modSld">
      <pc:chgData name="Sandra Gendera" userId="8248d15d-e12e-4bdb-9517-d7e692cb40e3" providerId="ADAL" clId="{3DC5441F-04DE-49AE-BB9E-AC25F56313EF}" dt="2025-08-20T00:34:26.185" v="5082" actId="20577"/>
      <pc:docMkLst>
        <pc:docMk/>
      </pc:docMkLst>
      <pc:sldChg chg="addSp delSp modSp mod modNotesTx">
        <pc:chgData name="Sandra Gendera" userId="8248d15d-e12e-4bdb-9517-d7e692cb40e3" providerId="ADAL" clId="{3DC5441F-04DE-49AE-BB9E-AC25F56313EF}" dt="2025-08-17T22:19:24.786" v="4894" actId="20577"/>
        <pc:sldMkLst>
          <pc:docMk/>
          <pc:sldMk cId="2550552650" sldId="285"/>
        </pc:sldMkLst>
        <pc:spChg chg="mod">
          <ac:chgData name="Sandra Gendera" userId="8248d15d-e12e-4bdb-9517-d7e692cb40e3" providerId="ADAL" clId="{3DC5441F-04DE-49AE-BB9E-AC25F56313EF}" dt="2025-08-17T22:19:24.786" v="4894" actId="20577"/>
          <ac:spMkLst>
            <pc:docMk/>
            <pc:sldMk cId="2550552650" sldId="285"/>
            <ac:spMk id="4" creationId="{EB6227D9-F900-442A-D77A-4A7B12009683}"/>
          </ac:spMkLst>
        </pc:spChg>
        <pc:picChg chg="add mod">
          <ac:chgData name="Sandra Gendera" userId="8248d15d-e12e-4bdb-9517-d7e692cb40e3" providerId="ADAL" clId="{3DC5441F-04DE-49AE-BB9E-AC25F56313EF}" dt="2025-08-11T03:16:29.945" v="31"/>
          <ac:picMkLst>
            <pc:docMk/>
            <pc:sldMk cId="2550552650" sldId="285"/>
            <ac:picMk id="9" creationId="{CD296D8C-77E6-C5CC-2B32-1DD0EDB47639}"/>
          </ac:picMkLst>
        </pc:picChg>
      </pc:sldChg>
      <pc:sldChg chg="modNotesTx">
        <pc:chgData name="Sandra Gendera" userId="8248d15d-e12e-4bdb-9517-d7e692cb40e3" providerId="ADAL" clId="{3DC5441F-04DE-49AE-BB9E-AC25F56313EF}" dt="2025-08-20T00:32:15.249" v="4987" actId="20577"/>
        <pc:sldMkLst>
          <pc:docMk/>
          <pc:sldMk cId="1116790433" sldId="300"/>
        </pc:sldMkLst>
      </pc:sldChg>
      <pc:sldChg chg="modSp mod modNotesTx">
        <pc:chgData name="Sandra Gendera" userId="8248d15d-e12e-4bdb-9517-d7e692cb40e3" providerId="ADAL" clId="{3DC5441F-04DE-49AE-BB9E-AC25F56313EF}" dt="2025-08-20T00:32:45.639" v="4998" actId="6549"/>
        <pc:sldMkLst>
          <pc:docMk/>
          <pc:sldMk cId="2801248999" sldId="301"/>
        </pc:sldMkLst>
        <pc:spChg chg="mod">
          <ac:chgData name="Sandra Gendera" userId="8248d15d-e12e-4bdb-9517-d7e692cb40e3" providerId="ADAL" clId="{3DC5441F-04DE-49AE-BB9E-AC25F56313EF}" dt="2025-08-12T05:06:52.549" v="2085" actId="255"/>
          <ac:spMkLst>
            <pc:docMk/>
            <pc:sldMk cId="2801248999" sldId="301"/>
            <ac:spMk id="3" creationId="{680BC321-2D41-AB55-D17F-EE5F4CAD202B}"/>
          </ac:spMkLst>
        </pc:spChg>
      </pc:sldChg>
      <pc:sldChg chg="modSp mod modNotesTx">
        <pc:chgData name="Sandra Gendera" userId="8248d15d-e12e-4bdb-9517-d7e692cb40e3" providerId="ADAL" clId="{3DC5441F-04DE-49AE-BB9E-AC25F56313EF}" dt="2025-08-15T02:34:39.510" v="4860" actId="113"/>
        <pc:sldMkLst>
          <pc:docMk/>
          <pc:sldMk cId="1628299324" sldId="304"/>
        </pc:sldMkLst>
        <pc:spChg chg="mod">
          <ac:chgData name="Sandra Gendera" userId="8248d15d-e12e-4bdb-9517-d7e692cb40e3" providerId="ADAL" clId="{3DC5441F-04DE-49AE-BB9E-AC25F56313EF}" dt="2025-08-15T02:34:39.510" v="4860" actId="113"/>
          <ac:spMkLst>
            <pc:docMk/>
            <pc:sldMk cId="1628299324" sldId="304"/>
            <ac:spMk id="3" creationId="{30C84F5E-A166-6DE7-BA26-5FBCC0BC1DD5}"/>
          </ac:spMkLst>
        </pc:spChg>
      </pc:sldChg>
      <pc:sldChg chg="modSp mod modNotesTx">
        <pc:chgData name="Sandra Gendera" userId="8248d15d-e12e-4bdb-9517-d7e692cb40e3" providerId="ADAL" clId="{3DC5441F-04DE-49AE-BB9E-AC25F56313EF}" dt="2025-08-20T00:34:26.185" v="5082" actId="20577"/>
        <pc:sldMkLst>
          <pc:docMk/>
          <pc:sldMk cId="1590723063" sldId="314"/>
        </pc:sldMkLst>
        <pc:spChg chg="mod">
          <ac:chgData name="Sandra Gendera" userId="8248d15d-e12e-4bdb-9517-d7e692cb40e3" providerId="ADAL" clId="{3DC5441F-04DE-49AE-BB9E-AC25F56313EF}" dt="2025-08-15T02:30:26.836" v="4837" actId="33524"/>
          <ac:spMkLst>
            <pc:docMk/>
            <pc:sldMk cId="1590723063" sldId="314"/>
            <ac:spMk id="2" creationId="{53A8FB65-505F-1881-33B3-8B1E33FA538F}"/>
          </ac:spMkLst>
        </pc:spChg>
      </pc:sldChg>
      <pc:sldChg chg="modSp mod modNotesTx">
        <pc:chgData name="Sandra Gendera" userId="8248d15d-e12e-4bdb-9517-d7e692cb40e3" providerId="ADAL" clId="{3DC5441F-04DE-49AE-BB9E-AC25F56313EF}" dt="2025-08-20T00:33:32.861" v="5023" actId="113"/>
        <pc:sldMkLst>
          <pc:docMk/>
          <pc:sldMk cId="3860293400" sldId="316"/>
        </pc:sldMkLst>
        <pc:spChg chg="mod">
          <ac:chgData name="Sandra Gendera" userId="8248d15d-e12e-4bdb-9517-d7e692cb40e3" providerId="ADAL" clId="{3DC5441F-04DE-49AE-BB9E-AC25F56313EF}" dt="2025-08-12T05:27:30.758" v="2635" actId="20577"/>
          <ac:spMkLst>
            <pc:docMk/>
            <pc:sldMk cId="3860293400" sldId="316"/>
            <ac:spMk id="2" creationId="{26F05FA0-32D5-B81D-AE8A-F358272BBA04}"/>
          </ac:spMkLst>
        </pc:spChg>
      </pc:sldChg>
      <pc:sldChg chg="addSp delSp modSp mod modNotesTx">
        <pc:chgData name="Sandra Gendera" userId="8248d15d-e12e-4bdb-9517-d7e692cb40e3" providerId="ADAL" clId="{3DC5441F-04DE-49AE-BB9E-AC25F56313EF}" dt="2025-08-19T01:44:43.631" v="4937" actId="20577"/>
        <pc:sldMkLst>
          <pc:docMk/>
          <pc:sldMk cId="2753101116" sldId="319"/>
        </pc:sldMkLst>
        <pc:spChg chg="mod">
          <ac:chgData name="Sandra Gendera" userId="8248d15d-e12e-4bdb-9517-d7e692cb40e3" providerId="ADAL" clId="{3DC5441F-04DE-49AE-BB9E-AC25F56313EF}" dt="2025-08-17T22:18:43.135" v="4883" actId="20577"/>
          <ac:spMkLst>
            <pc:docMk/>
            <pc:sldMk cId="2753101116" sldId="319"/>
            <ac:spMk id="10" creationId="{0F7855D3-FB4E-124D-E599-FC43CA7C78F8}"/>
          </ac:spMkLst>
        </pc:spChg>
        <pc:picChg chg="mod">
          <ac:chgData name="Sandra Gendera" userId="8248d15d-e12e-4bdb-9517-d7e692cb40e3" providerId="ADAL" clId="{3DC5441F-04DE-49AE-BB9E-AC25F56313EF}" dt="2025-08-17T22:23:06.887" v="4912" actId="1076"/>
          <ac:picMkLst>
            <pc:docMk/>
            <pc:sldMk cId="2753101116" sldId="319"/>
            <ac:picMk id="8" creationId="{86EE7D5F-2CE0-9847-BD67-689678CFD582}"/>
          </ac:picMkLst>
        </pc:picChg>
        <pc:picChg chg="add mod modCrop">
          <ac:chgData name="Sandra Gendera" userId="8248d15d-e12e-4bdb-9517-d7e692cb40e3" providerId="ADAL" clId="{3DC5441F-04DE-49AE-BB9E-AC25F56313EF}" dt="2025-08-17T22:23:15.080" v="4914" actId="1076"/>
          <ac:picMkLst>
            <pc:docMk/>
            <pc:sldMk cId="2753101116" sldId="319"/>
            <ac:picMk id="12" creationId="{072964DB-822A-7EDF-48F6-6F8CB2D8D062}"/>
          </ac:picMkLst>
        </pc:picChg>
      </pc:sldChg>
      <pc:sldChg chg="new del">
        <pc:chgData name="Sandra Gendera" userId="8248d15d-e12e-4bdb-9517-d7e692cb40e3" providerId="ADAL" clId="{3DC5441F-04DE-49AE-BB9E-AC25F56313EF}" dt="2025-08-11T03:17:13.748" v="36" actId="2696"/>
        <pc:sldMkLst>
          <pc:docMk/>
          <pc:sldMk cId="633703376" sldId="320"/>
        </pc:sldMkLst>
      </pc:sldChg>
      <pc:sldChg chg="modSp add mod modNotesTx">
        <pc:chgData name="Sandra Gendera" userId="8248d15d-e12e-4bdb-9517-d7e692cb40e3" providerId="ADAL" clId="{3DC5441F-04DE-49AE-BB9E-AC25F56313EF}" dt="2025-08-12T05:14:10.339" v="2585" actId="12"/>
        <pc:sldMkLst>
          <pc:docMk/>
          <pc:sldMk cId="4187358802" sldId="320"/>
        </pc:sldMkLst>
        <pc:spChg chg="mod">
          <ac:chgData name="Sandra Gendera" userId="8248d15d-e12e-4bdb-9517-d7e692cb40e3" providerId="ADAL" clId="{3DC5441F-04DE-49AE-BB9E-AC25F56313EF}" dt="2025-08-12T05:10:56.862" v="2172" actId="20577"/>
          <ac:spMkLst>
            <pc:docMk/>
            <pc:sldMk cId="4187358802" sldId="320"/>
            <ac:spMk id="6" creationId="{0E5C2C99-D479-A33A-FD8C-CE8029B6545B}"/>
          </ac:spMkLst>
        </pc:spChg>
        <pc:picChg chg="mod">
          <ac:chgData name="Sandra Gendera" userId="8248d15d-e12e-4bdb-9517-d7e692cb40e3" providerId="ADAL" clId="{3DC5441F-04DE-49AE-BB9E-AC25F56313EF}" dt="2025-08-11T03:19:28.594" v="169" actId="1076"/>
          <ac:picMkLst>
            <pc:docMk/>
            <pc:sldMk cId="4187358802" sldId="320"/>
            <ac:picMk id="7" creationId="{CAB4DAAB-248C-91DC-385C-113083B92D0B}"/>
          </ac:picMkLst>
        </pc:picChg>
      </pc:sldChg>
    </pc:docChg>
  </pc:docChgLst>
</pc:chgInfo>
</file>

<file path=ppt/comments/modernComment_11B_982D96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212771-128B-4009-A1C3-5A8AFF073D78}" authorId="{9FF769A0-08E8-0C1E-B8EB-FD3BAD69B1FC}" created="2025-06-24T04:50:04.310">
    <pc:sldMkLst xmlns:pc="http://schemas.microsoft.com/office/powerpoint/2013/main/command">
      <pc:docMk/>
      <pc:sldMk cId="2553124434" sldId="283"/>
    </pc:sldMkLst>
    <p188:txBody>
      <a:bodyPr/>
      <a:lstStyle/>
      <a:p>
        <a:r>
          <a:rPr lang="en-US"/>
          <a:t>Hi Everyone, This will be the Master PPT for all speakers. To keep the look consistent here are some formatting tips: 
- Heading and body text is to be in line with one another. 
- All text to be Left aligned 
- Heading font = Clancy size 44
- Body font = Roboto size 18 
- Don't add too much text - remember we can upload more text to the website
- Add images and illustrations, remember to add alt description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Calibri"/>
                <a:cs typeface="Calibri"/>
              </a:rPr>
              <a:t>Sandra Speaking,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ea typeface="Calibri"/>
                <a:cs typeface="Calibri"/>
              </a:rPr>
              <a:t>1. </a:t>
            </a:r>
            <a:r>
              <a:rPr lang="en-US" b="0" dirty="0">
                <a:ea typeface="Calibri"/>
                <a:cs typeface="Calibri"/>
              </a:rPr>
              <a:t>We are an </a:t>
            </a:r>
            <a:r>
              <a:rPr lang="en-US" b="1" dirty="0">
                <a:ea typeface="Calibri"/>
                <a:cs typeface="Calibri"/>
              </a:rPr>
              <a:t>inclusive team </a:t>
            </a:r>
            <a:r>
              <a:rPr lang="en-US" b="0" dirty="0">
                <a:ea typeface="Calibri"/>
                <a:cs typeface="Calibri"/>
              </a:rPr>
              <a:t>and work together</a:t>
            </a:r>
            <a:r>
              <a:rPr lang="en-US" b="1" dirty="0">
                <a:ea typeface="Calibri"/>
                <a:cs typeface="Calibri"/>
              </a:rPr>
              <a:t>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a typeface="Calibri"/>
                <a:cs typeface="Calibri"/>
              </a:rPr>
              <a:t>2. We have worked together </a:t>
            </a:r>
            <a:r>
              <a:rPr lang="en-US" b="1" dirty="0">
                <a:ea typeface="Calibri"/>
                <a:cs typeface="Calibri"/>
              </a:rPr>
              <a:t>online</a:t>
            </a:r>
            <a:r>
              <a:rPr lang="en-US" b="0" dirty="0">
                <a:ea typeface="Calibri"/>
                <a:cs typeface="Calibri"/>
              </a:rPr>
              <a:t> more than </a:t>
            </a:r>
            <a:r>
              <a:rPr lang="en-US" b="1" dirty="0">
                <a:ea typeface="Calibri"/>
                <a:cs typeface="Calibri"/>
              </a:rPr>
              <a:t>3 years</a:t>
            </a:r>
            <a:r>
              <a:rPr lang="en-US" b="0" dirty="0">
                <a:ea typeface="Calibri"/>
                <a:cs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My name is Sandra</a:t>
            </a:r>
            <a:r>
              <a:rPr lang="en-US" dirty="0"/>
              <a:t> </a:t>
            </a:r>
            <a:r>
              <a:rPr lang="en-US" b="1" dirty="0"/>
              <a:t>Gendera</a:t>
            </a:r>
          </a:p>
          <a:p>
            <a:pPr marL="0" indent="0">
              <a:buNone/>
            </a:pPr>
            <a:r>
              <a:rPr lang="en-US" dirty="0"/>
              <a:t>I am a disability and MH policy researcher at UNSW, </a:t>
            </a:r>
            <a:r>
              <a:rPr lang="en-US" b="0" dirty="0"/>
              <a:t>I am wearing a bright </a:t>
            </a:r>
            <a:r>
              <a:rPr lang="en-US" dirty="0"/>
              <a:t># Red.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1" dirty="0"/>
              <a:t>Jala introduction: </a:t>
            </a:r>
            <a:endParaRPr lang="en-US" b="1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Kaurna land, </a:t>
            </a:r>
            <a:r>
              <a:rPr lang="en-US" b="1" dirty="0">
                <a:ea typeface="Calibri"/>
                <a:cs typeface="Calibri"/>
              </a:rPr>
              <a:t>Jala</a:t>
            </a:r>
            <a:r>
              <a:rPr lang="en-US" dirty="0">
                <a:ea typeface="Calibri"/>
                <a:cs typeface="Calibri"/>
              </a:rPr>
              <a:t>, hair length and colour, significant physical disability study background and degree, policy research UNSW.</a:t>
            </a:r>
          </a:p>
          <a:p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Sandra </a:t>
            </a:r>
            <a:endParaRPr lang="en-US" dirty="0"/>
          </a:p>
          <a:p>
            <a:r>
              <a:rPr lang="en-US" dirty="0"/>
              <a:t>Today Jala and I are presenting from a project </a:t>
            </a:r>
            <a:r>
              <a:rPr lang="en-US" b="1" u="sng" dirty="0">
                <a:ea typeface="Calibri"/>
                <a:cs typeface="Calibri"/>
              </a:rPr>
              <a:t>Transformation …</a:t>
            </a: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0" u="none" dirty="0">
              <a:ea typeface="Calibri"/>
              <a:cs typeface="Calibri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C693-C59A-BDFF-72A9-FF6B2A32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583C22-876A-E3DB-6792-776259C41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16139-8306-5BD1-E971-7691EFD35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ea typeface="Calibri"/>
                <a:cs typeface="Calibri"/>
              </a:rPr>
              <a:t>Today we use 3 terms in our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Closed Employment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Sheltered Workshops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Australian disability enterprises (ADEs)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u="none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ea typeface="Calibri"/>
                <a:cs typeface="Calibri"/>
              </a:rPr>
              <a:t>These 3 terms refer to similar types of employment models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Different terms are used in different 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none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ea typeface="Calibri"/>
                <a:cs typeface="Calibri"/>
              </a:rPr>
              <a:t>Main Characteristics of Closed Employment models are,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1. their workplaces are separated from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2. Majority of people who work there live with 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3. Many people do repetitive tasks, have little choice about what they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4. Closed Employment means lower than minimum wages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5. Limited opportunity to go further at work, some models include training opportunities.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u="sng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u="none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A1A37-ED05-7A80-EC0B-130F66E0C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Received funding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internationally and Australia - Policy commitment </a:t>
            </a:r>
            <a:r>
              <a:rPr lang="en-US" b="1" u="sng" dirty="0">
                <a:ea typeface="Calibri"/>
                <a:cs typeface="Calibri"/>
              </a:rPr>
              <a:t>is to close all </a:t>
            </a:r>
            <a:r>
              <a:rPr lang="en-US" b="0" u="none" dirty="0">
                <a:ea typeface="Calibri"/>
                <a:cs typeface="Calibri"/>
              </a:rPr>
              <a:t>ADEs/Closed employment models.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ADEs still e</a:t>
            </a:r>
            <a:r>
              <a:rPr lang="en-US" b="1" dirty="0"/>
              <a:t>mploy </a:t>
            </a:r>
            <a:r>
              <a:rPr lang="en-US" dirty="0"/>
              <a:t>~20,000 people ID- </a:t>
            </a:r>
            <a:r>
              <a:rPr lang="en-US" b="0" dirty="0">
                <a:ea typeface="Calibri" panose="020F0502020204030204"/>
                <a:cs typeface="Calibri" panose="020F0502020204030204"/>
              </a:rPr>
              <a:t>Woking conditions are poor – pay is unjust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So with this review we set out to examine the </a:t>
            </a:r>
            <a:r>
              <a:rPr lang="en-US" b="1" u="none" dirty="0">
                <a:ea typeface="Calibri"/>
                <a:cs typeface="Calibri"/>
              </a:rPr>
              <a:t>Transition of CE into</a:t>
            </a:r>
            <a:r>
              <a:rPr lang="en-US" b="0" u="none" dirty="0">
                <a:ea typeface="Calibri"/>
                <a:cs typeface="Calibri"/>
              </a:rPr>
              <a:t> more </a:t>
            </a:r>
            <a:r>
              <a:rPr lang="en-US" b="1" u="sng" dirty="0">
                <a:ea typeface="Calibri"/>
                <a:cs typeface="Calibri"/>
              </a:rPr>
              <a:t>integrated </a:t>
            </a:r>
            <a:r>
              <a:rPr lang="en-US" b="0" u="sng" dirty="0">
                <a:ea typeface="Calibri"/>
                <a:cs typeface="Calibri"/>
              </a:rPr>
              <a:t>employment </a:t>
            </a:r>
            <a:r>
              <a:rPr lang="en-US" b="0" u="none" dirty="0">
                <a:ea typeface="Calibri"/>
                <a:cs typeface="Calibri"/>
              </a:rPr>
              <a:t>models.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lang="en-US" b="1" u="sng" dirty="0">
                <a:ea typeface="Calibri" panose="020F0502020204030204"/>
                <a:cs typeface="Calibri" panose="020F0502020204030204"/>
              </a:rPr>
              <a:t>the main review question</a:t>
            </a:r>
            <a:r>
              <a:rPr lang="en-US" b="0" dirty="0">
                <a:ea typeface="Calibri" panose="020F0502020204030204"/>
                <a:cs typeface="Calibri" panose="020F0502020204030204"/>
              </a:rPr>
              <a:t>… was….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rgbClr val="FF0000"/>
                </a:solidFill>
                <a:ea typeface="Calibri"/>
                <a:cs typeface="Calibri"/>
              </a:rPr>
              <a:t>--- Jala</a:t>
            </a:r>
            <a:r>
              <a:rPr lang="en-US" b="0" u="none" dirty="0">
                <a:solidFill>
                  <a:srgbClr val="FF0000"/>
                </a:solidFill>
                <a:ea typeface="Calibri"/>
                <a:cs typeface="Calibri"/>
              </a:rPr>
              <a:t> - </a:t>
            </a:r>
            <a:r>
              <a:rPr lang="en-US" b="1" u="none" dirty="0">
                <a:solidFill>
                  <a:srgbClr val="FF0000"/>
                </a:solidFill>
                <a:ea typeface="Calibri"/>
                <a:cs typeface="Calibri"/>
              </a:rPr>
              <a:t>design &amp; planning</a:t>
            </a:r>
            <a:r>
              <a:rPr lang="en-US" b="0" u="none" dirty="0">
                <a:solidFill>
                  <a:srgbClr val="FF0000"/>
                </a:solidFill>
                <a:ea typeface="Calibri"/>
                <a:cs typeface="Calibri"/>
              </a:rPr>
              <a:t> and why it was important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ea typeface="Calibri"/>
                <a:cs typeface="Calibri"/>
              </a:rPr>
              <a:t>Aim - </a:t>
            </a:r>
            <a:r>
              <a:rPr lang="en-US" b="0" u="none" dirty="0">
                <a:solidFill>
                  <a:srgbClr val="FF0000"/>
                </a:solidFill>
                <a:ea typeface="Calibri"/>
                <a:cs typeface="Calibri"/>
              </a:rPr>
              <a:t>come to </a:t>
            </a:r>
            <a:r>
              <a:rPr lang="en-US" b="1" u="none" dirty="0">
                <a:solidFill>
                  <a:srgbClr val="FF0000"/>
                </a:solidFill>
                <a:ea typeface="Calibri"/>
                <a:cs typeface="Calibri"/>
              </a:rPr>
              <a:t>a shared understanding with the </a:t>
            </a:r>
            <a:r>
              <a:rPr lang="en-US" b="0" u="none" dirty="0">
                <a:solidFill>
                  <a:srgbClr val="FF0000"/>
                </a:solidFill>
                <a:ea typeface="Calibri"/>
                <a:cs typeface="Calibri"/>
              </a:rPr>
              <a:t>funders</a:t>
            </a:r>
            <a:endParaRPr lang="en-US" b="1" u="none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Inclusive research team and funders joined online on numerous occasions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-   Converse and deliberate together so that </a:t>
            </a:r>
            <a:r>
              <a:rPr lang="en-US" b="1" u="none" dirty="0">
                <a:ea typeface="Calibri"/>
                <a:cs typeface="Calibri"/>
              </a:rPr>
              <a:t>everyone could have their say</a:t>
            </a:r>
            <a:r>
              <a:rPr lang="en-US" b="0" u="none" dirty="0">
                <a:ea typeface="Calibri"/>
                <a:cs typeface="Calibri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u="none" dirty="0">
                <a:ea typeface="Calibri"/>
                <a:cs typeface="Calibri"/>
              </a:rPr>
              <a:t>Listening and hearing ideas</a:t>
            </a:r>
            <a:endParaRPr lang="en-US" b="0" u="none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Never forget the people in the communities </a:t>
            </a:r>
            <a:r>
              <a:rPr lang="en-US" b="1" u="none" dirty="0">
                <a:ea typeface="Calibri"/>
                <a:cs typeface="Calibri"/>
              </a:rPr>
              <a:t>we are doing our work for and why we are undertaking research.</a:t>
            </a:r>
            <a:endParaRPr lang="en-US" b="0" u="none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u="none" dirty="0">
                <a:ea typeface="Calibri"/>
                <a:cs typeface="Calibri"/>
              </a:rPr>
              <a:t>The How and the What of what we do.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u="none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This is so we </a:t>
            </a:r>
            <a:r>
              <a:rPr lang="en-US" b="1" u="none" dirty="0">
                <a:ea typeface="Calibri"/>
                <a:cs typeface="Calibri"/>
              </a:rPr>
              <a:t>stay true to our research </a:t>
            </a:r>
            <a:r>
              <a:rPr lang="en-US" b="0" u="none" dirty="0">
                <a:ea typeface="Calibri"/>
                <a:cs typeface="Calibri"/>
              </a:rPr>
              <a:t>and work being about “</a:t>
            </a:r>
            <a:r>
              <a:rPr lang="en-US" b="1" u="none" dirty="0">
                <a:ea typeface="Calibri"/>
                <a:cs typeface="Calibri"/>
              </a:rPr>
              <a:t>real people and real lives</a:t>
            </a:r>
            <a:r>
              <a:rPr lang="en-US" b="0" u="none" dirty="0">
                <a:ea typeface="Calibri"/>
                <a:cs typeface="Calibri"/>
              </a:rPr>
              <a:t>”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What we do isn’t just statistics and literature – Everyone has the right to: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1) </a:t>
            </a:r>
            <a:r>
              <a:rPr lang="en-US" b="0" dirty="0">
                <a:ea typeface="Calibri"/>
                <a:cs typeface="Calibri"/>
              </a:rPr>
              <a:t>Community inclusion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u="none" dirty="0">
                <a:ea typeface="Calibri"/>
                <a:cs typeface="Calibri"/>
              </a:rPr>
              <a:t>2) Adequate paid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none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Reflect – Sandra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Work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collaboratively on each part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Use teams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video calls, work online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All involved in all </a:t>
            </a:r>
            <a:r>
              <a:rPr lang="en-US" dirty="0">
                <a:ea typeface="Calibri" panose="020F0502020204030204"/>
                <a:cs typeface="Calibri" panose="020F0502020204030204"/>
              </a:rPr>
              <a:t>stage of the review – writing/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refine report.</a:t>
            </a:r>
            <a:endParaRPr lang="en-US" b="0" dirty="0"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sng" dirty="0">
                <a:ea typeface="Calibri" panose="020F0502020204030204"/>
                <a:cs typeface="Calibri" panose="020F0502020204030204"/>
              </a:rPr>
              <a:t>HAND OVER - </a:t>
            </a:r>
            <a:r>
              <a:rPr lang="en-US" b="0" dirty="0">
                <a:ea typeface="Calibri" panose="020F0502020204030204"/>
                <a:cs typeface="Calibri" panose="020F0502020204030204"/>
              </a:rPr>
              <a:t>Jala,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What </a:t>
            </a:r>
            <a:r>
              <a:rPr lang="en-US" b="0" dirty="0">
                <a:ea typeface="Calibri" panose="020F0502020204030204"/>
                <a:cs typeface="Calibri" panose="020F0502020204030204"/>
              </a:rPr>
              <a:t>were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important aspects </a:t>
            </a:r>
            <a:r>
              <a:rPr lang="en-US" b="0" dirty="0">
                <a:ea typeface="Calibri" panose="020F0502020204030204"/>
                <a:cs typeface="Calibri" panose="020F0502020204030204"/>
              </a:rPr>
              <a:t>for you to working in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an inclusive team?</a:t>
            </a:r>
          </a:p>
          <a:p>
            <a:pPr marL="0" indent="0">
              <a:buFont typeface="Calibri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Calibri"/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Jala,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Calibri"/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There are several qualities, which are valuable for me when it comes to, working in an inclusive research team. </a:t>
            </a:r>
          </a:p>
          <a:p>
            <a:pPr marL="0" indent="0">
              <a:buFont typeface="Calibri"/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These are: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Working together being a safe space, 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There being time dedicated thinking and sharing.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Valuing one another’s ideas 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Having opportunities to create scope for concepts. 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Drawing out the ‘value’ of such ideas and concepts. 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ea typeface="Calibri" panose="020F0502020204030204"/>
                <a:cs typeface="Calibri" panose="020F0502020204030204"/>
              </a:rPr>
              <a:t>The ability to speak our minds, our truths, and be ourselves during our online work meetings together, including with funders.</a:t>
            </a:r>
          </a:p>
          <a:p>
            <a:pPr marL="171450" indent="-171450">
              <a:buFontTx/>
              <a:buChar char="-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FontTx/>
              <a:buNone/>
            </a:pPr>
            <a:r>
              <a:rPr lang="en-US" b="1" u="sng" dirty="0">
                <a:ea typeface="Calibri" panose="020F0502020204030204"/>
                <a:cs typeface="Calibri" panose="020F0502020204030204"/>
              </a:rPr>
              <a:t>Sandra</a:t>
            </a:r>
          </a:p>
          <a:p>
            <a:pPr marL="171450" indent="-171450">
              <a:buFontTx/>
              <a:buChar char="-"/>
            </a:pPr>
            <a:r>
              <a:rPr lang="en-US" dirty="0">
                <a:ea typeface="Calibri" panose="020F0502020204030204"/>
                <a:cs typeface="Calibri" panose="020F0502020204030204"/>
              </a:rPr>
              <a:t>Bring our work and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life experiences </a:t>
            </a:r>
            <a:r>
              <a:rPr lang="en-US" dirty="0">
                <a:ea typeface="Calibri" panose="020F0502020204030204"/>
                <a:cs typeface="Calibri" panose="020F0502020204030204"/>
              </a:rPr>
              <a:t>and expertise together to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creatively problem solve </a:t>
            </a:r>
          </a:p>
          <a:p>
            <a:pPr marL="171450" indent="-171450">
              <a:buFontTx/>
              <a:buChar char="-"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Example: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FontTx/>
              <a:buNone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received the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brief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funder, </a:t>
            </a: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emphasis was on ADE transition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Tx/>
              <a:buNone/>
            </a:pP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rights of people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disability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only implied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Designing the project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lived experience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meant we </a:t>
            </a: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vividly discuss with the funder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making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rights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Right to Work) explicit, was  central to the research questions.</a:t>
            </a:r>
            <a:endParaRPr lang="en-B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en-US" b="1" dirty="0">
              <a:ea typeface="Calibri" panose="020F0502020204030204"/>
              <a:cs typeface="Calibri" panose="020F0502020204030204"/>
            </a:endParaRPr>
          </a:p>
          <a:p>
            <a:endParaRPr lang="en-US" b="1" dirty="0">
              <a:ea typeface="Calibri" panose="020F0502020204030204"/>
              <a:cs typeface="Calibri" panose="020F0502020204030204"/>
            </a:endParaRPr>
          </a:p>
          <a:p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BB" dirty="0">
              <a:ea typeface="Calibri" panose="020F0502020204030204"/>
              <a:cs typeface="Calibri" panose="020F0502020204030204"/>
            </a:endParaRPr>
          </a:p>
          <a:p>
            <a:endParaRPr lang="en-B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Jala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ea typeface="Calibri"/>
                <a:cs typeface="Calibri"/>
              </a:rPr>
              <a:t>People with intellectual disability </a:t>
            </a:r>
            <a:r>
              <a:rPr lang="en-US" b="1" dirty="0">
                <a:ea typeface="Calibri"/>
                <a:cs typeface="Calibri"/>
              </a:rPr>
              <a:t>can have jobs in the community.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On-the-job training and personalised</a:t>
            </a:r>
            <a:r>
              <a:rPr lang="en-AU" b="0" dirty="0"/>
              <a:t> </a:t>
            </a:r>
            <a:r>
              <a:rPr lang="en-AU" b="1" dirty="0"/>
              <a:t>and tailored employment support </a:t>
            </a:r>
            <a:r>
              <a:rPr lang="en-AU" b="0" dirty="0"/>
              <a:t>– </a:t>
            </a:r>
            <a:r>
              <a:rPr lang="en-AU" b="1" dirty="0"/>
              <a:t>are what works best.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ea typeface="Calibri"/>
                <a:cs typeface="Calibri"/>
              </a:rPr>
              <a:t>People with intellectual disability, including school leavers </a:t>
            </a:r>
            <a:r>
              <a:rPr lang="en-US" b="1" dirty="0">
                <a:ea typeface="Calibri"/>
                <a:cs typeface="Calibri"/>
              </a:rPr>
              <a:t>need to be linked to career pathways.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ea typeface="Calibri"/>
                <a:cs typeface="Calibri"/>
              </a:rPr>
              <a:t>This involves necessary </a:t>
            </a:r>
            <a:r>
              <a:rPr lang="en-US" b="1" dirty="0">
                <a:ea typeface="Calibri"/>
                <a:cs typeface="Calibri"/>
              </a:rPr>
              <a:t>Diverse partnerships </a:t>
            </a:r>
            <a:r>
              <a:rPr lang="en-US" b="0" dirty="0">
                <a:ea typeface="Calibri"/>
                <a:cs typeface="Calibri"/>
              </a:rPr>
              <a:t>(schools, post-school training providers, and employers).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Community Alternatives </a:t>
            </a:r>
          </a:p>
          <a:p>
            <a:r>
              <a:rPr lang="en-US" dirty="0">
                <a:ea typeface="Calibri"/>
                <a:cs typeface="Calibri"/>
              </a:rPr>
              <a:t>people with disability have their reasons, why paid work is not for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Community inclusion is key</a:t>
            </a:r>
            <a:r>
              <a:rPr lang="en-US" dirty="0">
                <a:ea typeface="Calibri"/>
                <a:cs typeface="Calibri"/>
              </a:rPr>
              <a:t>, other forms of contributions like volunteering also warrant </a:t>
            </a:r>
            <a:r>
              <a:rPr lang="en-US" b="1" dirty="0">
                <a:ea typeface="Calibri"/>
                <a:cs typeface="Calibri"/>
              </a:rPr>
              <a:t>respect</a:t>
            </a:r>
            <a:r>
              <a:rPr lang="en-US" dirty="0">
                <a:ea typeface="Calibri"/>
                <a:cs typeface="Calibri"/>
              </a:rPr>
              <a:t>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AU" b="1" dirty="0">
                <a:ea typeface="Calibri"/>
                <a:cs typeface="Calibri"/>
              </a:rPr>
              <a:t>Sandra – </a:t>
            </a:r>
          </a:p>
          <a:p>
            <a:pPr marL="0" indent="0">
              <a:buFont typeface="Calibri"/>
              <a:buNone/>
            </a:pPr>
            <a:r>
              <a:rPr lang="en-AU" b="0" dirty="0">
                <a:ea typeface="Calibri"/>
                <a:cs typeface="Calibri"/>
              </a:rPr>
              <a:t>We found…</a:t>
            </a:r>
            <a:r>
              <a:rPr lang="en-US" b="1" dirty="0">
                <a:ea typeface="Calibri"/>
                <a:cs typeface="Calibri"/>
              </a:rPr>
              <a:t>Transformation and Closure is possible </a:t>
            </a:r>
            <a:r>
              <a:rPr lang="en-US" dirty="0">
                <a:ea typeface="Calibri"/>
                <a:cs typeface="Calibri"/>
              </a:rPr>
              <a:t>–</a:t>
            </a:r>
          </a:p>
          <a:p>
            <a:pPr marL="0" indent="0">
              <a:buFont typeface="Calibri"/>
              <a:buNone/>
            </a:pPr>
            <a:r>
              <a:rPr lang="en-US" b="1" dirty="0">
                <a:ea typeface="Calibri"/>
                <a:cs typeface="Calibri"/>
              </a:rPr>
              <a:t>Example. United States. </a:t>
            </a:r>
            <a:r>
              <a:rPr lang="en-US" b="0" dirty="0">
                <a:ea typeface="Calibri"/>
                <a:cs typeface="Calibri"/>
              </a:rPr>
              <a:t>In 2019, Out of 50 states 19 were </a:t>
            </a:r>
            <a:r>
              <a:rPr lang="en-US" b="0" u="sng" dirty="0">
                <a:ea typeface="Calibri"/>
                <a:cs typeface="Calibri"/>
              </a:rPr>
              <a:t>no longer funding </a:t>
            </a:r>
            <a:r>
              <a:rPr lang="en-US" b="0" dirty="0">
                <a:ea typeface="Calibri"/>
                <a:cs typeface="Calibri"/>
              </a:rPr>
              <a:t>closed employment, </a:t>
            </a:r>
          </a:p>
          <a:p>
            <a:pPr marL="0" indent="0">
              <a:buFont typeface="Calibri"/>
              <a:buNone/>
            </a:pPr>
            <a:r>
              <a:rPr lang="en-US" b="0" dirty="0">
                <a:ea typeface="Calibri"/>
                <a:cs typeface="Calibri"/>
              </a:rPr>
              <a:t>at very low levels (1-2%) </a:t>
            </a:r>
          </a:p>
          <a:p>
            <a:endParaRPr lang="en-AU" b="0" dirty="0">
              <a:ea typeface="Calibri"/>
              <a:cs typeface="Calibri"/>
            </a:endParaRPr>
          </a:p>
          <a:p>
            <a:r>
              <a:rPr lang="en-AU" b="0" dirty="0"/>
              <a:t>Commitment to </a:t>
            </a:r>
            <a:r>
              <a:rPr lang="en-AU" b="1" dirty="0"/>
              <a:t>closing Sheltered Workshops </a:t>
            </a:r>
            <a:r>
              <a:rPr lang="en-AU" b="0" dirty="0"/>
              <a:t>r</a:t>
            </a:r>
            <a:r>
              <a:rPr lang="en-US" dirty="0" err="1">
                <a:ea typeface="Calibri"/>
                <a:cs typeface="Calibri"/>
              </a:rPr>
              <a:t>equires</a:t>
            </a:r>
            <a:r>
              <a:rPr lang="en-US" dirty="0">
                <a:ea typeface="Calibri"/>
                <a:cs typeface="Calibri"/>
              </a:rPr>
              <a:t> - Policy priority </a:t>
            </a:r>
            <a:r>
              <a:rPr lang="en-AU" b="0" dirty="0"/>
              <a:t>and a timeline.</a:t>
            </a:r>
          </a:p>
          <a:p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u="sng" dirty="0">
                <a:ea typeface="Calibri"/>
                <a:cs typeface="Calibri"/>
              </a:rPr>
              <a:t>ANYTHING ELSE </a:t>
            </a:r>
            <a:r>
              <a:rPr lang="en-US" b="1" u="sng" dirty="0" err="1">
                <a:ea typeface="Calibri"/>
                <a:cs typeface="Calibri"/>
              </a:rPr>
              <a:t>YOU’d</a:t>
            </a:r>
            <a:r>
              <a:rPr lang="en-US" b="1" u="sng" dirty="0">
                <a:ea typeface="Calibri"/>
                <a:cs typeface="Calibri"/>
              </a:rPr>
              <a:t> Like to add Jala?</a:t>
            </a:r>
          </a:p>
          <a:p>
            <a:r>
              <a:rPr lang="en-US" dirty="0">
                <a:ea typeface="Calibri"/>
                <a:cs typeface="Calibri"/>
              </a:rPr>
              <a:t>Accountability.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Jala (start) </a:t>
            </a:r>
          </a:p>
          <a:p>
            <a:r>
              <a:rPr lang="en-US" b="1" dirty="0">
                <a:ea typeface="Calibri"/>
                <a:cs typeface="Calibri"/>
              </a:rPr>
              <a:t>Reflections </a:t>
            </a:r>
            <a:r>
              <a:rPr lang="en-US" b="0" dirty="0">
                <a:ea typeface="Calibri"/>
                <a:cs typeface="Calibri"/>
              </a:rPr>
              <a:t>why its important inclusive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  <a:p>
            <a:r>
              <a:rPr lang="en-AU" b="1" u="sng" dirty="0">
                <a:ea typeface="Calibri"/>
                <a:cs typeface="Calibri"/>
              </a:rPr>
              <a:t>Jala – working as inclusive team…</a:t>
            </a:r>
          </a:p>
          <a:p>
            <a:pPr marL="228600" indent="-228600">
              <a:buAutoNum type="arabicPeriod"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expertise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Bring the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out in ourselves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other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AU" b="0" u="none" dirty="0">
                <a:ea typeface="Calibri"/>
                <a:cs typeface="Calibri"/>
              </a:rPr>
              <a:t>We have worked together </a:t>
            </a:r>
            <a:r>
              <a:rPr lang="en-AU" b="1" u="none" dirty="0">
                <a:ea typeface="Calibri"/>
                <a:cs typeface="Calibri"/>
              </a:rPr>
              <a:t>for a long time</a:t>
            </a:r>
            <a:r>
              <a:rPr lang="en-AU" b="0" u="none" dirty="0">
                <a:ea typeface="Calibri"/>
                <a:cs typeface="Calibri"/>
              </a:rPr>
              <a:t>, across </a:t>
            </a:r>
            <a:r>
              <a:rPr lang="en-AU" b="1" u="none" dirty="0">
                <a:ea typeface="Calibri"/>
                <a:cs typeface="Calibri"/>
              </a:rPr>
              <a:t>many</a:t>
            </a:r>
            <a:r>
              <a:rPr lang="en-AU" b="0" u="none" dirty="0">
                <a:ea typeface="Calibri"/>
                <a:cs typeface="Calibri"/>
              </a:rPr>
              <a:t> projects. </a:t>
            </a:r>
          </a:p>
          <a:p>
            <a:pPr marL="228600" indent="-228600">
              <a:buAutoNum type="arabicPeriod"/>
            </a:pPr>
            <a:r>
              <a:rPr lang="en-AU" b="0" u="none" dirty="0">
                <a:ea typeface="Calibri"/>
                <a:cs typeface="Calibri"/>
              </a:rPr>
              <a:t>We have got to </a:t>
            </a:r>
            <a:r>
              <a:rPr lang="en-AU" b="1" u="none" dirty="0">
                <a:ea typeface="Calibri"/>
                <a:cs typeface="Calibri"/>
              </a:rPr>
              <a:t>know each other</a:t>
            </a:r>
            <a:r>
              <a:rPr lang="en-AU" b="0" u="none" dirty="0">
                <a:ea typeface="Calibri"/>
                <a:cs typeface="Calibri"/>
              </a:rPr>
              <a:t>. Trust.</a:t>
            </a:r>
          </a:p>
          <a:p>
            <a:pPr marL="228600" indent="-228600"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learnt a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 and still have more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learn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story - ….</a:t>
            </a: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 ...“Jala story”.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u="sng" dirty="0">
                <a:ea typeface="Calibri"/>
                <a:cs typeface="Calibri"/>
              </a:rPr>
              <a:t>Sandra</a:t>
            </a:r>
            <a:r>
              <a:rPr lang="en-US" b="1" dirty="0">
                <a:ea typeface="Calibri"/>
                <a:cs typeface="Calibri"/>
              </a:rPr>
              <a:t> – </a:t>
            </a:r>
          </a:p>
          <a:p>
            <a:r>
              <a:rPr lang="en-US" b="1" dirty="0">
                <a:ea typeface="Calibri"/>
                <a:cs typeface="Calibri"/>
              </a:rPr>
              <a:t>Main things that stood out for me…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>
                <a:ea typeface="Calibri"/>
                <a:cs typeface="Calibri"/>
              </a:rPr>
              <a:t>We laugh a </a:t>
            </a:r>
            <a:r>
              <a:rPr lang="en-US" b="1" dirty="0">
                <a:ea typeface="Calibri"/>
                <a:cs typeface="Calibri"/>
              </a:rPr>
              <a:t>lot more when </a:t>
            </a:r>
            <a:r>
              <a:rPr lang="en-US" b="0" dirty="0">
                <a:ea typeface="Calibri"/>
                <a:cs typeface="Calibri"/>
              </a:rPr>
              <a:t>we are together. 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Saying </a:t>
            </a:r>
            <a:r>
              <a:rPr lang="en-US" b="1" dirty="0">
                <a:ea typeface="Calibri"/>
                <a:cs typeface="Calibri"/>
              </a:rPr>
              <a:t>things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>
                <a:ea typeface="Calibri"/>
                <a:cs typeface="Calibri"/>
              </a:rPr>
              <a:t>differently</a:t>
            </a:r>
            <a:r>
              <a:rPr lang="en-US" dirty="0">
                <a:ea typeface="Calibri"/>
                <a:cs typeface="Calibri"/>
              </a:rPr>
              <a:t>, helped the lived experience team </a:t>
            </a:r>
            <a:r>
              <a:rPr lang="en-US" b="1" dirty="0">
                <a:ea typeface="Calibri"/>
                <a:cs typeface="Calibri"/>
              </a:rPr>
              <a:t>raise</a:t>
            </a:r>
            <a:r>
              <a:rPr lang="en-US" dirty="0">
                <a:ea typeface="Calibri"/>
                <a:cs typeface="Calibri"/>
              </a:rPr>
              <a:t> “</a:t>
            </a:r>
            <a:r>
              <a:rPr lang="en-US" b="1" dirty="0">
                <a:ea typeface="Calibri"/>
                <a:cs typeface="Calibri"/>
              </a:rPr>
              <a:t>uncomfortable questions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Influenced how we framed our questions – “on Right to Work and on Systems change”.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This ensured the Priorities of PWD are at the centre of </a:t>
            </a:r>
            <a:r>
              <a:rPr lang="en-US">
                <a:ea typeface="Calibri"/>
                <a:cs typeface="Calibri"/>
              </a:rPr>
              <a:t>this review. 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AU" b="1" u="sng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AU" b="1" u="sng" dirty="0">
                <a:ea typeface="Calibri"/>
                <a:cs typeface="Calibri"/>
              </a:rPr>
              <a:t>Hand over to Jala </a:t>
            </a:r>
            <a:r>
              <a:rPr lang="en-AU" b="1" u="none" dirty="0">
                <a:ea typeface="Calibri"/>
                <a:cs typeface="Calibri"/>
              </a:rPr>
              <a:t>– anything else?</a:t>
            </a:r>
          </a:p>
          <a:p>
            <a:pPr marL="0" indent="0">
              <a:buNone/>
            </a:pPr>
            <a:endParaRPr lang="en-AU" b="1" u="sng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AU" b="1" u="sng" dirty="0">
                <a:ea typeface="Calibri"/>
                <a:cs typeface="Calibri"/>
              </a:rPr>
              <a:t>Jala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of this People with Intellectual Disability….</a:t>
            </a:r>
          </a:p>
          <a:p>
            <a:pPr marL="0" indent="0">
              <a:buNone/>
            </a:pPr>
            <a:endParaRPr lang="en-AU" b="1" u="sng" dirty="0">
              <a:ea typeface="Calibri"/>
              <a:cs typeface="Calibri"/>
            </a:endParaRPr>
          </a:p>
          <a:p>
            <a:pPr marL="0" indent="0">
              <a:buNone/>
            </a:pPr>
            <a:endParaRPr lang="en-AU" b="0" u="none" dirty="0">
              <a:ea typeface="Calibri"/>
              <a:cs typeface="Calibri"/>
            </a:endParaRPr>
          </a:p>
          <a:p>
            <a:pPr marL="0" indent="0">
              <a:buNone/>
            </a:pPr>
            <a:endParaRPr lang="en-AU" b="0" u="none" dirty="0">
              <a:ea typeface="Calibri"/>
              <a:cs typeface="Calibri"/>
            </a:endParaRPr>
          </a:p>
          <a:p>
            <a:pPr marL="0" indent="0">
              <a:buNone/>
            </a:pPr>
            <a:endParaRPr lang="en-AU" b="1" u="sng" dirty="0">
              <a:ea typeface="Calibri"/>
              <a:cs typeface="Calibri"/>
            </a:endParaRPr>
          </a:p>
          <a:p>
            <a:pPr marL="0" indent="0">
              <a:buNone/>
            </a:pPr>
            <a:endParaRPr lang="en-AU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u="sng" dirty="0"/>
              <a:t>Jala introduce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3240" y="5220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47612" y="1428645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76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17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20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 descr="Click to edit body text styles on the left side of slide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 descr="Click to edit body text styles on the right side of slide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80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29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9CBF6-C8D2-D434-2431-716520CF9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2259148" y="-16679"/>
            <a:ext cx="5763303" cy="6208123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42125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54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61725" y="-85959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67151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45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2259148" y="-16679"/>
            <a:ext cx="5763303" cy="6208123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50114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2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903AC5B-4BEF-3F81-2082-0A3885418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5321" r="1116" b="5321"/>
          <a:stretch/>
        </p:blipFill>
        <p:spPr>
          <a:xfrm>
            <a:off x="4339800" y="1"/>
            <a:ext cx="7045376" cy="6858000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81969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7491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4"/>
            <a:ext cx="1189685" cy="1242000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3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04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9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5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848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3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7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3168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4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9D4BD8-7E5E-7245-BB13-C4A168BBC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F2C960B2-8CCC-8646-8AC1-89946EA80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5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4017488"/>
            <a:ext cx="4730400" cy="37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68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06AA350A-B2F4-79AE-53AE-78E33FFD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icon to add pictur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3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18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Title goes here</a:t>
            </a:r>
            <a:endParaRPr lang="en-US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1" r:id="rId4"/>
    <p:sldLayoutId id="2147483653" r:id="rId5"/>
    <p:sldLayoutId id="2147483650" r:id="rId6"/>
    <p:sldLayoutId id="2147483732" r:id="rId7"/>
    <p:sldLayoutId id="2147483761" r:id="rId8"/>
    <p:sldLayoutId id="2147483762" r:id="rId9"/>
    <p:sldLayoutId id="2147483764" r:id="rId10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body text styles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0FF-0D07-44EF-BE91-92BA9AB775B9}" type="datetimeFigureOut">
              <a:rPr lang="en-AU" smtClean="0"/>
              <a:t>20/08/2025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CA2B4-C8AB-4F09-B260-BA7609DF079D}"/>
              </a:ext>
            </a:extLst>
          </p:cNvPr>
          <p:cNvSpPr/>
          <p:nvPr userDrawn="1"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3090FF-0D07-44EF-BE91-92BA9AB775B9}" type="datetimeFigureOut">
              <a:rPr lang="en-AU" smtClean="0"/>
              <a:pPr/>
              <a:t>20/08/2025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2" r:id="rId11"/>
    <p:sldLayoutId id="2147483713" r:id="rId12"/>
    <p:sldLayoutId id="2147483714" r:id="rId13"/>
    <p:sldLayoutId id="2147483715" r:id="rId14"/>
    <p:sldLayoutId id="2147483728" r:id="rId15"/>
    <p:sldLayoutId id="2147483730" r:id="rId16"/>
    <p:sldLayoutId id="2147483731" r:id="rId17"/>
    <p:sldLayoutId id="214748376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_982D96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sw.edu.au/research/sprc/our-projects/dream-employment-network-program-evaluation" TargetMode="External"/><Relationship Id="rId5" Type="http://schemas.openxmlformats.org/officeDocument/2006/relationships/hyperlink" Target="https://www.unsw.edu.au/research/sprc/our-projects/road-employment-evaluation" TargetMode="External"/><Relationship Id="rId4" Type="http://schemas.openxmlformats.org/officeDocument/2006/relationships/hyperlink" Target="https://unsworks.unsw.edu.au/entities/publication/30c9eddd-3e1e-437e-b291-0ed72ea9af9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blob with black background&#10;&#10;AI-generated content may be incorrect.">
            <a:extLst>
              <a:ext uri="{FF2B5EF4-FFF2-40B4-BE49-F238E27FC236}">
                <a16:creationId xmlns:a16="http://schemas.microsoft.com/office/drawing/2014/main" id="{FA994647-CB66-1585-E49B-F07046AA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411">
            <a:off x="7727381" y="576712"/>
            <a:ext cx="3869383" cy="4571934"/>
          </a:xfrm>
          <a:prstGeom prst="rect">
            <a:avLst/>
          </a:prstGeom>
        </p:spPr>
      </p:pic>
      <p:pic>
        <p:nvPicPr>
          <p:cNvPr id="11" name="Picture 10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57335140-F481-613A-2B14-5E36E10E1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4231">
            <a:off x="7781140" y="2543030"/>
            <a:ext cx="3012349" cy="40718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158F81-6B37-F91B-B1D3-A3C2090D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42" y="590908"/>
            <a:ext cx="7601616" cy="255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6000" b="1">
                <a:latin typeface="+mj-lt"/>
              </a:rPr>
              <a:t>DIIU Forum 2025: </a:t>
            </a:r>
            <a:r>
              <a:rPr lang="en-AU" sz="4800" b="1">
                <a:latin typeface="+mj-lt"/>
              </a:rPr>
              <a:t>Diversity in Disability Inclusive Research </a:t>
            </a:r>
            <a:endParaRPr lang="en-AU" sz="6000" b="1">
              <a:latin typeface="+mj-lt"/>
            </a:endParaRPr>
          </a:p>
        </p:txBody>
      </p:sp>
      <p:pic>
        <p:nvPicPr>
          <p:cNvPr id="12" name="Content Placeholder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107FA6-214C-1A71-6E00-D2E3FB4980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766"/>
          <a:stretch>
            <a:fillRect/>
          </a:stretch>
        </p:blipFill>
        <p:spPr>
          <a:xfrm>
            <a:off x="577740" y="4537625"/>
            <a:ext cx="6724651" cy="19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44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8B798-EE38-4072-4233-3C060CA8E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D530188C-D024-7E4A-A755-2C1E4984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38534">
            <a:off x="2719020" y="-993888"/>
            <a:ext cx="6753958" cy="9136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EEF7E-944D-B4FE-F4A7-ABFA93A65186}"/>
              </a:ext>
            </a:extLst>
          </p:cNvPr>
          <p:cNvSpPr txBox="1"/>
          <p:nvPr/>
        </p:nvSpPr>
        <p:spPr>
          <a:xfrm>
            <a:off x="3191482" y="1376058"/>
            <a:ext cx="63045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u="none" strike="noStrike">
                <a:solidFill>
                  <a:srgbClr val="000000"/>
                </a:solidFill>
                <a:effectLst/>
                <a:latin typeface="+mj-lt"/>
              </a:rPr>
              <a:t>Thank You </a:t>
            </a:r>
            <a:endParaRPr lang="en-AU" sz="60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F3B6B-5A3B-E475-9A7E-5F4A900AD680}"/>
              </a:ext>
            </a:extLst>
          </p:cNvPr>
          <p:cNvSpPr txBox="1"/>
          <p:nvPr/>
        </p:nvSpPr>
        <p:spPr>
          <a:xfrm>
            <a:off x="2686115" y="2159283"/>
            <a:ext cx="7043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AU" sz="2400" b="0" i="0">
                <a:solidFill>
                  <a:srgbClr val="000000"/>
                </a:solidFill>
                <a:effectLst/>
                <a:latin typeface="Clancy Light" panose="00000400000000000000" pitchFamily="50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3" name="Picture 12" descr="A blue blob with black background&#10;&#10;AI-generated content may be incorrect.">
            <a:extLst>
              <a:ext uri="{FF2B5EF4-FFF2-40B4-BE49-F238E27FC236}">
                <a16:creationId xmlns:a16="http://schemas.microsoft.com/office/drawing/2014/main" id="{408C46DB-B6E3-9912-2BEA-90E7E402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00119">
            <a:off x="600246" y="4029931"/>
            <a:ext cx="1645251" cy="1943974"/>
          </a:xfrm>
          <a:prstGeom prst="rect">
            <a:avLst/>
          </a:prstGeom>
        </p:spPr>
      </p:pic>
      <p:pic>
        <p:nvPicPr>
          <p:cNvPr id="14" name="Picture 13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B8A9ADFC-D5AA-20DE-2C0C-031B40B82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4231">
            <a:off x="9601507" y="742176"/>
            <a:ext cx="1777489" cy="2402638"/>
          </a:xfrm>
          <a:prstGeom prst="rect">
            <a:avLst/>
          </a:prstGeom>
        </p:spPr>
      </p:pic>
      <p:pic>
        <p:nvPicPr>
          <p:cNvPr id="12" name="Picture 11" descr="A qr code with a few black squares contains the link to the short feedback survey">
            <a:extLst>
              <a:ext uri="{FF2B5EF4-FFF2-40B4-BE49-F238E27FC236}">
                <a16:creationId xmlns:a16="http://schemas.microsoft.com/office/drawing/2014/main" id="{32C07BD1-5C72-3AB7-233E-03B415309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081" y="2614807"/>
            <a:ext cx="3543544" cy="3543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53182-3118-A371-B7C7-81AE1C570F1F}"/>
              </a:ext>
            </a:extLst>
          </p:cNvPr>
          <p:cNvSpPr txBox="1"/>
          <p:nvPr/>
        </p:nvSpPr>
        <p:spPr>
          <a:xfrm>
            <a:off x="3298944" y="2229841"/>
            <a:ext cx="424766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Roboto"/>
                <a:cs typeface="Roboto"/>
              </a:rPr>
              <a:t>Short feedback survey: </a:t>
            </a:r>
            <a:endParaRPr lang="en-US" sz="2800"/>
          </a:p>
          <a:p>
            <a:endParaRPr lang="en-US">
              <a:ea typeface="Roboto"/>
              <a:cs typeface="Roboto"/>
            </a:endParaRPr>
          </a:p>
          <a:p>
            <a:endParaRPr lang="en-US"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C7F5F-578D-09C6-02F6-373FB3F760ED}"/>
              </a:ext>
            </a:extLst>
          </p:cNvPr>
          <p:cNvSpPr txBox="1"/>
          <p:nvPr/>
        </p:nvSpPr>
        <p:spPr>
          <a:xfrm>
            <a:off x="7215199" y="3570699"/>
            <a:ext cx="3401248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800">
                <a:solidFill>
                  <a:srgbClr val="22272B"/>
                </a:solidFill>
                <a:highlight>
                  <a:srgbClr val="FFFFFF"/>
                </a:highlight>
              </a:rPr>
              <a:t>Contact Us</a:t>
            </a:r>
          </a:p>
          <a:p>
            <a:r>
              <a:rPr lang="en-AU" sz="2800">
                <a:solidFill>
                  <a:srgbClr val="22272B"/>
                </a:solidFill>
              </a:rPr>
              <a:t>diiu@unsw.edu.au</a:t>
            </a:r>
            <a:r>
              <a:rPr lang="en-AU" sz="2800">
                <a:solidFill>
                  <a:srgbClr val="22272B"/>
                </a:solidFill>
                <a:highlight>
                  <a:srgbClr val="FFFFFF"/>
                </a:highlight>
              </a:rPr>
              <a:t>  </a:t>
            </a:r>
            <a:endParaRPr lang="en-AU" sz="2800">
              <a:solidFill>
                <a:srgbClr val="000000"/>
              </a:solidFill>
              <a:ea typeface="Roboto"/>
              <a:cs typeface="Roboto"/>
            </a:endParaRPr>
          </a:p>
          <a:p>
            <a:endParaRPr lang="en-AU" sz="2800">
              <a:solidFill>
                <a:srgbClr val="22272B"/>
              </a:solidFill>
              <a:highlight>
                <a:srgbClr val="FFFFFF"/>
              </a:highlight>
              <a:latin typeface="Clancy Light"/>
            </a:endParaRPr>
          </a:p>
        </p:txBody>
      </p:sp>
      <p:pic>
        <p:nvPicPr>
          <p:cNvPr id="2" name="Picture 1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D62F3A32-D820-0911-B97A-A3FE99552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81138">
            <a:off x="1249570" y="3982002"/>
            <a:ext cx="1790924" cy="2422592"/>
          </a:xfrm>
          <a:prstGeom prst="rect">
            <a:avLst/>
          </a:prstGeom>
        </p:spPr>
      </p:pic>
      <p:pic>
        <p:nvPicPr>
          <p:cNvPr id="4" name="Picture 3" descr="Black and white drawing of a flower">
            <a:extLst>
              <a:ext uri="{FF2B5EF4-FFF2-40B4-BE49-F238E27FC236}">
                <a16:creationId xmlns:a16="http://schemas.microsoft.com/office/drawing/2014/main" id="{DD1BDBBE-7104-9320-AE62-E1EA7D4EE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26709">
            <a:off x="9164614" y="2508598"/>
            <a:ext cx="1052944" cy="12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A81FF-16DD-AD2B-1E80-39E287903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B20A25A8-3E6F-8C65-D3BE-CF417B64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8534">
            <a:off x="2719021" y="-1022232"/>
            <a:ext cx="6753958" cy="9136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AD9CFA-CFE8-0501-541A-4E4E51093567}"/>
              </a:ext>
            </a:extLst>
          </p:cNvPr>
          <p:cNvSpPr txBox="1"/>
          <p:nvPr/>
        </p:nvSpPr>
        <p:spPr>
          <a:xfrm>
            <a:off x="2686115" y="589623"/>
            <a:ext cx="63045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+mj-lt"/>
              </a:rPr>
              <a:t>Introduction</a:t>
            </a:r>
            <a:endParaRPr lang="en-US" sz="4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855D3-FB4E-124D-E599-FC43CA7C78F8}"/>
              </a:ext>
            </a:extLst>
          </p:cNvPr>
          <p:cNvSpPr txBox="1"/>
          <p:nvPr/>
        </p:nvSpPr>
        <p:spPr>
          <a:xfrm>
            <a:off x="2653943" y="2030281"/>
            <a:ext cx="7043893" cy="56092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buNone/>
            </a:pPr>
            <a:r>
              <a:rPr lang="en-AU" sz="2400" b="0" i="0" dirty="0">
                <a:solidFill>
                  <a:srgbClr val="000000"/>
                </a:solidFill>
                <a:effectLst/>
                <a:ea typeface="Roboto"/>
                <a:cs typeface="Roboto"/>
              </a:rPr>
              <a:t>The research team </a:t>
            </a: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dirty="0">
              <a:solidFill>
                <a:srgbClr val="000000"/>
              </a:solidFill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dirty="0">
              <a:solidFill>
                <a:srgbClr val="000000"/>
              </a:solidFill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dirty="0">
              <a:solidFill>
                <a:srgbClr val="000000"/>
              </a:solidFill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fontAlgn="base"/>
            <a:r>
              <a:rPr lang="en-AU" sz="2100" b="1" dirty="0">
                <a:solidFill>
                  <a:srgbClr val="000000"/>
                </a:solidFill>
                <a:ea typeface="Roboto"/>
                <a:cs typeface="Roboto"/>
              </a:rPr>
              <a:t>Sandra</a:t>
            </a:r>
            <a:r>
              <a:rPr lang="en-AU" sz="2100" dirty="0">
                <a:solidFill>
                  <a:srgbClr val="000000"/>
                </a:solidFill>
                <a:ea typeface="Roboto"/>
                <a:cs typeface="Roboto"/>
              </a:rPr>
              <a:t> Gendera    </a:t>
            </a:r>
            <a:r>
              <a:rPr lang="en-AU" sz="2100" b="1" dirty="0">
                <a:solidFill>
                  <a:srgbClr val="000000"/>
                </a:solidFill>
                <a:ea typeface="Roboto"/>
                <a:cs typeface="Roboto"/>
              </a:rPr>
              <a:t>Jala</a:t>
            </a:r>
            <a:r>
              <a:rPr lang="en-AU" sz="2100" dirty="0">
                <a:solidFill>
                  <a:srgbClr val="000000"/>
                </a:solidFill>
                <a:ea typeface="Roboto"/>
                <a:cs typeface="Roboto"/>
              </a:rPr>
              <a:t> Burton 	          </a:t>
            </a:r>
            <a:r>
              <a:rPr lang="en-AU" sz="2100" b="1" dirty="0">
                <a:solidFill>
                  <a:srgbClr val="000000"/>
                </a:solidFill>
                <a:ea typeface="Roboto"/>
                <a:cs typeface="Roboto"/>
              </a:rPr>
              <a:t>Karen</a:t>
            </a:r>
            <a:r>
              <a:rPr lang="en-AU" sz="2100" dirty="0">
                <a:solidFill>
                  <a:srgbClr val="000000"/>
                </a:solidFill>
                <a:ea typeface="Roboto"/>
                <a:cs typeface="Roboto"/>
              </a:rPr>
              <a:t> R Fisher </a:t>
            </a: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dirty="0">
              <a:solidFill>
                <a:srgbClr val="000000"/>
              </a:solidFill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dirty="0">
              <a:solidFill>
                <a:srgbClr val="000000"/>
              </a:solidFill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  <a:p>
            <a:pPr algn="l" rtl="0" fontAlgn="base">
              <a:buNone/>
            </a:pPr>
            <a:endParaRPr lang="en-AU" sz="2400" b="0" i="0" dirty="0">
              <a:solidFill>
                <a:srgbClr val="000000"/>
              </a:solidFill>
              <a:effectLst/>
              <a:ea typeface="Roboto"/>
              <a:cs typeface="Roboto"/>
            </a:endParaRPr>
          </a:p>
        </p:txBody>
      </p:sp>
      <p:pic>
        <p:nvPicPr>
          <p:cNvPr id="13" name="Picture 12" descr="A blue blob with black background&#10;&#10;AI-generated content may be incorrect.">
            <a:extLst>
              <a:ext uri="{FF2B5EF4-FFF2-40B4-BE49-F238E27FC236}">
                <a16:creationId xmlns:a16="http://schemas.microsoft.com/office/drawing/2014/main" id="{4548E63D-3830-2D6B-03EC-CFF9557D4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00119">
            <a:off x="600246" y="4029931"/>
            <a:ext cx="1645251" cy="1943974"/>
          </a:xfrm>
          <a:prstGeom prst="rect">
            <a:avLst/>
          </a:prstGeom>
        </p:spPr>
      </p:pic>
      <p:pic>
        <p:nvPicPr>
          <p:cNvPr id="14" name="Picture 13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EACDD0C1-67D0-7D85-725D-8924541FB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4231">
            <a:off x="9636253" y="928728"/>
            <a:ext cx="1450754" cy="1960989"/>
          </a:xfrm>
          <a:prstGeom prst="rect">
            <a:avLst/>
          </a:prstGeom>
        </p:spPr>
      </p:pic>
      <p:pic>
        <p:nvPicPr>
          <p:cNvPr id="15" name="Picture 14" descr="Black and white drawing of a gum leaf&#10;&#10;">
            <a:extLst>
              <a:ext uri="{FF2B5EF4-FFF2-40B4-BE49-F238E27FC236}">
                <a16:creationId xmlns:a16="http://schemas.microsoft.com/office/drawing/2014/main" id="{68BC3CE1-927D-ABAA-9E36-CFF828B84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457" y="2631247"/>
            <a:ext cx="1052210" cy="131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FE6E8-F360-3B3C-E73D-1D109325E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511" y="2883123"/>
            <a:ext cx="2050524" cy="2152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E7D5F-2CE0-9847-BD67-689678CFD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831" y="2917448"/>
            <a:ext cx="1884097" cy="2117878"/>
          </a:xfrm>
          <a:prstGeom prst="rect">
            <a:avLst/>
          </a:prstGeom>
        </p:spPr>
      </p:pic>
      <p:pic>
        <p:nvPicPr>
          <p:cNvPr id="12" name="Picture 11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072964DB-822A-7EDF-48F6-6F8CB2D8D0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32413" t="-137625" r="-86240" b="-74631"/>
          <a:stretch>
            <a:fillRect/>
          </a:stretch>
        </p:blipFill>
        <p:spPr>
          <a:xfrm rot="5400000">
            <a:off x="2922194" y="992990"/>
            <a:ext cx="6740086" cy="49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08082-A160-5D11-A82B-756819E8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36" y="4735483"/>
            <a:ext cx="4730400" cy="3708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AU" sz="2400" dirty="0">
              <a:ea typeface="Roboto"/>
              <a:cs typeface="Roboto"/>
            </a:endParaRPr>
          </a:p>
          <a:p>
            <a:endParaRPr lang="en-AU" dirty="0">
              <a:ea typeface="Roboto"/>
              <a:cs typeface="Robo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6227D9-F900-442A-D77A-4A7B1200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185244"/>
            <a:ext cx="6244621" cy="2556000"/>
          </a:xfrm>
        </p:spPr>
        <p:txBody>
          <a:bodyPr/>
          <a:lstStyle/>
          <a:p>
            <a:r>
              <a:rPr lang="en-US" sz="4000" dirty="0">
                <a:latin typeface="+mj-lt"/>
                <a:cs typeface="Arial"/>
              </a:rPr>
              <a:t>Transformation of Closed Employment. Rapid Evidence Review</a:t>
            </a:r>
            <a:endParaRPr lang="en-AU" sz="4000" dirty="0">
              <a:latin typeface="+mj-lt"/>
              <a:cs typeface="Arial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296D8C-77E6-C5CC-2B32-1DD0EDB47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5275" y="5879086"/>
            <a:ext cx="2366963" cy="486215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4909F51-8B58-272D-EDA3-A93D41A7614C}"/>
              </a:ext>
            </a:extLst>
          </p:cNvPr>
          <p:cNvSpPr txBox="1">
            <a:spLocks/>
          </p:cNvSpPr>
          <p:nvPr/>
        </p:nvSpPr>
        <p:spPr>
          <a:xfrm>
            <a:off x="7046134" y="2163030"/>
            <a:ext cx="4427332" cy="1034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﻿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Image or illustration related to the topic goes here</a:t>
            </a:r>
          </a:p>
        </p:txBody>
      </p:sp>
      <p:pic>
        <p:nvPicPr>
          <p:cNvPr id="8" name="Picture Placeholder 8" descr="A logo with text on it&#10;&#10;AI-generated content may be incorrect.">
            <a:extLst>
              <a:ext uri="{FF2B5EF4-FFF2-40B4-BE49-F238E27FC236}">
                <a16:creationId xmlns:a16="http://schemas.microsoft.com/office/drawing/2014/main" id="{116BE23A-18F9-52EB-9CF0-D418627C6D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62" b="2662"/>
          <a:stretch>
            <a:fillRect/>
          </a:stretch>
        </p:blipFill>
        <p:spPr>
          <a:xfrm>
            <a:off x="1965745" y="374509"/>
            <a:ext cx="1139824" cy="1445696"/>
          </a:xfrm>
          <a:prstGeom prst="rect">
            <a:avLst/>
          </a:prstGeom>
        </p:spPr>
      </p:pic>
      <p:pic>
        <p:nvPicPr>
          <p:cNvPr id="7" name="Picture 6" descr="A group of people wearing different professions">
            <a:extLst>
              <a:ext uri="{FF2B5EF4-FFF2-40B4-BE49-F238E27FC236}">
                <a16:creationId xmlns:a16="http://schemas.microsoft.com/office/drawing/2014/main" id="{4E1198C0-D695-1C12-F44A-370C9071A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52" y="201430"/>
            <a:ext cx="3790957" cy="2478957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26291D2-34BB-EA7C-1837-F483CFFCDC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32500" r="32500"/>
          <a:stretch/>
        </p:blipFill>
        <p:spPr>
          <a:xfrm>
            <a:off x="6784800" y="-1"/>
            <a:ext cx="5407200" cy="6858001"/>
          </a:xfrm>
        </p:spPr>
      </p:pic>
    </p:spTree>
    <p:extLst>
      <p:ext uri="{BB962C8B-B14F-4D97-AF65-F5344CB8AC3E}">
        <p14:creationId xmlns:p14="http://schemas.microsoft.com/office/powerpoint/2010/main" val="255055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09623-A43D-818A-A472-A4E81377F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E5C2C99-D479-A33A-FD8C-CE8029B6545B}"/>
              </a:ext>
            </a:extLst>
          </p:cNvPr>
          <p:cNvSpPr txBox="1"/>
          <p:nvPr/>
        </p:nvSpPr>
        <p:spPr>
          <a:xfrm>
            <a:off x="1015958" y="656678"/>
            <a:ext cx="847094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Clancy"/>
              </a:rPr>
              <a:t>Terms we use…</a:t>
            </a:r>
          </a:p>
          <a:p>
            <a:endParaRPr lang="en-AU" sz="2400" dirty="0">
              <a:latin typeface="Clancy" panose="00000500000000000000" pitchFamily="50" charset="0"/>
            </a:endParaRPr>
          </a:p>
          <a:p>
            <a:endParaRPr lang="en-AU" sz="2400" dirty="0">
              <a:latin typeface="Clancy" panose="00000500000000000000" pitchFamily="50" charset="0"/>
            </a:endParaRPr>
          </a:p>
          <a:p>
            <a:r>
              <a:rPr lang="en-AU" sz="2600" dirty="0">
                <a:latin typeface="Clancy" panose="00000500000000000000" pitchFamily="50" charset="0"/>
              </a:rPr>
              <a:t>Closed employment models</a:t>
            </a:r>
          </a:p>
          <a:p>
            <a:endParaRPr lang="en-AU" sz="2600" dirty="0">
              <a:latin typeface="Clancy" panose="00000500000000000000" pitchFamily="50" charset="0"/>
            </a:endParaRPr>
          </a:p>
          <a:p>
            <a:r>
              <a:rPr lang="en-AU" sz="2600" dirty="0">
                <a:latin typeface="Clancy" panose="00000500000000000000" pitchFamily="50" charset="0"/>
              </a:rPr>
              <a:t>Sheltered workshops</a:t>
            </a:r>
          </a:p>
          <a:p>
            <a:endParaRPr lang="en-AU" sz="2600" dirty="0">
              <a:latin typeface="Clancy" panose="00000500000000000000" pitchFamily="50" charset="0"/>
            </a:endParaRPr>
          </a:p>
          <a:p>
            <a:r>
              <a:rPr lang="en-AU" sz="2600" dirty="0">
                <a:latin typeface="Clancy" panose="00000500000000000000" pitchFamily="50" charset="0"/>
              </a:rPr>
              <a:t>Australian Disability Enterprises (ADEs)</a:t>
            </a:r>
          </a:p>
          <a:p>
            <a:endParaRPr lang="en-AU" sz="2400" dirty="0">
              <a:latin typeface="Clancy" panose="00000500000000000000" pitchFamily="50" charset="0"/>
            </a:endParaRPr>
          </a:p>
          <a:p>
            <a:endParaRPr lang="en-AU" sz="2400" dirty="0">
              <a:latin typeface="Clancy" panose="00000500000000000000" pitchFamily="50" charset="0"/>
            </a:endParaRPr>
          </a:p>
        </p:txBody>
      </p:sp>
      <p:pic>
        <p:nvPicPr>
          <p:cNvPr id="7" name="Picture 6" descr="A drawing of a Kookaburra. It is the world's largest kingfisher. It measures up to 46 centimetres from the tip of its beak to the tip of its tail. Its call sounds like a laugh but actually warns other birds to stay away.">
            <a:extLst>
              <a:ext uri="{FF2B5EF4-FFF2-40B4-BE49-F238E27FC236}">
                <a16:creationId xmlns:a16="http://schemas.microsoft.com/office/drawing/2014/main" id="{CAB4DAAB-248C-91DC-385C-113083B9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41" y="3707215"/>
            <a:ext cx="1119359" cy="1781028"/>
          </a:xfrm>
          <a:prstGeom prst="rect">
            <a:avLst/>
          </a:prstGeom>
        </p:spPr>
      </p:pic>
      <p:pic>
        <p:nvPicPr>
          <p:cNvPr id="10" name="Picture 9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37BC00F0-7068-F0CA-3AED-07A2F2452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0000">
            <a:off x="8510253" y="-1974524"/>
            <a:ext cx="506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CBFE9828-0DEA-03A8-5F39-75CB28E52DA3}"/>
              </a:ext>
            </a:extLst>
          </p:cNvPr>
          <p:cNvSpPr txBox="1"/>
          <p:nvPr/>
        </p:nvSpPr>
        <p:spPr>
          <a:xfrm>
            <a:off x="1015958" y="656678"/>
            <a:ext cx="847094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Clancy"/>
              </a:rPr>
              <a:t>Purpose of the review</a:t>
            </a:r>
          </a:p>
          <a:p>
            <a:endParaRPr lang="en-AU" sz="2400" dirty="0">
              <a:latin typeface="Clancy" panose="00000500000000000000" pitchFamily="50" charset="0"/>
            </a:endParaRPr>
          </a:p>
          <a:p>
            <a:r>
              <a:rPr lang="en-AU" sz="2400" dirty="0">
                <a:latin typeface="Clancy" panose="00000500000000000000" pitchFamily="50" charset="0"/>
              </a:rPr>
              <a:t>Australian Disability Enterprises (ADEs) unjust pay, working conditions</a:t>
            </a:r>
          </a:p>
          <a:p>
            <a:endParaRPr lang="en-AU" sz="2400" dirty="0">
              <a:latin typeface="Clancy" panose="00000500000000000000" pitchFamily="50" charset="0"/>
            </a:endParaRPr>
          </a:p>
          <a:p>
            <a:r>
              <a:rPr lang="en-AU" sz="2400" dirty="0">
                <a:latin typeface="Clancy" panose="00000500000000000000" pitchFamily="50" charset="0"/>
              </a:rPr>
              <a:t>Review question,</a:t>
            </a:r>
          </a:p>
          <a:p>
            <a:r>
              <a:rPr lang="en-AU" sz="2400" dirty="0"/>
              <a:t>Can closed employment systems transition to achieve economic participation rights for people with intellectual disability?</a:t>
            </a:r>
          </a:p>
          <a:p>
            <a:endParaRPr lang="en-AU" sz="2400" dirty="0">
              <a:ea typeface="Roboto"/>
              <a:cs typeface="Roboto"/>
            </a:endParaRPr>
          </a:p>
          <a:p>
            <a:r>
              <a:rPr lang="en-AU" sz="2400" dirty="0">
                <a:latin typeface="Clancy" panose="00000500000000000000" pitchFamily="50" charset="0"/>
              </a:rPr>
              <a:t>Design and planning stage of the review </a:t>
            </a:r>
          </a:p>
        </p:txBody>
      </p:sp>
      <p:pic>
        <p:nvPicPr>
          <p:cNvPr id="7" name="Picture 6" descr="A drawing of a Kookaburra. It is the world's largest kingfisher. It measures up to 46 centimetres from the tip of its beak to the tip of its tail. Its call sounds like a laugh but actually warns other birds to stay away.">
            <a:extLst>
              <a:ext uri="{FF2B5EF4-FFF2-40B4-BE49-F238E27FC236}">
                <a16:creationId xmlns:a16="http://schemas.microsoft.com/office/drawing/2014/main" id="{7BA308E6-6571-72CA-34A7-73C3CEBA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377" y="3821515"/>
            <a:ext cx="1119359" cy="1781028"/>
          </a:xfrm>
          <a:prstGeom prst="rect">
            <a:avLst/>
          </a:prstGeom>
        </p:spPr>
      </p:pic>
      <p:pic>
        <p:nvPicPr>
          <p:cNvPr id="10" name="Picture 9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48D3BD1F-8AD0-62C2-D0F1-A52B19AAC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0000">
            <a:off x="8510253" y="-1974524"/>
            <a:ext cx="506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9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03C9-C4C7-326F-0199-086ED073D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0D876C54-34D1-7398-D7ED-CCF9637A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8461163" y="-1640416"/>
            <a:ext cx="5069840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50E39665-29D9-2174-0D8B-AB1F780828DB}"/>
              </a:ext>
            </a:extLst>
          </p:cNvPr>
          <p:cNvSpPr txBox="1"/>
          <p:nvPr/>
        </p:nvSpPr>
        <p:spPr>
          <a:xfrm>
            <a:off x="941922" y="659515"/>
            <a:ext cx="866072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Clancy"/>
              </a:rPr>
              <a:t>How we worked together</a:t>
            </a:r>
            <a:endParaRPr lang="en-AU" sz="4400" dirty="0">
              <a:latin typeface="Clancy" panose="00000500000000000000" pitchFamily="50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80BC321-2D41-AB55-D17F-EE5F4CAD202B}"/>
              </a:ext>
            </a:extLst>
          </p:cNvPr>
          <p:cNvSpPr txBox="1"/>
          <p:nvPr/>
        </p:nvSpPr>
        <p:spPr>
          <a:xfrm>
            <a:off x="1113498" y="1428955"/>
            <a:ext cx="7933657" cy="3827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200000"/>
              </a:lnSpc>
            </a:pPr>
            <a:r>
              <a:rPr lang="en-AU" sz="2500" dirty="0">
                <a:solidFill>
                  <a:srgbClr val="000000"/>
                </a:solidFill>
                <a:ea typeface="Roboto"/>
                <a:cs typeface="Roboto"/>
              </a:rPr>
              <a:t>Regular team meetings</a:t>
            </a:r>
          </a:p>
          <a:p>
            <a:pPr algn="l" rtl="0" fontAlgn="base">
              <a:lnSpc>
                <a:spcPct val="200000"/>
              </a:lnSpc>
            </a:pPr>
            <a:r>
              <a:rPr lang="en-AU" sz="2500" dirty="0">
                <a:solidFill>
                  <a:srgbClr val="000000"/>
                </a:solidFill>
                <a:ea typeface="Roboto"/>
                <a:cs typeface="Roboto"/>
              </a:rPr>
              <a:t>Clarify s</a:t>
            </a:r>
            <a:r>
              <a:rPr lang="en-AU" sz="2500" b="0" i="0" dirty="0">
                <a:solidFill>
                  <a:srgbClr val="000000"/>
                </a:solidFill>
                <a:ea typeface="Roboto"/>
                <a:cs typeface="Roboto"/>
              </a:rPr>
              <a:t>cope of the review</a:t>
            </a:r>
          </a:p>
          <a:p>
            <a:pPr algn="l" rtl="0" fontAlgn="base">
              <a:lnSpc>
                <a:spcPct val="200000"/>
              </a:lnSpc>
            </a:pPr>
            <a:r>
              <a:rPr lang="en-AU" sz="2500" b="0" i="0" dirty="0">
                <a:solidFill>
                  <a:srgbClr val="000000"/>
                </a:solidFill>
                <a:ea typeface="Roboto"/>
                <a:cs typeface="Roboto"/>
              </a:rPr>
              <a:t>Develop and refine</a:t>
            </a:r>
            <a:r>
              <a:rPr lang="en-AU" sz="2500" dirty="0">
                <a:solidFill>
                  <a:srgbClr val="000000"/>
                </a:solidFill>
                <a:ea typeface="Roboto"/>
                <a:cs typeface="Roboto"/>
              </a:rPr>
              <a:t> </a:t>
            </a:r>
            <a:r>
              <a:rPr lang="en-AU" sz="2500" b="0" i="0" dirty="0">
                <a:solidFill>
                  <a:srgbClr val="000000"/>
                </a:solidFill>
                <a:ea typeface="Roboto"/>
                <a:cs typeface="Roboto"/>
              </a:rPr>
              <a:t>questions</a:t>
            </a:r>
          </a:p>
          <a:p>
            <a:pPr algn="l" rtl="0" fontAlgn="base">
              <a:lnSpc>
                <a:spcPct val="200000"/>
              </a:lnSpc>
            </a:pPr>
            <a:r>
              <a:rPr lang="en-AU" sz="2500" dirty="0">
                <a:solidFill>
                  <a:srgbClr val="000000"/>
                </a:solidFill>
                <a:ea typeface="Roboto"/>
                <a:cs typeface="Roboto"/>
              </a:rPr>
              <a:t>Comment on early findings</a:t>
            </a:r>
          </a:p>
          <a:p>
            <a:pPr algn="l" rtl="0" fontAlgn="base">
              <a:lnSpc>
                <a:spcPct val="200000"/>
              </a:lnSpc>
            </a:pPr>
            <a:r>
              <a:rPr lang="en-AU" sz="2500" dirty="0">
                <a:solidFill>
                  <a:srgbClr val="000000"/>
                </a:solidFill>
                <a:ea typeface="Roboto"/>
                <a:cs typeface="Roboto"/>
              </a:rPr>
              <a:t>Refine review </a:t>
            </a:r>
            <a:r>
              <a:rPr lang="en-AU" sz="2500" b="0" i="0" dirty="0">
                <a:solidFill>
                  <a:srgbClr val="000000"/>
                </a:solidFill>
                <a:ea typeface="Roboto"/>
                <a:cs typeface="Roboto"/>
              </a:rPr>
              <a:t>reports </a:t>
            </a:r>
            <a:r>
              <a:rPr lang="en-AU" sz="2500" dirty="0">
                <a:solidFill>
                  <a:srgbClr val="000000"/>
                </a:solidFill>
                <a:ea typeface="Roboto"/>
                <a:cs typeface="Roboto"/>
              </a:rPr>
              <a:t> </a:t>
            </a:r>
            <a:endParaRPr lang="en-AU" sz="2500" b="0" i="0" dirty="0">
              <a:solidFill>
                <a:srgbClr val="000000"/>
              </a:solidFill>
              <a:ea typeface="Roboto"/>
              <a:cs typeface="Roboto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67C297-6A03-917B-5490-58E2B2CF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5F3D23-4B17-9045-7982-EF72053B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 descr="Black and white drawing of a gum leaf. &#10;&#10;">
            <a:extLst>
              <a:ext uri="{FF2B5EF4-FFF2-40B4-BE49-F238E27FC236}">
                <a16:creationId xmlns:a16="http://schemas.microsoft.com/office/drawing/2014/main" id="{76E25486-ACB7-1D56-DA2F-CD736E39B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20" y="3267921"/>
            <a:ext cx="1579748" cy="1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5AC49-5252-8BF7-29AC-6E4C1213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B227AF85-F963-CA79-BEC5-8F7B8621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8392924" y="-1447073"/>
            <a:ext cx="5069840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6F05FA0-32D5-B81D-AE8A-F358272BBA04}"/>
              </a:ext>
            </a:extLst>
          </p:cNvPr>
          <p:cNvSpPr txBox="1"/>
          <p:nvPr/>
        </p:nvSpPr>
        <p:spPr>
          <a:xfrm>
            <a:off x="1148760" y="624813"/>
            <a:ext cx="8667044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Clancy"/>
              </a:rPr>
              <a:t>Lessons about transformation of closed work</a:t>
            </a:r>
          </a:p>
          <a:p>
            <a:endParaRPr lang="en-AU" sz="2400" dirty="0"/>
          </a:p>
          <a:p>
            <a:r>
              <a:rPr lang="en-AU" sz="2600" dirty="0"/>
              <a:t>Employment in community is possible </a:t>
            </a:r>
          </a:p>
          <a:p>
            <a:endParaRPr lang="en-AU" sz="2600" dirty="0"/>
          </a:p>
          <a:p>
            <a:r>
              <a:rPr lang="en-AU" sz="2600" dirty="0"/>
              <a:t>On-the-job training and personalised employment support works</a:t>
            </a:r>
          </a:p>
          <a:p>
            <a:endParaRPr lang="en-AU" sz="2600" dirty="0"/>
          </a:p>
          <a:p>
            <a:r>
              <a:rPr lang="en-AU" sz="2600" dirty="0"/>
              <a:t>Diverse partnerships are needed</a:t>
            </a:r>
          </a:p>
          <a:p>
            <a:endParaRPr lang="en-AU" sz="2600" dirty="0"/>
          </a:p>
          <a:p>
            <a:r>
              <a:rPr lang="en-AU" sz="2600" dirty="0"/>
              <a:t>Community and diverse alternatives </a:t>
            </a:r>
          </a:p>
          <a:p>
            <a:endParaRPr lang="en-AU" sz="2600" dirty="0"/>
          </a:p>
          <a:p>
            <a:r>
              <a:rPr lang="en-AU" sz="2600" dirty="0"/>
              <a:t>Policy commitment</a:t>
            </a:r>
          </a:p>
          <a:p>
            <a:endParaRPr lang="en-AU" sz="4400" dirty="0">
              <a:latin typeface="Clancy"/>
            </a:endParaRPr>
          </a:p>
        </p:txBody>
      </p:sp>
    </p:spTree>
    <p:extLst>
      <p:ext uri="{BB962C8B-B14F-4D97-AF65-F5344CB8AC3E}">
        <p14:creationId xmlns:p14="http://schemas.microsoft.com/office/powerpoint/2010/main" val="386029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E0958-662C-6FEB-A5BF-19D53011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F40D2CD2-71F4-C239-EEB4-F0400C9C0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8461163" y="-1640416"/>
            <a:ext cx="5069840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53A8FB65-505F-1881-33B3-8B1E33FA538F}"/>
              </a:ext>
            </a:extLst>
          </p:cNvPr>
          <p:cNvSpPr txBox="1"/>
          <p:nvPr/>
        </p:nvSpPr>
        <p:spPr>
          <a:xfrm>
            <a:off x="608597" y="567225"/>
            <a:ext cx="8548104" cy="62632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latin typeface="Clancy"/>
              </a:rPr>
              <a:t>Reflection: Doing inclusive research</a:t>
            </a:r>
          </a:p>
          <a:p>
            <a:endParaRPr lang="en-AU" sz="4400" dirty="0">
              <a:latin typeface="Clancy"/>
            </a:endParaRPr>
          </a:p>
          <a:p>
            <a:r>
              <a:rPr lang="en-AU" sz="2500" dirty="0"/>
              <a:t>Diverse perspectives and expertise</a:t>
            </a:r>
          </a:p>
          <a:p>
            <a:endParaRPr lang="en-AU" sz="2500" dirty="0"/>
          </a:p>
          <a:p>
            <a:r>
              <a:rPr lang="en-AU" sz="2500" dirty="0"/>
              <a:t>Teamwork develops over time</a:t>
            </a:r>
          </a:p>
          <a:p>
            <a:endParaRPr lang="en-AU" sz="2500" dirty="0"/>
          </a:p>
          <a:p>
            <a:r>
              <a:rPr lang="en-US" sz="2500" dirty="0"/>
              <a:t>Shared learning </a:t>
            </a:r>
          </a:p>
          <a:p>
            <a:endParaRPr lang="en-US" sz="2500" dirty="0"/>
          </a:p>
          <a:p>
            <a:r>
              <a:rPr lang="en-US" sz="2500" dirty="0"/>
              <a:t>Growth </a:t>
            </a:r>
          </a:p>
          <a:p>
            <a:endParaRPr lang="en-US" sz="2500" dirty="0"/>
          </a:p>
          <a:p>
            <a:r>
              <a:rPr lang="en-AU" sz="2500" dirty="0"/>
              <a:t>Prioritise people with disability </a:t>
            </a:r>
          </a:p>
          <a:p>
            <a:endParaRPr lang="en-AU" sz="4400" dirty="0">
              <a:latin typeface="Clancy"/>
            </a:endParaRPr>
          </a:p>
        </p:txBody>
      </p:sp>
    </p:spTree>
    <p:extLst>
      <p:ext uri="{BB962C8B-B14F-4D97-AF65-F5344CB8AC3E}">
        <p14:creationId xmlns:p14="http://schemas.microsoft.com/office/powerpoint/2010/main" val="159072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BEA8-769F-319B-98D0-2870416BC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background with lines&#10;&#10;AI-generated content may be incorrect.">
            <a:extLst>
              <a:ext uri="{FF2B5EF4-FFF2-40B4-BE49-F238E27FC236}">
                <a16:creationId xmlns:a16="http://schemas.microsoft.com/office/drawing/2014/main" id="{5051A5CC-92BF-448A-A7AF-2D1A47C9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8461163" y="-1640416"/>
            <a:ext cx="5069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A2038-2ED0-5F2B-189A-14E0CB19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8793758" cy="1314758"/>
          </a:xfrm>
        </p:spPr>
        <p:txBody>
          <a:bodyPr/>
          <a:lstStyle/>
          <a:p>
            <a:r>
              <a:rPr lang="en-US" sz="4000" b="1" dirty="0">
                <a:latin typeface="Arial"/>
                <a:cs typeface="Arial"/>
              </a:rPr>
              <a:t>Your questions answered </a:t>
            </a:r>
            <a:endParaRPr lang="en-BB" sz="4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4F5E-A166-6DE7-BA26-5FBCC0BC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415441"/>
            <a:ext cx="8793758" cy="5096959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sz="6000" b="1" dirty="0"/>
              <a:t>Thank you!</a:t>
            </a:r>
          </a:p>
          <a:p>
            <a:endParaRPr lang="en-US" sz="6000" dirty="0"/>
          </a:p>
          <a:p>
            <a:endParaRPr lang="en-US" sz="6000" dirty="0"/>
          </a:p>
          <a:p>
            <a:r>
              <a:rPr lang="en-US" sz="6000" dirty="0"/>
              <a:t>If you are interested to learn more about the work on the </a:t>
            </a:r>
          </a:p>
          <a:p>
            <a:r>
              <a:rPr lang="en-US" sz="6000" dirty="0"/>
              <a:t>future of disability employment by this team, </a:t>
            </a:r>
          </a:p>
          <a:p>
            <a:endParaRPr lang="en-US" sz="6000" dirty="0"/>
          </a:p>
          <a:p>
            <a:r>
              <a:rPr lang="en-US" sz="6000" b="1" dirty="0"/>
              <a:t>Transformation of closed employment: </a:t>
            </a:r>
            <a:r>
              <a:rPr lang="en-US" sz="6000" b="1" dirty="0">
                <a:hlinkClick r:id="rId4"/>
              </a:rPr>
              <a:t>Rapid evidence review</a:t>
            </a:r>
            <a:endParaRPr lang="en-US" sz="6000" b="1" dirty="0"/>
          </a:p>
          <a:p>
            <a:endParaRPr lang="en-US" sz="6000" dirty="0"/>
          </a:p>
          <a:p>
            <a:r>
              <a:rPr lang="en-US" sz="6000" b="1" dirty="0"/>
              <a:t>Road to Employment</a:t>
            </a:r>
            <a:endParaRPr lang="en-US" sz="6000" dirty="0"/>
          </a:p>
          <a:p>
            <a:r>
              <a:rPr lang="en-US" sz="6000" dirty="0">
                <a:hlinkClick r:id="rId5"/>
              </a:rPr>
              <a:t>https://www.unsw.edu.au/research/sprc/our-projects/road-employment-evaluation</a:t>
            </a:r>
            <a:endParaRPr lang="en-US" sz="6000" dirty="0"/>
          </a:p>
          <a:p>
            <a:endParaRPr lang="en-US" sz="6000" dirty="0"/>
          </a:p>
          <a:p>
            <a:endParaRPr lang="en-US" sz="6000" dirty="0"/>
          </a:p>
          <a:p>
            <a:r>
              <a:rPr lang="en-US" sz="6000" b="1" dirty="0"/>
              <a:t>DREAM Employment Network</a:t>
            </a:r>
            <a:endParaRPr lang="en-US" sz="6000" dirty="0"/>
          </a:p>
          <a:p>
            <a:r>
              <a:rPr lang="en-US" sz="6000" dirty="0">
                <a:hlinkClick r:id="rId6"/>
              </a:rPr>
              <a:t>https://www.unsw.edu.au/research/sprc/our-projects/dream-employment-network-program-evaluation</a:t>
            </a:r>
            <a:endParaRPr lang="en-US" sz="6000" dirty="0"/>
          </a:p>
          <a:p>
            <a:endParaRPr lang="en-US" sz="3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pPr>
              <a:buNone/>
            </a:pPr>
            <a:endParaRPr lang="en-BB" dirty="0"/>
          </a:p>
        </p:txBody>
      </p:sp>
    </p:spTree>
    <p:extLst>
      <p:ext uri="{BB962C8B-B14F-4D97-AF65-F5344CB8AC3E}">
        <p14:creationId xmlns:p14="http://schemas.microsoft.com/office/powerpoint/2010/main" val="162829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4_Accessible_Arial_PPT" id="{95E8D478-7B64-5241-98AC-1F093E934DEF}" vid="{E68534A3-AE11-1A4E-AD88-807081E5FD4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4_Accessible_Arial_PPT" id="{95E8D478-7B64-5241-98AC-1F093E934DEF}" vid="{71C40365-C8A1-0B47-802F-3DC28E2597EB}"/>
    </a:ext>
  </a:extLst>
</a:theme>
</file>

<file path=ppt/theme/theme3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4_Accessible_Arial_PPT" id="{95E8D478-7B64-5241-98AC-1F093E934DEF}" vid="{C4281F10-4C19-B443-B6D5-112603313DD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BB0CBA271C44A7E32115D2193040" ma:contentTypeVersion="4" ma:contentTypeDescription="Create a new document." ma:contentTypeScope="" ma:versionID="d3d823743530d6e3f2359119e74ad59e">
  <xsd:schema xmlns:xsd="http://www.w3.org/2001/XMLSchema" xmlns:xs="http://www.w3.org/2001/XMLSchema" xmlns:p="http://schemas.microsoft.com/office/2006/metadata/properties" xmlns:ns2="1140dea3-381a-445e-811b-8aa5be963a54" targetNamespace="http://schemas.microsoft.com/office/2006/metadata/properties" ma:root="true" ma:fieldsID="db8ae74e43d2cc795e0c5a71372fc8e9" ns2:_="">
    <xsd:import namespace="1140dea3-381a-445e-811b-8aa5be963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0dea3-381a-445e-811b-8aa5be963a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CE31FE-9010-4DD9-ACBF-74A5EE27FA83}">
  <ds:schemaRefs>
    <ds:schemaRef ds:uri="1140dea3-381a-445e-811b-8aa5be963a54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F36D4B-89AA-43AA-A4F8-41021B539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39C11-7FB3-4C9D-9D21-9C215E547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0dea3-381a-445e-811b-8aa5be963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v5_Accessible_Arial_PPT</Template>
  <TotalTime>880</TotalTime>
  <Words>1166</Words>
  <Application>Microsoft Office PowerPoint</Application>
  <PresentationFormat>Widescreen</PresentationFormat>
  <Paragraphs>218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Clancy</vt:lpstr>
      <vt:lpstr>Clancy Light</vt:lpstr>
      <vt:lpstr>Roboto</vt:lpstr>
      <vt:lpstr>Segoe UI</vt:lpstr>
      <vt:lpstr>Wingdings</vt:lpstr>
      <vt:lpstr>Office Theme</vt:lpstr>
      <vt:lpstr>1_Custom Design</vt:lpstr>
      <vt:lpstr>2_Custom Design</vt:lpstr>
      <vt:lpstr>DIIU Forum 2025: Diversity in Disability Inclusive Research </vt:lpstr>
      <vt:lpstr>PowerPoint Presentation</vt:lpstr>
      <vt:lpstr>Transformation of Closed Employment. Rapid Evidence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answered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Vartuli</dc:creator>
  <cp:lastModifiedBy>Sandra Gendera</cp:lastModifiedBy>
  <cp:revision>563</cp:revision>
  <dcterms:created xsi:type="dcterms:W3CDTF">2025-06-03T05:39:44Z</dcterms:created>
  <dcterms:modified xsi:type="dcterms:W3CDTF">2025-08-20T00:34:30Z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0x010100BA30BB0CBA271C44A7E32115D2193040</vt:lpwstr>
  </property>
</Properties>
</file>