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0"/>
  </p:notesMasterIdLst>
  <p:sldIdLst>
    <p:sldId id="256" r:id="rId3"/>
    <p:sldId id="261" r:id="rId4"/>
    <p:sldId id="257" r:id="rId5"/>
    <p:sldId id="260" r:id="rId6"/>
    <p:sldId id="258" r:id="rId7"/>
    <p:sldId id="259"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09"/>
    <p:restoredTop sz="86389"/>
  </p:normalViewPr>
  <p:slideViewPr>
    <p:cSldViewPr snapToGrid="0" snapToObjects="1">
      <p:cViewPr varScale="1">
        <p:scale>
          <a:sx n="64" d="100"/>
          <a:sy n="64" d="100"/>
        </p:scale>
        <p:origin x="663"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56" d="100"/>
          <a:sy n="56" d="100"/>
        </p:scale>
        <p:origin x="2586" y="5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6DA59-3B55-8041-94C5-38D99A31BDD1}" type="datetimeFigureOut">
              <a:rPr lang="en-US" smtClean="0"/>
              <a:t>7/10/2024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31D6E-D1D2-5846-9B67-C61923FC7303}" type="slidenum">
              <a:rPr lang="en-US" smtClean="0"/>
              <a:t>‹#›</a:t>
            </a:fld>
            <a:endParaRPr lang="en-US"/>
          </a:p>
        </p:txBody>
      </p:sp>
    </p:spTree>
    <p:extLst>
      <p:ext uri="{BB962C8B-B14F-4D97-AF65-F5344CB8AC3E}">
        <p14:creationId xmlns:p14="http://schemas.microsoft.com/office/powerpoint/2010/main" val="2216668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94680" cy="4114800"/>
          </a:xfrm>
        </p:spPr>
        <p:txBody>
          <a:bodyPr/>
          <a:lstStyle/>
          <a:p>
            <a:r>
              <a:rPr lang="en-US" dirty="0">
                <a:latin typeface="Arial" panose="020B0604020202020204" pitchFamily="34" charset="0"/>
                <a:cs typeface="Arial" panose="020B0604020202020204" pitchFamily="34" charset="0"/>
              </a:rPr>
              <a:t>Trained and highly skilled interpreters are expensive, and often not available when where we need them.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Generous community members and local stakeholders often step in to do the interpreting.  A good facilitator will need to meet with them before the sessions, to ensure that they understand the way in which they are required to work, and that they are familiar with the specific language being used.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is clear that the facilitator and the interpreter understand the correct format for good interpreting.  The Facilitator is in charge of the session, and should never stand behind the interpreter.  The facilitator should also speak in the first person and instruct  the interpreter to translate.  They are your voice, your language interpreter, but not your content interpreter. Stress they must try and say exactly what you have said. They must never take charge of the session.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Only speak fro a couple of sentences at the most before they interpret for you.</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Speak slowly and clearly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Never say “Tell the (the participants) this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Never ask the interpreter “What did they say?  Ask the participants what is happening</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86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 interpreter is obviously explaining something  you have said, stop them, ask what the problem is.  If they have nor fully understood, you have no idea what is being said to the participants.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Check what the interpreter is saying with the body language of participants.  If it does not match,  ask what is happening.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 or a participant have spoken a couple of sentences and the interpreter says two words, check what is happening.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 interpreter is talking a lot, ask them what they are saying.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might take the facilitator and the interpreter some time to get used to working like this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is worth it.  Poor interpreting can be very disruptive or even dangerous.</a:t>
            </a:r>
          </a:p>
          <a:p>
            <a:endParaRPr lang="en-AU" dirty="0">
              <a:latin typeface="Arial" panose="020B0604020202020204" pitchFamily="34" charset="0"/>
              <a:cs typeface="Arial" panose="020B0604020202020204" pitchFamily="34" charset="0"/>
            </a:endParaRPr>
          </a:p>
          <a:p>
            <a:r>
              <a:rPr lang="en-AU" b="1" dirty="0">
                <a:latin typeface="Arial" panose="020B0604020202020204" pitchFamily="34" charset="0"/>
                <a:cs typeface="Arial" panose="020B0604020202020204" pitchFamily="34" charset="0"/>
              </a:rPr>
              <a:t> Pre Requisites for the Interpreters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It is acknowledged that it is often difficult to find appropriate interpreters in some circumstances, post disaster and in remote communities.  The following criteria are therefore desirable rather than essential</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4B31D6E-D1D2-5846-9B67-C61923FC7303}" type="slidenum">
              <a:rPr lang="en-US" smtClean="0"/>
              <a:t>2</a:t>
            </a:fld>
            <a:endParaRPr lang="en-US"/>
          </a:p>
        </p:txBody>
      </p:sp>
    </p:spTree>
    <p:extLst>
      <p:ext uri="{BB962C8B-B14F-4D97-AF65-F5344CB8AC3E}">
        <p14:creationId xmlns:p14="http://schemas.microsoft.com/office/powerpoint/2010/main" val="414865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itchFamily="34" charset="0"/>
              </a:rPr>
              <a:t>Whenever possible the interpreters should:</a:t>
            </a:r>
          </a:p>
          <a:p>
            <a:r>
              <a:rPr lang="en-AU" dirty="0">
                <a:latin typeface="Arial" panose="020B0604020202020204" pitchFamily="34" charset="0"/>
                <a:cs typeface="Arial" pitchFamily="34" charset="0"/>
              </a:rPr>
              <a:t> </a:t>
            </a:r>
          </a:p>
          <a:p>
            <a:pPr marL="171450" lvl="0" indent="-171450">
              <a:buFont typeface="Wingdings" pitchFamily="2" charset="2"/>
              <a:buChar char="v"/>
            </a:pPr>
            <a:r>
              <a:rPr lang="en-AU" dirty="0">
                <a:latin typeface="Arial" panose="020B0604020202020204" pitchFamily="34" charset="0"/>
                <a:cs typeface="Arial" pitchFamily="34" charset="0"/>
              </a:rPr>
              <a:t>have experience working as an interpreter</a:t>
            </a:r>
            <a:br>
              <a:rPr lang="en-AU" dirty="0">
                <a:latin typeface="Arial" panose="020B0604020202020204" pitchFamily="34" charset="0"/>
                <a:cs typeface="Arial" pitchFamily="34" charset="0"/>
              </a:rPr>
            </a:br>
            <a:endParaRPr lang="en-AU" dirty="0">
              <a:latin typeface="Arial" panose="020B0604020202020204" pitchFamily="34" charset="0"/>
              <a:cs typeface="Arial" pitchFamily="34" charset="0"/>
            </a:endParaRPr>
          </a:p>
          <a:p>
            <a:pPr marL="171450" lvl="0" indent="-171450">
              <a:buFont typeface="Wingdings" pitchFamily="2" charset="2"/>
              <a:buChar char="v"/>
            </a:pPr>
            <a:r>
              <a:rPr lang="en-AU" dirty="0">
                <a:latin typeface="Arial" panose="020B0604020202020204" pitchFamily="34" charset="0"/>
                <a:cs typeface="Arial" pitchFamily="34" charset="0"/>
              </a:rPr>
              <a:t>be literate in the language they are interpreting</a:t>
            </a:r>
            <a:br>
              <a:rPr lang="en-AU" dirty="0">
                <a:latin typeface="Arial" panose="020B0604020202020204" pitchFamily="34" charset="0"/>
                <a:cs typeface="Arial" pitchFamily="34" charset="0"/>
              </a:rPr>
            </a:br>
            <a:endParaRPr lang="en-AU" dirty="0">
              <a:latin typeface="Arial" panose="020B0604020202020204" pitchFamily="34" charset="0"/>
              <a:cs typeface="Arial" pitchFamily="34" charset="0"/>
            </a:endParaRPr>
          </a:p>
          <a:p>
            <a:pPr marL="171450" lvl="0" indent="-171450">
              <a:buFont typeface="Wingdings" pitchFamily="2" charset="2"/>
              <a:buChar char="v"/>
            </a:pPr>
            <a:r>
              <a:rPr lang="en-AU" dirty="0">
                <a:latin typeface="Arial" panose="020B0604020202020204" pitchFamily="34" charset="0"/>
                <a:cs typeface="Arial" pitchFamily="34" charset="0"/>
              </a:rPr>
              <a:t>have the confidence of the participants in the training</a:t>
            </a:r>
            <a:br>
              <a:rPr lang="en-AU" dirty="0">
                <a:latin typeface="Arial" panose="020B0604020202020204" pitchFamily="34" charset="0"/>
                <a:cs typeface="Arial" pitchFamily="34" charset="0"/>
              </a:rPr>
            </a:br>
            <a:endParaRPr lang="en-AU" dirty="0">
              <a:latin typeface="Arial" panose="020B0604020202020204" pitchFamily="34" charset="0"/>
              <a:cs typeface="Arial" pitchFamily="34" charset="0"/>
            </a:endParaRPr>
          </a:p>
          <a:p>
            <a:pPr marL="171450" lvl="0" indent="-171450">
              <a:buFont typeface="Wingdings" pitchFamily="2" charset="2"/>
              <a:buChar char="v"/>
            </a:pPr>
            <a:r>
              <a:rPr lang="en-AU" dirty="0">
                <a:latin typeface="Arial" panose="020B0604020202020204" pitchFamily="34" charset="0"/>
                <a:cs typeface="Arial" pitchFamily="34" charset="0"/>
              </a:rPr>
              <a:t>be a woman if women form the majority of the community</a:t>
            </a:r>
            <a:br>
              <a:rPr lang="en-AU" dirty="0">
                <a:latin typeface="Arial" panose="020B0604020202020204" pitchFamily="34" charset="0"/>
                <a:cs typeface="Arial" pitchFamily="34" charset="0"/>
              </a:rPr>
            </a:br>
            <a:endParaRPr lang="en-AU" dirty="0">
              <a:latin typeface="Arial" panose="020B0604020202020204" pitchFamily="34" charset="0"/>
              <a:cs typeface="Arial" pitchFamily="34" charset="0"/>
            </a:endParaRPr>
          </a:p>
          <a:p>
            <a:pPr marL="171450" lvl="0" indent="-171450">
              <a:buFont typeface="Wingdings" pitchFamily="2" charset="2"/>
              <a:buChar char="v"/>
            </a:pPr>
            <a:r>
              <a:rPr lang="en-AU" dirty="0">
                <a:latin typeface="Arial" panose="020B0604020202020204" pitchFamily="34" charset="0"/>
                <a:cs typeface="Arial" pitchFamily="34" charset="0"/>
              </a:rPr>
              <a:t>have experience in translating gender issues</a:t>
            </a:r>
            <a:br>
              <a:rPr lang="en-AU" dirty="0">
                <a:latin typeface="Arial" panose="020B0604020202020204" pitchFamily="34" charset="0"/>
                <a:cs typeface="Arial" pitchFamily="34" charset="0"/>
              </a:rPr>
            </a:br>
            <a:endParaRPr lang="en-AU" dirty="0">
              <a:latin typeface="Arial" panose="020B0604020202020204" pitchFamily="34" charset="0"/>
              <a:cs typeface="Arial" pitchFamily="34" charset="0"/>
            </a:endParaRPr>
          </a:p>
          <a:p>
            <a:pPr marL="171450" lvl="0" indent="-171450">
              <a:buFont typeface="Wingdings" pitchFamily="2" charset="2"/>
              <a:buChar char="v"/>
            </a:pPr>
            <a:r>
              <a:rPr lang="en-AU" dirty="0">
                <a:latin typeface="Arial" panose="020B0604020202020204" pitchFamily="34" charset="0"/>
                <a:cs typeface="Arial" pitchFamily="34" charset="0"/>
              </a:rPr>
              <a:t>be comfortable discussing issues such as sexuality</a:t>
            </a:r>
            <a:br>
              <a:rPr lang="en-AU" dirty="0">
                <a:latin typeface="Arial" panose="020B0604020202020204" pitchFamily="34" charset="0"/>
                <a:cs typeface="Arial" pitchFamily="34" charset="0"/>
              </a:rPr>
            </a:br>
            <a:endParaRPr lang="en-AU" dirty="0">
              <a:latin typeface="Arial" panose="020B0604020202020204" pitchFamily="34" charset="0"/>
              <a:cs typeface="Arial" pitchFamily="34" charset="0"/>
            </a:endParaRPr>
          </a:p>
          <a:p>
            <a:pPr marL="171450" lvl="0" indent="-171450">
              <a:buFont typeface="Wingdings" pitchFamily="2" charset="2"/>
              <a:buChar char="v"/>
            </a:pPr>
            <a:r>
              <a:rPr lang="en-AU" dirty="0">
                <a:latin typeface="Arial" panose="020B0604020202020204" pitchFamily="34" charset="0"/>
                <a:cs typeface="Arial" pitchFamily="34" charset="0"/>
              </a:rPr>
              <a:t>be prepared to do preparatory work with the facilitators and to attend briefing and debriefing session before and after each days work</a:t>
            </a:r>
          </a:p>
          <a:p>
            <a:pPr marL="171450" lvl="0" indent="-171450">
              <a:buFont typeface="Wingdings" pitchFamily="2" charset="2"/>
              <a:buChar char="v"/>
            </a:pPr>
            <a:endParaRPr lang="en-AU" dirty="0">
              <a:latin typeface="Arial" panose="020B0604020202020204" pitchFamily="34" charset="0"/>
              <a:cs typeface="Arial" pitchFamily="34" charset="0"/>
            </a:endParaRPr>
          </a:p>
          <a:p>
            <a:pPr marL="171450" lvl="0" indent="-171450">
              <a:buFont typeface="Wingdings" pitchFamily="2" charset="2"/>
              <a:buChar char="v"/>
            </a:pPr>
            <a:r>
              <a:rPr lang="en-AU" dirty="0">
                <a:latin typeface="Arial" panose="020B0604020202020204" pitchFamily="34" charset="0"/>
                <a:cs typeface="Arial" pitchFamily="34" charset="0"/>
              </a:rPr>
              <a:t>go through all of these things with the interpreters before the sessions.</a:t>
            </a:r>
          </a:p>
          <a:p>
            <a:r>
              <a:rPr lang="en-AU" dirty="0">
                <a:latin typeface="Arial" panose="020B0604020202020204" pitchFamily="34" charset="0"/>
                <a:cs typeface="Arial" pitchFamily="34" charset="0"/>
              </a:rPr>
              <a:t>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B31D6E-D1D2-5846-9B67-C61923FC7303}" type="slidenum">
              <a:rPr lang="en-US" smtClean="0"/>
              <a:t>3</a:t>
            </a:fld>
            <a:endParaRPr lang="en-US"/>
          </a:p>
        </p:txBody>
      </p:sp>
    </p:spTree>
    <p:extLst>
      <p:ext uri="{BB962C8B-B14F-4D97-AF65-F5344CB8AC3E}">
        <p14:creationId xmlns:p14="http://schemas.microsoft.com/office/powerpoint/2010/main" val="279793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Briefing the Interpreters</a:t>
            </a:r>
            <a:br>
              <a:rPr lang="en-AU" b="1" dirty="0"/>
            </a:br>
            <a:endParaRPr lang="en-AU" dirty="0"/>
          </a:p>
          <a:p>
            <a:r>
              <a:rPr lang="en-AU" dirty="0">
                <a:latin typeface="Arial" panose="020B0604020202020204" pitchFamily="34" charset="0"/>
                <a:cs typeface="Arial" panose="020B0604020202020204" pitchFamily="34" charset="0"/>
              </a:rPr>
              <a:t>The quality of the interpreters will have a big impact on the effectiveness of the training, and the learning outcomes for the participants. The </a:t>
            </a:r>
            <a:r>
              <a:rPr lang="en-AU" dirty="0" err="1">
                <a:latin typeface="Arial" panose="020B0604020202020204" pitchFamily="34" charset="0"/>
                <a:cs typeface="Arial" panose="020B0604020202020204" pitchFamily="34" charset="0"/>
              </a:rPr>
              <a:t>qqquality</a:t>
            </a:r>
            <a:r>
              <a:rPr lang="en-AU" dirty="0">
                <a:latin typeface="Arial" panose="020B0604020202020204" pitchFamily="34" charset="0"/>
                <a:cs typeface="Arial" panose="020B0604020202020204" pitchFamily="34" charset="0"/>
              </a:rPr>
              <a:t> of the briefing you give can make all the difference. The interpreters may not be comfortable with some of the material which is presented or discussed, and may not be familiar with participatory and interactive training .  It is therefore important that the go through the materials with them, especially if it is very technical, or very sensitive.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Occasionally interpreters have said things like “her boyfriend” instead of “her rapist”.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These are the sorts of things you need to try and avoid, as it gives a very different message than the one intended.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4B31D6E-D1D2-5846-9B67-C61923FC7303}" type="slidenum">
              <a:rPr lang="en-US" smtClean="0"/>
              <a:t>4</a:t>
            </a:fld>
            <a:endParaRPr lang="en-US"/>
          </a:p>
        </p:txBody>
      </p:sp>
    </p:spTree>
    <p:extLst>
      <p:ext uri="{BB962C8B-B14F-4D97-AF65-F5344CB8AC3E}">
        <p14:creationId xmlns:p14="http://schemas.microsoft.com/office/powerpoint/2010/main" val="90884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itchFamily="34" charset="0"/>
                <a:cs typeface="Arial" pitchFamily="34" charset="0"/>
              </a:rPr>
              <a:t>It will be useful if the interpreters can assist by writing some of the key points of discussion onto flip charts in their own language. It is good to have a brief meeting with the interpreters each morning to plan the days work and each evening to discuss any problems which might have occurred.  If the material discussed has been of a traumatic nature, it is essential that the interpreters be given the opportunity to talk about their feelings before they leave.</a:t>
            </a:r>
          </a:p>
          <a:p>
            <a:endParaRPr lang="en-AU" dirty="0">
              <a:latin typeface="Arial" pitchFamily="34" charset="0"/>
              <a:cs typeface="Arial" pitchFamily="34" charset="0"/>
            </a:endParaRPr>
          </a:p>
          <a:p>
            <a:r>
              <a:rPr lang="en-AU" dirty="0">
                <a:latin typeface="Arial" pitchFamily="34" charset="0"/>
                <a:cs typeface="Arial" pitchFamily="34" charset="0"/>
              </a:rPr>
              <a:t>If they are very upset, it may be necessary to provide them with counselling.</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4B31D6E-D1D2-5846-9B67-C61923FC7303}" type="slidenum">
              <a:rPr lang="en-US" smtClean="0"/>
              <a:t>5</a:t>
            </a:fld>
            <a:endParaRPr lang="en-US"/>
          </a:p>
        </p:txBody>
      </p:sp>
    </p:spTree>
    <p:extLst>
      <p:ext uri="{BB962C8B-B14F-4D97-AF65-F5344CB8AC3E}">
        <p14:creationId xmlns:p14="http://schemas.microsoft.com/office/powerpoint/2010/main" val="160889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itchFamily="34" charset="0"/>
                <a:cs typeface="Arial" pitchFamily="34" charset="0"/>
              </a:rPr>
              <a:t>Potential problems can be identified, and the meaning of key words and phrases can be explained.  It is important to form a dynamic teaching team. The interpreters have to feel comfortable to be able to tell the facilitators to slow down, to use shorter sentences, or to say that they do not understand what has been said.  The facilitators need to feel comfortable to ask the interpreters to restate something if it is obvious from the reaction of the participants that there has been a misinterpretation.</a:t>
            </a:r>
          </a:p>
          <a:p>
            <a:r>
              <a:rPr lang="en-AU"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A4B31D6E-D1D2-5846-9B67-C61923FC7303}" type="slidenum">
              <a:rPr lang="en-US" smtClean="0"/>
              <a:t>6</a:t>
            </a:fld>
            <a:endParaRPr lang="en-US"/>
          </a:p>
        </p:txBody>
      </p:sp>
    </p:spTree>
    <p:extLst>
      <p:ext uri="{BB962C8B-B14F-4D97-AF65-F5344CB8AC3E}">
        <p14:creationId xmlns:p14="http://schemas.microsoft.com/office/powerpoint/2010/main" val="82415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Good luck, and remember the interpreter is your voice, but is not a facilitator.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Always remember to thank the interpreter publicly at the end of the session.  It is a difficult job, especially if they are not professionally trained.</a:t>
            </a:r>
          </a:p>
        </p:txBody>
      </p:sp>
      <p:sp>
        <p:nvSpPr>
          <p:cNvPr id="4" name="Slide Number Placeholder 3"/>
          <p:cNvSpPr>
            <a:spLocks noGrp="1"/>
          </p:cNvSpPr>
          <p:nvPr>
            <p:ph type="sldNum" sz="quarter" idx="10"/>
          </p:nvPr>
        </p:nvSpPr>
        <p:spPr/>
        <p:txBody>
          <a:bodyPr/>
          <a:lstStyle/>
          <a:p>
            <a:fld id="{A4B31D6E-D1D2-5846-9B67-C61923FC7303}" type="slidenum">
              <a:rPr lang="en-US" smtClean="0"/>
              <a:t>7</a:t>
            </a:fld>
            <a:endParaRPr lang="en-US"/>
          </a:p>
        </p:txBody>
      </p:sp>
    </p:spTree>
    <p:extLst>
      <p:ext uri="{BB962C8B-B14F-4D97-AF65-F5344CB8AC3E}">
        <p14:creationId xmlns:p14="http://schemas.microsoft.com/office/powerpoint/2010/main" val="306968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0EB4-9086-924F-B6A7-A05AF4FA68B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BF8F0-5C6A-0849-8F6E-DDD11741CE4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03B875-2FBB-A043-B507-8020177A6288}"/>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5" name="Footer Placeholder 4">
            <a:extLst>
              <a:ext uri="{FF2B5EF4-FFF2-40B4-BE49-F238E27FC236}">
                <a16:creationId xmlns:a16="http://schemas.microsoft.com/office/drawing/2014/main" id="{D16A6F2D-5476-114B-97C2-EAC143B7C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A458B-3F61-1942-AD09-F120F6C5AB9F}"/>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22778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E94D-8BF5-7748-8982-7B0DD9EED8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3E1B33-2632-3E47-A452-BB9E04E7BD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04BEC-6E67-9C4E-8529-0D6C822BA0A2}"/>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5" name="Footer Placeholder 4">
            <a:extLst>
              <a:ext uri="{FF2B5EF4-FFF2-40B4-BE49-F238E27FC236}">
                <a16:creationId xmlns:a16="http://schemas.microsoft.com/office/drawing/2014/main" id="{21AED62A-0843-604C-AA4D-880C506A6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126F6-A362-B94F-AE56-FCF94BA2EEAB}"/>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32501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51B450-8BB7-3540-8A71-66354EA1AC4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0E2619-130E-E643-AF72-F0263B2D51BB}"/>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BE395-FD8D-B941-8B6F-B1BDE7AFFE1B}"/>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5" name="Footer Placeholder 4">
            <a:extLst>
              <a:ext uri="{FF2B5EF4-FFF2-40B4-BE49-F238E27FC236}">
                <a16:creationId xmlns:a16="http://schemas.microsoft.com/office/drawing/2014/main" id="{FD3C2FE1-DC11-1C46-8CE5-BF1D1214B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C80EE-8729-0E4B-AB0C-FB210AB43E4E}"/>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372758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7ED3-80A1-0F43-8B4E-FD6505C313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28F336-54E4-9244-A813-220F0A2E867A}"/>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4" name="Footer Placeholder 3">
            <a:extLst>
              <a:ext uri="{FF2B5EF4-FFF2-40B4-BE49-F238E27FC236}">
                <a16:creationId xmlns:a16="http://schemas.microsoft.com/office/drawing/2014/main" id="{844362BE-5C3E-864F-A17C-B64C8F2CD8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A28874-C13E-F645-BDFF-6EA24E8688BF}"/>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3730385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96F67FBE-6E26-ED4F-8BBB-385D3259E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a:extLst>
              <a:ext uri="{FF2B5EF4-FFF2-40B4-BE49-F238E27FC236}">
                <a16:creationId xmlns:a16="http://schemas.microsoft.com/office/drawing/2014/main" id="{65026EC8-A83F-9447-AB3E-E70CFAA2C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10038"/>
            <a:ext cx="21351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8FB77B32-0A34-9A48-B382-19D6E4749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5063"/>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ED79E07E-5B38-7B46-B23F-AB3749CC89C3}"/>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id="{5E16B95F-FAFE-E541-A312-CBA44A0C87E8}"/>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49F5E4F-714D-7041-AF1A-52343A9C4657}"/>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DA5211AF-7A31-E547-A189-A71154702D03}"/>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795E8729-2F9A-3347-BD1F-1C204E509199}"/>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93B3F370-2DF3-154E-A2FC-0864B92CF248}"/>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96C5BB84-2573-BE46-BCF5-07DCD53D9564}"/>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CD42DB2D-1EE0-3941-BD51-96FA4F7B880A}"/>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24C0A58D-8914-B44A-BF5A-EFCF8261B383}"/>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947F36E0-CC1F-194F-8155-B081A3182F46}"/>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59332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6" name="Picture 18">
            <a:extLst>
              <a:ext uri="{FF2B5EF4-FFF2-40B4-BE49-F238E27FC236}">
                <a16:creationId xmlns:a16="http://schemas.microsoft.com/office/drawing/2014/main" id="{B93546F6-8C78-A743-9EB2-4412CD019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6420679" y="6072815"/>
            <a:ext cx="1535113" cy="7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17">
            <a:extLst>
              <a:ext uri="{FF2B5EF4-FFF2-40B4-BE49-F238E27FC236}">
                <a16:creationId xmlns:a16="http://schemas.microsoft.com/office/drawing/2014/main" id="{2B5A2E2D-BA51-B44C-BB81-4ABF0203B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582" y="6125582"/>
            <a:ext cx="1317417" cy="68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a:extLst>
              <a:ext uri="{FF2B5EF4-FFF2-40B4-BE49-F238E27FC236}">
                <a16:creationId xmlns:a16="http://schemas.microsoft.com/office/drawing/2014/main" id="{E89E6D13-1CCE-4B4C-9284-A32FED3860BE}"/>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extBox 14">
            <a:extLst>
              <a:ext uri="{FF2B5EF4-FFF2-40B4-BE49-F238E27FC236}">
                <a16:creationId xmlns:a16="http://schemas.microsoft.com/office/drawing/2014/main" id="{FA2B5B27-C960-DE46-B61E-8E9B4A099040}"/>
              </a:ext>
            </a:extLst>
          </p:cNvPr>
          <p:cNvSpPr txBox="1"/>
          <p:nvPr/>
        </p:nvSpPr>
        <p:spPr>
          <a:xfrm>
            <a:off x="874643" y="6619461"/>
            <a:ext cx="5307496" cy="215444"/>
          </a:xfrm>
          <a:prstGeom prst="rect">
            <a:avLst/>
          </a:prstGeom>
          <a:noFill/>
        </p:spPr>
        <p:txBody>
          <a:bodyPr wrap="square" rtlCol="0">
            <a:spAutoFit/>
          </a:bodyPr>
          <a:lstStyle/>
          <a:p>
            <a:r>
              <a:rPr lang="en-US" sz="800" i="1" dirty="0"/>
              <a:t>Intellectual property of E Pittaway and L. Bartolomei; Reuse is permitted with author attribution </a:t>
            </a:r>
          </a:p>
        </p:txBody>
      </p:sp>
    </p:spTree>
    <p:extLst>
      <p:ext uri="{BB962C8B-B14F-4D97-AF65-F5344CB8AC3E}">
        <p14:creationId xmlns:p14="http://schemas.microsoft.com/office/powerpoint/2010/main" val="192356347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7195-E288-7148-8A01-CF15AA82D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C4B43-4F6B-AB45-B224-CB85F1E979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0489A-A54A-3F49-9339-6E879BEE4EDF}"/>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5" name="Footer Placeholder 4">
            <a:extLst>
              <a:ext uri="{FF2B5EF4-FFF2-40B4-BE49-F238E27FC236}">
                <a16:creationId xmlns:a16="http://schemas.microsoft.com/office/drawing/2014/main" id="{EA56A6DA-1D9E-2D42-B234-9EDA9088C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AA24C-EE0D-2B42-BF4C-39B3EE50F8F9}"/>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11827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BCA2-D50A-2B47-B5B1-CACAEEDACF6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E88208-8636-8D4A-A185-82A03760B14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61C707-6804-E247-BACC-7B15A0DADBCE}"/>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5" name="Footer Placeholder 4">
            <a:extLst>
              <a:ext uri="{FF2B5EF4-FFF2-40B4-BE49-F238E27FC236}">
                <a16:creationId xmlns:a16="http://schemas.microsoft.com/office/drawing/2014/main" id="{F298BE98-8FDD-A447-A4C4-4903767C8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58B71-2759-874C-8649-414AE6813211}"/>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83927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CF4E-4CD5-4E49-816F-0D81D6EB4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0D3ABB-D933-8D4C-B40B-055CEA16B36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75CE6C-8D5C-094D-BF32-8D5B5ED8D8B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A42165-0C06-EA44-92BF-8AA63481609C}"/>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6" name="Footer Placeholder 5">
            <a:extLst>
              <a:ext uri="{FF2B5EF4-FFF2-40B4-BE49-F238E27FC236}">
                <a16:creationId xmlns:a16="http://schemas.microsoft.com/office/drawing/2014/main" id="{BF1CBB42-4957-8546-A3F8-7FACAE3299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5EE8A-01FD-CF47-9484-8F2D788E3332}"/>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76186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C3CF-C919-6D42-BBA0-659EDFB8FA6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F6C223-E960-7C4A-8F20-2F81AF53B33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8838B7-8CF0-954A-B321-E38C5FC7890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A5AC97-4F9D-9C4F-8114-D183182DF76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22D8C7-9DA7-8D44-A245-9BA8E6C46E1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52BB05-83EC-0040-8E11-3136C0FEDDB4}"/>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8" name="Footer Placeholder 7">
            <a:extLst>
              <a:ext uri="{FF2B5EF4-FFF2-40B4-BE49-F238E27FC236}">
                <a16:creationId xmlns:a16="http://schemas.microsoft.com/office/drawing/2014/main" id="{DA831A58-E9D3-E04C-AFC4-177E5CD859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C9EB65-5CCF-6843-9D40-3434BD79A66C}"/>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361849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0CB0C-8706-2A4B-AD27-31B1D64606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C6253F-38AF-9C4F-99EE-0CE578858401}"/>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4" name="Footer Placeholder 3">
            <a:extLst>
              <a:ext uri="{FF2B5EF4-FFF2-40B4-BE49-F238E27FC236}">
                <a16:creationId xmlns:a16="http://schemas.microsoft.com/office/drawing/2014/main" id="{42002AD0-301D-2F45-BA47-36F6BF592D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11BF02-5549-4140-9949-C0D36AE41EA4}"/>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66169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DC0B4-F563-534F-82B5-9A7E2E595CC4}"/>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3" name="Footer Placeholder 2">
            <a:extLst>
              <a:ext uri="{FF2B5EF4-FFF2-40B4-BE49-F238E27FC236}">
                <a16:creationId xmlns:a16="http://schemas.microsoft.com/office/drawing/2014/main" id="{135C9717-26D7-D543-87FF-0D50C85E7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ACC1D-6A6B-A74E-A9CF-9E8AA08ED798}"/>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201761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B83F-7E78-BB4B-8515-2849ED47987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C739D9-81AC-0544-A7E1-C6A7E2BA3E9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07DA5-E87B-8C4E-B069-0A38BB5F03F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0843D-E5CB-4F4F-B343-BE6E0F967F72}"/>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6" name="Footer Placeholder 5">
            <a:extLst>
              <a:ext uri="{FF2B5EF4-FFF2-40B4-BE49-F238E27FC236}">
                <a16:creationId xmlns:a16="http://schemas.microsoft.com/office/drawing/2014/main" id="{8EC2DA4A-2236-7646-B30F-708D18DF2A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CCDDE-65B0-6540-951F-19560ECA9925}"/>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143079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873F-40FB-BD4D-9708-F76A19C164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1BD464-8A44-AE49-80F4-1A76927CA7B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7074BB-6BDC-9D41-AA60-388DB5D1EC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4C8B2-5D82-8F4D-8AF0-22244A428E44}"/>
              </a:ext>
            </a:extLst>
          </p:cNvPr>
          <p:cNvSpPr>
            <a:spLocks noGrp="1"/>
          </p:cNvSpPr>
          <p:nvPr>
            <p:ph type="dt" sz="half" idx="10"/>
          </p:nvPr>
        </p:nvSpPr>
        <p:spPr/>
        <p:txBody>
          <a:bodyPr/>
          <a:lstStyle/>
          <a:p>
            <a:fld id="{387CF6AC-E07B-3F47-A672-B563C2ADFE79}" type="datetimeFigureOut">
              <a:rPr lang="en-US" smtClean="0"/>
              <a:t>7/10/2024</a:t>
            </a:fld>
            <a:endParaRPr lang="en-US"/>
          </a:p>
        </p:txBody>
      </p:sp>
      <p:sp>
        <p:nvSpPr>
          <p:cNvPr id="6" name="Footer Placeholder 5">
            <a:extLst>
              <a:ext uri="{FF2B5EF4-FFF2-40B4-BE49-F238E27FC236}">
                <a16:creationId xmlns:a16="http://schemas.microsoft.com/office/drawing/2014/main" id="{5A22794E-0ED7-254E-BA35-E9CE6FF85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A781B-6D18-4E46-909F-C7B1855B2056}"/>
              </a:ext>
            </a:extLst>
          </p:cNvPr>
          <p:cNvSpPr>
            <a:spLocks noGrp="1"/>
          </p:cNvSpPr>
          <p:nvPr>
            <p:ph type="sldNum" sz="quarter" idx="12"/>
          </p:nvPr>
        </p:nvSpPr>
        <p:spPr/>
        <p:txBody>
          <a:bodyPr/>
          <a:lstStyle/>
          <a:p>
            <a:fld id="{3E60A02E-69C3-874D-8F9A-FD238C0BCA9A}" type="slidenum">
              <a:rPr lang="en-US" smtClean="0"/>
              <a:t>‹#›</a:t>
            </a:fld>
            <a:endParaRPr lang="en-US"/>
          </a:p>
        </p:txBody>
      </p:sp>
    </p:spTree>
    <p:extLst>
      <p:ext uri="{BB962C8B-B14F-4D97-AF65-F5344CB8AC3E}">
        <p14:creationId xmlns:p14="http://schemas.microsoft.com/office/powerpoint/2010/main" val="398880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3A05C-53D5-824B-8DBB-266446F4509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3F6ABE-691D-4144-85A4-CB786E7381E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5D124-4E62-6A45-B79F-603C678EB1C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CF6AC-E07B-3F47-A672-B563C2ADFE79}" type="datetimeFigureOut">
              <a:rPr lang="en-US" smtClean="0"/>
              <a:t>7/10/2024</a:t>
            </a:fld>
            <a:endParaRPr lang="en-US"/>
          </a:p>
        </p:txBody>
      </p:sp>
      <p:sp>
        <p:nvSpPr>
          <p:cNvPr id="5" name="Footer Placeholder 4">
            <a:extLst>
              <a:ext uri="{FF2B5EF4-FFF2-40B4-BE49-F238E27FC236}">
                <a16:creationId xmlns:a16="http://schemas.microsoft.com/office/drawing/2014/main" id="{7CCBD9FE-DF8F-D341-862A-C0CBA0D6C97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009394-1C9E-B244-8CBD-00DCC5B438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0A02E-69C3-874D-8F9A-FD238C0BCA9A}" type="slidenum">
              <a:rPr lang="en-US" smtClean="0"/>
              <a:t>‹#›</a:t>
            </a:fld>
            <a:endParaRPr lang="en-US"/>
          </a:p>
        </p:txBody>
      </p:sp>
    </p:spTree>
    <p:extLst>
      <p:ext uri="{BB962C8B-B14F-4D97-AF65-F5344CB8AC3E}">
        <p14:creationId xmlns:p14="http://schemas.microsoft.com/office/powerpoint/2010/main" val="3414457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60270490-D245-D04F-A5AC-106D32B71623}"/>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1028" name="Text Placeholder 2">
            <a:extLst>
              <a:ext uri="{FF2B5EF4-FFF2-40B4-BE49-F238E27FC236}">
                <a16:creationId xmlns:a16="http://schemas.microsoft.com/office/drawing/2014/main" id="{B6DEF876-2B3A-5949-9F0A-8E1580B5FE4E}"/>
              </a:ext>
            </a:extLst>
          </p:cNvPr>
          <p:cNvSpPr>
            <a:spLocks noGrp="1" noChangeArrowheads="1"/>
          </p:cNvSpPr>
          <p:nvPr>
            <p:ph type="body" idx="1"/>
          </p:nvPr>
        </p:nvSpPr>
        <p:spPr bwMode="auto">
          <a:xfrm>
            <a:off x="604768"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a:extLst>
              <a:ext uri="{FF2B5EF4-FFF2-40B4-BE49-F238E27FC236}">
                <a16:creationId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fld id="{C706D805-04EB-9548-AF27-9A9FC25365DA}" type="datetimeFigureOut">
              <a:rPr lang="en-US" smtClean="0"/>
              <a:t>7/10/2024</a:t>
            </a:fld>
            <a:endParaRPr lang="en-US"/>
          </a:p>
        </p:txBody>
      </p:sp>
      <p:sp>
        <p:nvSpPr>
          <p:cNvPr id="5" name="Footer Placeholder 4">
            <a:extLst>
              <a:ext uri="{FF2B5EF4-FFF2-40B4-BE49-F238E27FC236}">
                <a16:creationId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fld id="{AF55A1AC-9DAA-E54C-8256-2ADFAE1B8D2B}" type="slidenum">
              <a:rPr lang="en-US" smtClean="0"/>
              <a:t>‹#›</a:t>
            </a:fld>
            <a:endParaRPr lang="en-US"/>
          </a:p>
        </p:txBody>
      </p:sp>
      <p:pic>
        <p:nvPicPr>
          <p:cNvPr id="7" name="Picture 6">
            <a:extLst>
              <a:ext uri="{FF2B5EF4-FFF2-40B4-BE49-F238E27FC236}">
                <a16:creationId xmlns:a16="http://schemas.microsoft.com/office/drawing/2014/main" id="{C0353BA1-6E80-3D41-A11E-C69E258779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5231" y="454756"/>
            <a:ext cx="2755900" cy="1905000"/>
          </a:xfrm>
          <a:prstGeom prst="rect">
            <a:avLst/>
          </a:prstGeom>
        </p:spPr>
      </p:pic>
      <p:sp>
        <p:nvSpPr>
          <p:cNvPr id="8" name="Rectangle 7">
            <a:extLst>
              <a:ext uri="{FF2B5EF4-FFF2-40B4-BE49-F238E27FC236}">
                <a16:creationId xmlns:a16="http://schemas.microsoft.com/office/drawing/2014/main" id="{BFD4E3B4-F2DB-E34B-8592-AAE0924D5DB9}"/>
              </a:ext>
            </a:extLst>
          </p:cNvPr>
          <p:cNvSpPr>
            <a:spLocks noChangeArrowheads="1"/>
          </p:cNvSpPr>
          <p:nvPr userDrawn="1"/>
        </p:nvSpPr>
        <p:spPr bwMode="auto">
          <a:xfrm>
            <a:off x="323850" y="333375"/>
            <a:ext cx="8389938" cy="6192838"/>
          </a:xfrm>
          <a:prstGeom prst="rect">
            <a:avLst/>
          </a:prstGeom>
          <a:noFill/>
          <a:ln w="57150">
            <a:solidFill>
              <a:srgbClr val="990099"/>
            </a:solidFill>
            <a:miter lim="800000"/>
            <a:headEnd/>
            <a:tailEnd/>
          </a:ln>
          <a:effectLst>
            <a:prstShdw prst="shdw13" dist="53882" dir="13500000">
              <a:srgbClr val="808080">
                <a:alpha val="50000"/>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581158563"/>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ctr" defTabSz="457200" rtl="0" eaLnBrk="1" fontAlgn="base" hangingPunct="1">
        <a:spcBef>
          <a:spcPct val="0"/>
        </a:spcBef>
        <a:spcAft>
          <a:spcPct val="0"/>
        </a:spcAft>
        <a:defRPr sz="3600" b="1" kern="1200">
          <a:solidFill>
            <a:schemeClr val="tx1"/>
          </a:solidFill>
          <a:latin typeface="+mj-lt"/>
          <a:ea typeface="+mj-ea"/>
          <a:cs typeface="+mj-cs"/>
        </a:defRPr>
      </a:lvl1pPr>
      <a:lvl2pPr algn="l" defTabSz="457200" rtl="0" eaLnBrk="1" fontAlgn="base" hangingPunct="1">
        <a:spcBef>
          <a:spcPct val="0"/>
        </a:spcBef>
        <a:spcAft>
          <a:spcPct val="0"/>
        </a:spcAft>
        <a:defRPr sz="3600">
          <a:solidFill>
            <a:schemeClr val="tx1"/>
          </a:solidFill>
          <a:latin typeface="Trebuchet MS" panose="020B0703020202090204" pitchFamily="34" charset="0"/>
        </a:defRPr>
      </a:lvl2pPr>
      <a:lvl3pPr algn="l" defTabSz="457200" rtl="0" eaLnBrk="1" fontAlgn="base" hangingPunct="1">
        <a:spcBef>
          <a:spcPct val="0"/>
        </a:spcBef>
        <a:spcAft>
          <a:spcPct val="0"/>
        </a:spcAft>
        <a:defRPr sz="3600">
          <a:solidFill>
            <a:schemeClr val="tx1"/>
          </a:solidFill>
          <a:latin typeface="Trebuchet MS" panose="020B0703020202090204" pitchFamily="34" charset="0"/>
        </a:defRPr>
      </a:lvl3pPr>
      <a:lvl4pPr algn="l" defTabSz="457200" rtl="0" eaLnBrk="1" fontAlgn="base" hangingPunct="1">
        <a:spcBef>
          <a:spcPct val="0"/>
        </a:spcBef>
        <a:spcAft>
          <a:spcPct val="0"/>
        </a:spcAft>
        <a:defRPr sz="3600">
          <a:solidFill>
            <a:schemeClr val="tx1"/>
          </a:solidFill>
          <a:latin typeface="Trebuchet MS" panose="020B0703020202090204" pitchFamily="34" charset="0"/>
        </a:defRPr>
      </a:lvl4pPr>
      <a:lvl5pPr algn="l" defTabSz="457200" rtl="0" eaLnBrk="1" fontAlgn="base" hangingPunct="1">
        <a:spcBef>
          <a:spcPct val="0"/>
        </a:spcBef>
        <a:spcAft>
          <a:spcPct val="0"/>
        </a:spcAft>
        <a:defRPr sz="3600">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ts val="80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F330EB95-7F67-8045-8871-41782C153386}"/>
              </a:ext>
            </a:extLst>
          </p:cNvPr>
          <p:cNvSpPr>
            <a:spLocks noChangeArrowheads="1"/>
          </p:cNvSpPr>
          <p:nvPr/>
        </p:nvSpPr>
        <p:spPr bwMode="auto">
          <a:xfrm>
            <a:off x="2465889" y="996290"/>
            <a:ext cx="47879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AU" sz="3600" b="1" dirty="0">
                <a:solidFill>
                  <a:srgbClr val="7030A0"/>
                </a:solidFill>
                <a:latin typeface="Arial" panose="020B0604020202020204" pitchFamily="34" charset="0"/>
                <a:ea typeface="Times New Roman" charset="0"/>
                <a:cs typeface="Arial" panose="020B0604020202020204" pitchFamily="34" charset="0"/>
              </a:rPr>
              <a:t>COMMUNITY CONSULTATIONS USING RECIPROCAL RESEARCH: </a:t>
            </a:r>
            <a:r>
              <a:rPr lang="en-AU" sz="3200" b="1" dirty="0">
                <a:solidFill>
                  <a:schemeClr val="accent2">
                    <a:lumMod val="50000"/>
                  </a:schemeClr>
                </a:solidFill>
                <a:latin typeface="Arial" panose="020B0604020202020204" pitchFamily="34" charset="0"/>
                <a:ea typeface="Times New Roman" charset="0"/>
                <a:cs typeface="Arial" panose="020B0604020202020204" pitchFamily="34" charset="0"/>
              </a:rPr>
              <a:t> </a:t>
            </a:r>
          </a:p>
          <a:p>
            <a:pPr algn="ctr">
              <a:defRPr/>
            </a:pPr>
            <a:r>
              <a:rPr lang="en-AU" sz="3200" b="1" dirty="0">
                <a:solidFill>
                  <a:schemeClr val="accent2">
                    <a:lumMod val="50000"/>
                  </a:schemeClr>
                </a:solidFill>
                <a:latin typeface="Arial" panose="020B0604020202020204" pitchFamily="34" charset="0"/>
                <a:ea typeface="Times New Roman" charset="0"/>
                <a:cs typeface="Arial" panose="020B0604020202020204" pitchFamily="34" charset="0"/>
              </a:rPr>
              <a:t> </a:t>
            </a:r>
          </a:p>
          <a:p>
            <a:pPr algn="ctr">
              <a:defRPr/>
            </a:pPr>
            <a:r>
              <a:rPr lang="en-AU" sz="3200" b="1" dirty="0">
                <a:solidFill>
                  <a:schemeClr val="accent2">
                    <a:lumMod val="50000"/>
                  </a:schemeClr>
                </a:solidFill>
                <a:latin typeface="Arial" panose="020B0604020202020204" pitchFamily="34" charset="0"/>
                <a:ea typeface="Times New Roman" charset="0"/>
                <a:cs typeface="Arial" panose="020B0604020202020204" pitchFamily="34" charset="0"/>
              </a:rPr>
              <a:t>Working with interpreters, the most important members of the team</a:t>
            </a:r>
          </a:p>
          <a:p>
            <a:pPr algn="ctr">
              <a:defRPr/>
            </a:pPr>
            <a:endParaRPr lang="en-AU" sz="3200" b="1" dirty="0">
              <a:solidFill>
                <a:srgbClr val="006600"/>
              </a:solidFill>
              <a:effectLst>
                <a:outerShdw blurRad="38100" dist="38100" dir="2700000" algn="tl">
                  <a:srgbClr val="DDDDDD"/>
                </a:outerShdw>
              </a:effectLst>
              <a:latin typeface="Arial" panose="020B0604020202020204" pitchFamily="34" charset="0"/>
              <a:ea typeface="Times New Roman" charset="0"/>
              <a:cs typeface="Arial" panose="020B0604020202020204" pitchFamily="34" charset="0"/>
            </a:endParaRPr>
          </a:p>
        </p:txBody>
      </p:sp>
    </p:spTree>
    <p:extLst>
      <p:ext uri="{BB962C8B-B14F-4D97-AF65-F5344CB8AC3E}">
        <p14:creationId xmlns:p14="http://schemas.microsoft.com/office/powerpoint/2010/main" val="293474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966" y="1214328"/>
            <a:ext cx="4161781" cy="5139869"/>
          </a:xfrm>
          <a:prstGeom prst="rect">
            <a:avLst/>
          </a:prstGeom>
        </p:spPr>
        <p:txBody>
          <a:bodyPr wrap="square">
            <a:spAutoFit/>
          </a:bodyPr>
          <a:lstStyle/>
          <a:p>
            <a:pPr>
              <a:spcAft>
                <a:spcPts val="1200"/>
              </a:spcAft>
            </a:pPr>
            <a:r>
              <a:rPr lang="en-US" sz="2800" b="1" dirty="0">
                <a:solidFill>
                  <a:schemeClr val="accent2">
                    <a:lumMod val="50000"/>
                  </a:schemeClr>
                </a:solidFill>
                <a:latin typeface="Arial" panose="020B0604020202020204" pitchFamily="34" charset="0"/>
                <a:cs typeface="Arial" panose="020B0604020202020204" pitchFamily="34" charset="0"/>
              </a:rPr>
              <a:t>If the interpreter does not interpret correctly then the consultation can fail.</a:t>
            </a:r>
          </a:p>
          <a:p>
            <a:pPr>
              <a:spcAft>
                <a:spcPts val="1200"/>
              </a:spcAft>
            </a:pPr>
            <a:r>
              <a:rPr lang="en-US" sz="2800" b="1" dirty="0">
                <a:solidFill>
                  <a:schemeClr val="accent2">
                    <a:lumMod val="50000"/>
                  </a:schemeClr>
                </a:solidFill>
                <a:latin typeface="Arial" panose="020B0604020202020204" pitchFamily="34" charset="0"/>
                <a:cs typeface="Arial" panose="020B0604020202020204" pitchFamily="34" charset="0"/>
              </a:rPr>
              <a:t>Trained interpreters are not always available.</a:t>
            </a:r>
          </a:p>
          <a:p>
            <a:pPr>
              <a:spcAft>
                <a:spcPts val="1200"/>
              </a:spcAft>
            </a:pPr>
            <a:r>
              <a:rPr lang="en-US" sz="2800" b="1" dirty="0">
                <a:solidFill>
                  <a:schemeClr val="accent2">
                    <a:lumMod val="50000"/>
                  </a:schemeClr>
                </a:solidFill>
                <a:latin typeface="Arial" panose="020B0604020202020204" pitchFamily="34" charset="0"/>
                <a:cs typeface="Arial" panose="020B0604020202020204" pitchFamily="34" charset="0"/>
              </a:rPr>
              <a:t>It is the responsibility of the facilitator to ensure that the interpretation is effective.</a:t>
            </a: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brightnessContrast bright="25000" contrast="-14000"/>
                    </a14:imgEffect>
                  </a14:imgLayer>
                </a14:imgProps>
              </a:ext>
              <a:ext uri="{28A0092B-C50C-407E-A947-70E740481C1C}">
                <a14:useLocalDpi xmlns:a14="http://schemas.microsoft.com/office/drawing/2010/main" val="0"/>
              </a:ext>
            </a:extLst>
          </a:blip>
          <a:srcRect/>
          <a:stretch/>
        </p:blipFill>
        <p:spPr>
          <a:xfrm>
            <a:off x="4747895" y="1921866"/>
            <a:ext cx="4161781" cy="3724794"/>
          </a:xfrm>
          <a:prstGeom prst="rect">
            <a:avLst/>
          </a:prstGeom>
        </p:spPr>
      </p:pic>
      <p:sp>
        <p:nvSpPr>
          <p:cNvPr id="2" name="Rectangle 1">
            <a:extLst>
              <a:ext uri="{FF2B5EF4-FFF2-40B4-BE49-F238E27FC236}">
                <a16:creationId xmlns:a16="http://schemas.microsoft.com/office/drawing/2014/main" id="{532A88CF-88FD-7C49-8A43-23BC6EF34E08}"/>
              </a:ext>
            </a:extLst>
          </p:cNvPr>
          <p:cNvSpPr/>
          <p:nvPr/>
        </p:nvSpPr>
        <p:spPr>
          <a:xfrm>
            <a:off x="792206" y="198666"/>
            <a:ext cx="8117470" cy="1077218"/>
          </a:xfrm>
          <a:prstGeom prst="rect">
            <a:avLst/>
          </a:prstGeom>
        </p:spPr>
        <p:txBody>
          <a:bodyPr wrap="square">
            <a:spAutoFit/>
          </a:bodyPr>
          <a:lstStyle/>
          <a:p>
            <a:pPr>
              <a:spcAft>
                <a:spcPts val="1200"/>
              </a:spcAft>
            </a:pPr>
            <a:r>
              <a:rPr lang="en-US" sz="3200" b="1" dirty="0">
                <a:solidFill>
                  <a:srgbClr val="7030A0"/>
                </a:solidFill>
                <a:latin typeface="Arial" panose="020B0604020202020204" pitchFamily="34" charset="0"/>
                <a:cs typeface="Arial" panose="020B0604020202020204" pitchFamily="34" charset="0"/>
              </a:rPr>
              <a:t>Good interpretation is critical to a successful consultation.</a:t>
            </a:r>
          </a:p>
        </p:txBody>
      </p:sp>
    </p:spTree>
    <p:extLst>
      <p:ext uri="{BB962C8B-B14F-4D97-AF65-F5344CB8AC3E}">
        <p14:creationId xmlns:p14="http://schemas.microsoft.com/office/powerpoint/2010/main" val="226143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2322" y="271969"/>
            <a:ext cx="7270047" cy="584775"/>
          </a:xfrm>
          <a:prstGeom prst="rect">
            <a:avLst/>
          </a:prstGeom>
        </p:spPr>
        <p:txBody>
          <a:bodyPr wrap="square">
            <a:spAutoFit/>
          </a:bodyPr>
          <a:lstStyle/>
          <a:p>
            <a:pPr algn="ctr">
              <a:spcAft>
                <a:spcPts val="1200"/>
              </a:spcAft>
            </a:pPr>
            <a:r>
              <a:rPr lang="en-US" sz="3200" b="1" dirty="0">
                <a:solidFill>
                  <a:srgbClr val="7030A0"/>
                </a:solidFill>
                <a:latin typeface="Calibri" panose="020F0502020204030204" pitchFamily="34" charset="0"/>
                <a:cs typeface="Calibri" panose="020F0502020204030204" pitchFamily="34" charset="0"/>
              </a:rPr>
              <a:t>If Possible interpreters should:</a:t>
            </a:r>
            <a:endParaRPr lang="en-AU" sz="3200" b="1" dirty="0">
              <a:solidFill>
                <a:srgbClr val="7030A0"/>
              </a:solidFill>
              <a:latin typeface="Calibri" panose="020F0502020204030204" pitchFamily="34" charset="0"/>
              <a:cs typeface="Calibri" panose="020F0502020204030204" pitchFamily="34" charset="0"/>
            </a:endParaRPr>
          </a:p>
        </p:txBody>
      </p:sp>
      <p:sp>
        <p:nvSpPr>
          <p:cNvPr id="6" name="Rectangle 5"/>
          <p:cNvSpPr/>
          <p:nvPr/>
        </p:nvSpPr>
        <p:spPr>
          <a:xfrm>
            <a:off x="168579" y="1427355"/>
            <a:ext cx="4753520" cy="4401205"/>
          </a:xfrm>
          <a:prstGeom prst="rect">
            <a:avLst/>
          </a:prstGeom>
        </p:spPr>
        <p:txBody>
          <a:bodyPr wrap="square">
            <a:spAutoFit/>
          </a:bodyPr>
          <a:lstStyle/>
          <a:p>
            <a:pPr marL="457200" lvl="0" indent="-457200">
              <a:spcAft>
                <a:spcPts val="1200"/>
              </a:spcAft>
              <a:buFont typeface="Wingdings" pitchFamily="2" charset="2"/>
              <a:buChar char="Ø"/>
            </a:pPr>
            <a:r>
              <a:rPr lang="en-AU" sz="2400" b="1" dirty="0">
                <a:solidFill>
                  <a:schemeClr val="accent2">
                    <a:lumMod val="50000"/>
                  </a:schemeClr>
                </a:solidFill>
                <a:latin typeface="Arial" panose="020B0604020202020204" pitchFamily="34" charset="0"/>
                <a:cs typeface="Arial" panose="020B0604020202020204" pitchFamily="34" charset="0"/>
              </a:rPr>
              <a:t>have experience working as an interpreter</a:t>
            </a:r>
          </a:p>
          <a:p>
            <a:pPr marL="457200" lvl="0" indent="-457200">
              <a:spcAft>
                <a:spcPts val="1200"/>
              </a:spcAft>
              <a:buFont typeface="Wingdings" pitchFamily="2" charset="2"/>
              <a:buChar char="Ø"/>
            </a:pPr>
            <a:r>
              <a:rPr lang="en-AU" sz="2400" b="1" dirty="0">
                <a:solidFill>
                  <a:schemeClr val="accent2">
                    <a:lumMod val="50000"/>
                  </a:schemeClr>
                </a:solidFill>
                <a:latin typeface="Arial" panose="020B0604020202020204" pitchFamily="34" charset="0"/>
                <a:cs typeface="Arial" panose="020B0604020202020204" pitchFamily="34" charset="0"/>
              </a:rPr>
              <a:t>be literate in the language they are interpreting</a:t>
            </a:r>
          </a:p>
          <a:p>
            <a:pPr marL="457200" lvl="0" indent="-457200">
              <a:spcAft>
                <a:spcPts val="1200"/>
              </a:spcAft>
              <a:buFont typeface="Wingdings" pitchFamily="2" charset="2"/>
              <a:buChar char="Ø"/>
            </a:pPr>
            <a:r>
              <a:rPr lang="en-AU" sz="2400" b="1" dirty="0">
                <a:solidFill>
                  <a:schemeClr val="accent2">
                    <a:lumMod val="50000"/>
                  </a:schemeClr>
                </a:solidFill>
                <a:latin typeface="Arial" panose="020B0604020202020204" pitchFamily="34" charset="0"/>
                <a:cs typeface="Arial" panose="020B0604020202020204" pitchFamily="34" charset="0"/>
              </a:rPr>
              <a:t>have the confidence of the participants in the training</a:t>
            </a:r>
          </a:p>
          <a:p>
            <a:pPr marL="457200" lvl="0" indent="-457200">
              <a:spcAft>
                <a:spcPts val="1200"/>
              </a:spcAft>
              <a:buFont typeface="Wingdings" pitchFamily="2" charset="2"/>
              <a:buChar char="Ø"/>
            </a:pPr>
            <a:r>
              <a:rPr lang="en-AU" sz="2400" b="1" dirty="0">
                <a:solidFill>
                  <a:schemeClr val="accent2">
                    <a:lumMod val="50000"/>
                  </a:schemeClr>
                </a:solidFill>
                <a:latin typeface="Arial" panose="020B0604020202020204" pitchFamily="34" charset="0"/>
                <a:cs typeface="Arial" panose="020B0604020202020204" pitchFamily="34" charset="0"/>
              </a:rPr>
              <a:t>have experience in translating gender issues</a:t>
            </a:r>
          </a:p>
          <a:p>
            <a:pPr marL="457200" lvl="0" indent="-457200">
              <a:spcAft>
                <a:spcPts val="1200"/>
              </a:spcAft>
              <a:buFont typeface="Wingdings" pitchFamily="2" charset="2"/>
              <a:buChar char="Ø"/>
            </a:pPr>
            <a:r>
              <a:rPr lang="en-AU" sz="2400" b="1" dirty="0">
                <a:solidFill>
                  <a:schemeClr val="accent2">
                    <a:lumMod val="50000"/>
                  </a:schemeClr>
                </a:solidFill>
                <a:latin typeface="Arial" panose="020B0604020202020204" pitchFamily="34" charset="0"/>
                <a:cs typeface="Arial" panose="020B0604020202020204" pitchFamily="34" charset="0"/>
              </a:rPr>
              <a:t>be comfortable discussing issues such as sexuality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416" y="2037335"/>
            <a:ext cx="3774005" cy="2783329"/>
          </a:xfrm>
          <a:prstGeom prst="rect">
            <a:avLst/>
          </a:prstGeom>
        </p:spPr>
      </p:pic>
    </p:spTree>
    <p:extLst>
      <p:ext uri="{BB962C8B-B14F-4D97-AF65-F5344CB8AC3E}">
        <p14:creationId xmlns:p14="http://schemas.microsoft.com/office/powerpoint/2010/main" val="379781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262" y="1037538"/>
            <a:ext cx="8013469" cy="4525963"/>
          </a:xfrm>
        </p:spPr>
        <p:txBody>
          <a:bodyPr>
            <a:noAutofit/>
          </a:bodyPr>
          <a:lstStyle/>
          <a:p>
            <a:pPr>
              <a:spcBef>
                <a:spcPts val="0"/>
              </a:spcBef>
              <a:spcAft>
                <a:spcPts val="1000"/>
              </a:spcAft>
            </a:pPr>
            <a:r>
              <a:rPr lang="en-AU" sz="2400" b="1" dirty="0">
                <a:solidFill>
                  <a:schemeClr val="accent2">
                    <a:lumMod val="50000"/>
                  </a:schemeClr>
                </a:solidFill>
              </a:rPr>
              <a:t>They are the main communication channel for the facilitator and the participants.  It is critical that they:</a:t>
            </a:r>
            <a:endParaRPr lang="en-US" sz="2400" b="1" dirty="0">
              <a:solidFill>
                <a:schemeClr val="accent2">
                  <a:lumMod val="50000"/>
                </a:schemeClr>
              </a:solidFill>
            </a:endParaRPr>
          </a:p>
          <a:p>
            <a:pPr marL="457200" indent="-457200">
              <a:spcBef>
                <a:spcPts val="0"/>
              </a:spcBef>
              <a:spcAft>
                <a:spcPts val="1000"/>
              </a:spcAft>
              <a:buFont typeface="Wingdings" pitchFamily="2" charset="2"/>
              <a:buChar char="Ø"/>
            </a:pPr>
            <a:r>
              <a:rPr lang="en-US" sz="2400" b="1" dirty="0">
                <a:solidFill>
                  <a:schemeClr val="accent2">
                    <a:lumMod val="50000"/>
                  </a:schemeClr>
                </a:solidFill>
              </a:rPr>
              <a:t>must translate exactly what is said.</a:t>
            </a:r>
          </a:p>
          <a:p>
            <a:pPr marL="457200" indent="-457200">
              <a:spcBef>
                <a:spcPts val="0"/>
              </a:spcBef>
              <a:spcAft>
                <a:spcPts val="1000"/>
              </a:spcAft>
              <a:buFont typeface="Wingdings" pitchFamily="2" charset="2"/>
              <a:buChar char="Ø"/>
            </a:pPr>
            <a:r>
              <a:rPr lang="en-US" sz="2400" b="1" dirty="0">
                <a:solidFill>
                  <a:schemeClr val="accent2">
                    <a:lumMod val="50000"/>
                  </a:schemeClr>
                </a:solidFill>
              </a:rPr>
              <a:t>must speak in the first person - they are translating not speaking on behalf of the facilitator or participants.</a:t>
            </a:r>
          </a:p>
          <a:p>
            <a:pPr marL="457200" indent="-457200">
              <a:spcBef>
                <a:spcPts val="0"/>
              </a:spcBef>
              <a:spcAft>
                <a:spcPts val="1000"/>
              </a:spcAft>
              <a:buFont typeface="Wingdings" pitchFamily="2" charset="2"/>
              <a:buChar char="Ø"/>
            </a:pPr>
            <a:r>
              <a:rPr lang="en-US" sz="2400" b="1" dirty="0">
                <a:solidFill>
                  <a:schemeClr val="accent2">
                    <a:lumMod val="50000"/>
                  </a:schemeClr>
                </a:solidFill>
              </a:rPr>
              <a:t>must not censor what is said</a:t>
            </a:r>
          </a:p>
          <a:p>
            <a:pPr marL="457200" indent="-457200">
              <a:spcBef>
                <a:spcPts val="0"/>
              </a:spcBef>
              <a:spcAft>
                <a:spcPts val="1000"/>
              </a:spcAft>
              <a:buFont typeface="Wingdings" pitchFamily="2" charset="2"/>
              <a:buChar char="Ø"/>
            </a:pPr>
            <a:r>
              <a:rPr lang="en-US" sz="2400" b="1" dirty="0">
                <a:solidFill>
                  <a:schemeClr val="accent2">
                    <a:lumMod val="50000"/>
                  </a:schemeClr>
                </a:solidFill>
              </a:rPr>
              <a:t>must not change the interpretation to suit their point of view</a:t>
            </a:r>
          </a:p>
          <a:p>
            <a:pPr marL="457200" indent="-457200">
              <a:spcBef>
                <a:spcPts val="0"/>
              </a:spcBef>
              <a:spcAft>
                <a:spcPts val="1000"/>
              </a:spcAft>
              <a:buFont typeface="Wingdings" pitchFamily="2" charset="2"/>
              <a:buChar char="Ø"/>
            </a:pPr>
            <a:r>
              <a:rPr lang="en-US" sz="2400" b="1" dirty="0">
                <a:solidFill>
                  <a:schemeClr val="accent2">
                    <a:lumMod val="50000"/>
                  </a:schemeClr>
                </a:solidFill>
              </a:rPr>
              <a:t>must not be afraid that the facilitator will be offended by what is said and refuse to translate it.</a:t>
            </a:r>
          </a:p>
        </p:txBody>
      </p:sp>
      <p:sp>
        <p:nvSpPr>
          <p:cNvPr id="4" name="Rectangle 3"/>
          <p:cNvSpPr/>
          <p:nvPr/>
        </p:nvSpPr>
        <p:spPr>
          <a:xfrm>
            <a:off x="2079093" y="142444"/>
            <a:ext cx="3883179" cy="584775"/>
          </a:xfrm>
          <a:prstGeom prst="rect">
            <a:avLst/>
          </a:prstGeom>
        </p:spPr>
        <p:txBody>
          <a:bodyPr wrap="none">
            <a:spAutoFit/>
          </a:bodyPr>
          <a:lstStyle/>
          <a:p>
            <a:pPr>
              <a:spcAft>
                <a:spcPts val="1200"/>
              </a:spcAft>
            </a:pPr>
            <a:r>
              <a:rPr lang="en-US" sz="3200" b="1" dirty="0">
                <a:solidFill>
                  <a:srgbClr val="7030A0"/>
                </a:solidFill>
                <a:latin typeface="Calibri" panose="020F0502020204030204" pitchFamily="34" charset="0"/>
                <a:cs typeface="Calibri" panose="020F0502020204030204" pitchFamily="34" charset="0"/>
              </a:rPr>
              <a:t>The Interpreter’s Role</a:t>
            </a:r>
            <a:endParaRPr lang="en-AU" sz="32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929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466" y="727219"/>
            <a:ext cx="7806123" cy="3970318"/>
          </a:xfrm>
          <a:prstGeom prst="rect">
            <a:avLst/>
          </a:prstGeom>
        </p:spPr>
        <p:txBody>
          <a:bodyPr wrap="square">
            <a:spAutoFit/>
          </a:bodyPr>
          <a:lstStyle/>
          <a:p>
            <a:r>
              <a:rPr lang="en-AU" sz="2800" b="1" dirty="0">
                <a:solidFill>
                  <a:schemeClr val="accent2">
                    <a:lumMod val="50000"/>
                  </a:schemeClr>
                </a:solidFill>
                <a:latin typeface="Arial" panose="020B0604020202020204" pitchFamily="34" charset="0"/>
                <a:cs typeface="Arial" panose="020B0604020202020204" pitchFamily="34" charset="0"/>
              </a:rPr>
              <a:t>Additionally you will need them to:</a:t>
            </a:r>
          </a:p>
          <a:p>
            <a:pPr marL="457200" indent="-457200">
              <a:buFont typeface="Wingdings" pitchFamily="2" charset="2"/>
              <a:buChar char="Ø"/>
            </a:pPr>
            <a:r>
              <a:rPr lang="en-AU" sz="2800" b="1" dirty="0">
                <a:solidFill>
                  <a:schemeClr val="accent2">
                    <a:lumMod val="50000"/>
                  </a:schemeClr>
                </a:solidFill>
                <a:latin typeface="Arial" panose="020B0604020202020204" pitchFamily="34" charset="0"/>
                <a:cs typeface="Arial" panose="020B0604020202020204" pitchFamily="34" charset="0"/>
              </a:rPr>
              <a:t>Write the key points of discussion onto flip charts in their own language.</a:t>
            </a:r>
          </a:p>
          <a:p>
            <a:pPr marL="457200" indent="-457200">
              <a:buFont typeface="Wingdings" pitchFamily="2" charset="2"/>
              <a:buChar char="Ø"/>
            </a:pPr>
            <a:r>
              <a:rPr lang="en-AU" sz="2800" b="1" dirty="0">
                <a:solidFill>
                  <a:schemeClr val="accent2">
                    <a:lumMod val="50000"/>
                  </a:schemeClr>
                </a:solidFill>
                <a:latin typeface="Arial" panose="020B0604020202020204" pitchFamily="34" charset="0"/>
                <a:cs typeface="Arial" panose="020B0604020202020204" pitchFamily="34" charset="0"/>
              </a:rPr>
              <a:t>Do some translation of written materials</a:t>
            </a:r>
          </a:p>
          <a:p>
            <a:pPr marL="457200" indent="-457200">
              <a:buFont typeface="Wingdings" pitchFamily="2" charset="2"/>
              <a:buChar char="Ø"/>
            </a:pPr>
            <a:r>
              <a:rPr lang="en-AU" sz="2800" b="1" dirty="0">
                <a:solidFill>
                  <a:schemeClr val="accent2">
                    <a:lumMod val="50000"/>
                  </a:schemeClr>
                </a:solidFill>
                <a:latin typeface="Arial" panose="020B0604020202020204" pitchFamily="34" charset="0"/>
                <a:cs typeface="Arial" panose="020B0604020202020204" pitchFamily="34" charset="0"/>
              </a:rPr>
              <a:t>Have a brief meeting with the facilitators each morning to plan the days work and each evening to discuss any problems.</a:t>
            </a:r>
          </a:p>
          <a:p>
            <a:endParaRPr lang="en-AU" sz="2800" b="1" dirty="0">
              <a:solidFill>
                <a:schemeClr val="accent2">
                  <a:lumMod val="50000"/>
                </a:schemeClr>
              </a:solidFill>
              <a:latin typeface="Arial" panose="020B0604020202020204" pitchFamily="34" charset="0"/>
              <a:cs typeface="Arial" panose="020B0604020202020204" pitchFamily="34" charset="0"/>
            </a:endParaRPr>
          </a:p>
          <a:p>
            <a:pPr>
              <a:buFont typeface="Wingdings" pitchFamily="2" charset="2"/>
              <a:buChar char="v"/>
            </a:pPr>
            <a:endParaRPr lang="en-US" sz="2800" b="1" dirty="0">
              <a:solidFill>
                <a:schemeClr val="accent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339" y="3994354"/>
            <a:ext cx="3883179" cy="2291076"/>
          </a:xfrm>
          <a:prstGeom prst="rect">
            <a:avLst/>
          </a:prstGeom>
        </p:spPr>
      </p:pic>
      <p:sp>
        <p:nvSpPr>
          <p:cNvPr id="8" name="Rectangle 7">
            <a:extLst>
              <a:ext uri="{FF2B5EF4-FFF2-40B4-BE49-F238E27FC236}">
                <a16:creationId xmlns:a16="http://schemas.microsoft.com/office/drawing/2014/main" id="{E0B72A4F-6A65-8448-B18B-4172B33B4539}"/>
              </a:ext>
            </a:extLst>
          </p:cNvPr>
          <p:cNvSpPr/>
          <p:nvPr/>
        </p:nvSpPr>
        <p:spPr>
          <a:xfrm>
            <a:off x="2079093" y="142444"/>
            <a:ext cx="3883179" cy="584775"/>
          </a:xfrm>
          <a:prstGeom prst="rect">
            <a:avLst/>
          </a:prstGeom>
        </p:spPr>
        <p:txBody>
          <a:bodyPr wrap="none">
            <a:spAutoFit/>
          </a:bodyPr>
          <a:lstStyle/>
          <a:p>
            <a:pPr>
              <a:spcAft>
                <a:spcPts val="1200"/>
              </a:spcAft>
            </a:pPr>
            <a:r>
              <a:rPr lang="en-US" sz="3200" b="1" dirty="0">
                <a:solidFill>
                  <a:srgbClr val="7030A0"/>
                </a:solidFill>
                <a:latin typeface="Calibri" panose="020F0502020204030204" pitchFamily="34" charset="0"/>
                <a:cs typeface="Calibri" panose="020F0502020204030204" pitchFamily="34" charset="0"/>
              </a:rPr>
              <a:t>The Interpreter’s Role</a:t>
            </a:r>
            <a:endParaRPr lang="en-AU" sz="32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637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8215" y="727219"/>
            <a:ext cx="8327570" cy="5139869"/>
          </a:xfrm>
          <a:prstGeom prst="rect">
            <a:avLst/>
          </a:prstGeom>
        </p:spPr>
        <p:txBody>
          <a:bodyPr wrap="square">
            <a:spAutoFit/>
          </a:bodyPr>
          <a:lstStyle/>
          <a:p>
            <a:pPr marL="457200" indent="-457200">
              <a:spcAft>
                <a:spcPts val="1200"/>
              </a:spcAft>
              <a:buFont typeface="Wingdings" pitchFamily="2" charset="2"/>
              <a:buChar char="Ø"/>
            </a:pPr>
            <a:r>
              <a:rPr lang="en-US" sz="2400" b="1" dirty="0">
                <a:solidFill>
                  <a:schemeClr val="accent2">
                    <a:lumMod val="50000"/>
                  </a:schemeClr>
                </a:solidFill>
                <a:latin typeface="Arial" panose="020B0604020202020204" pitchFamily="34" charset="0"/>
                <a:cs typeface="Arial" panose="020B0604020202020204" pitchFamily="34" charset="0"/>
              </a:rPr>
              <a:t>The facilitator must always have control of the conversation.</a:t>
            </a:r>
          </a:p>
          <a:p>
            <a:pPr marL="457200" indent="-457200">
              <a:spcAft>
                <a:spcPts val="1200"/>
              </a:spcAft>
              <a:buFont typeface="Wingdings" pitchFamily="2" charset="2"/>
              <a:buChar char="Ø"/>
            </a:pPr>
            <a:r>
              <a:rPr lang="en-US" sz="2400" b="1" dirty="0">
                <a:solidFill>
                  <a:schemeClr val="accent2">
                    <a:lumMod val="50000"/>
                  </a:schemeClr>
                </a:solidFill>
                <a:latin typeface="Arial" panose="020B0604020202020204" pitchFamily="34" charset="0"/>
                <a:cs typeface="Arial" panose="020B0604020202020204" pitchFamily="34" charset="0"/>
              </a:rPr>
              <a:t> The interpreter must not stand in front of or between the facilitator and the participants.</a:t>
            </a:r>
          </a:p>
          <a:p>
            <a:pPr marL="457200" indent="-457200">
              <a:spcAft>
                <a:spcPts val="1200"/>
              </a:spcAft>
              <a:buFont typeface="Wingdings" pitchFamily="2" charset="2"/>
              <a:buChar char="Ø"/>
            </a:pPr>
            <a:r>
              <a:rPr lang="en-US" sz="2400" b="1" dirty="0">
                <a:solidFill>
                  <a:schemeClr val="accent2">
                    <a:lumMod val="50000"/>
                  </a:schemeClr>
                </a:solidFill>
                <a:latin typeface="Arial" panose="020B0604020202020204" pitchFamily="34" charset="0"/>
                <a:cs typeface="Arial" panose="020B0604020202020204" pitchFamily="34" charset="0"/>
              </a:rPr>
              <a:t>The facilitator must speak to participants in the first person and prompt the interpreter always to translate in the first person.</a:t>
            </a:r>
          </a:p>
          <a:p>
            <a:pPr marL="457200" indent="-457200">
              <a:spcAft>
                <a:spcPts val="1200"/>
              </a:spcAft>
              <a:buFont typeface="Wingdings" pitchFamily="2" charset="2"/>
              <a:buChar char="Ø"/>
            </a:pPr>
            <a:r>
              <a:rPr lang="en-US" sz="2400" b="1" dirty="0">
                <a:solidFill>
                  <a:schemeClr val="accent2">
                    <a:lumMod val="50000"/>
                  </a:schemeClr>
                </a:solidFill>
                <a:latin typeface="Arial" panose="020B0604020202020204" pitchFamily="34" charset="0"/>
                <a:cs typeface="Arial" panose="020B0604020202020204" pitchFamily="34" charset="0"/>
              </a:rPr>
              <a:t>The facilitator must not ask the interpreter what the participant means –   they must ask the participants.</a:t>
            </a:r>
          </a:p>
          <a:p>
            <a:pPr marL="457200" indent="-457200">
              <a:spcAft>
                <a:spcPts val="1200"/>
              </a:spcAft>
              <a:buFont typeface="Wingdings" pitchFamily="2" charset="2"/>
              <a:buChar char="Ø"/>
            </a:pPr>
            <a:r>
              <a:rPr lang="en-US" sz="2400" b="1" dirty="0">
                <a:solidFill>
                  <a:schemeClr val="accent2">
                    <a:lumMod val="50000"/>
                  </a:schemeClr>
                </a:solidFill>
                <a:latin typeface="Arial" panose="020B0604020202020204" pitchFamily="34" charset="0"/>
                <a:cs typeface="Arial" panose="020B0604020202020204" pitchFamily="34" charset="0"/>
              </a:rPr>
              <a:t>The facilitator must not allow conversation between interpreters and participants – it must all go through the facilitator.</a:t>
            </a:r>
          </a:p>
        </p:txBody>
      </p:sp>
      <p:sp>
        <p:nvSpPr>
          <p:cNvPr id="6" name="Rectangle 5">
            <a:extLst>
              <a:ext uri="{FF2B5EF4-FFF2-40B4-BE49-F238E27FC236}">
                <a16:creationId xmlns:a16="http://schemas.microsoft.com/office/drawing/2014/main" id="{8563CA9E-7F2D-D844-AFD6-B83F70E0DD51}"/>
              </a:ext>
            </a:extLst>
          </p:cNvPr>
          <p:cNvSpPr/>
          <p:nvPr/>
        </p:nvSpPr>
        <p:spPr>
          <a:xfrm>
            <a:off x="2079093" y="142444"/>
            <a:ext cx="3857274" cy="584775"/>
          </a:xfrm>
          <a:prstGeom prst="rect">
            <a:avLst/>
          </a:prstGeom>
        </p:spPr>
        <p:txBody>
          <a:bodyPr wrap="none">
            <a:spAutoFit/>
          </a:bodyPr>
          <a:lstStyle/>
          <a:p>
            <a:pPr>
              <a:spcAft>
                <a:spcPts val="1200"/>
              </a:spcAft>
            </a:pPr>
            <a:r>
              <a:rPr lang="en-US" sz="3200" b="1" dirty="0">
                <a:solidFill>
                  <a:srgbClr val="7030A0"/>
                </a:solidFill>
                <a:latin typeface="Calibri" panose="020F0502020204030204" pitchFamily="34" charset="0"/>
                <a:cs typeface="Calibri" panose="020F0502020204030204" pitchFamily="34" charset="0"/>
              </a:rPr>
              <a:t>The Facilitator’s Role</a:t>
            </a:r>
            <a:endParaRPr lang="en-AU" sz="32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255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7443" y="859065"/>
            <a:ext cx="7898782" cy="4924425"/>
          </a:xfrm>
          <a:prstGeom prst="rect">
            <a:avLst/>
          </a:prstGeom>
        </p:spPr>
        <p:txBody>
          <a:bodyPr wrap="square">
            <a:spAutoFit/>
          </a:bodyPr>
          <a:lstStyle/>
          <a:p>
            <a:pPr marL="457200" indent="-457200">
              <a:spcAft>
                <a:spcPts val="1200"/>
              </a:spcAft>
              <a:buFont typeface="Wingdings" pitchFamily="2" charset="2"/>
              <a:buChar char="Ø"/>
            </a:pPr>
            <a:r>
              <a:rPr lang="en-US" sz="2400" b="1" dirty="0">
                <a:solidFill>
                  <a:schemeClr val="accent2">
                    <a:lumMod val="50000"/>
                  </a:schemeClr>
                </a:solidFill>
                <a:latin typeface="Arial" panose="020B0604020202020204" pitchFamily="34" charset="0"/>
                <a:cs typeface="Arial" panose="020B0604020202020204" pitchFamily="34" charset="0"/>
              </a:rPr>
              <a:t>says the same things in several different ways to make sure that the interpreter understands what is being said.</a:t>
            </a:r>
          </a:p>
          <a:p>
            <a:pPr marL="457200" indent="-457200">
              <a:spcAft>
                <a:spcPts val="1200"/>
              </a:spcAft>
              <a:buFont typeface="Wingdings" pitchFamily="2" charset="2"/>
              <a:buChar char="Ø"/>
            </a:pPr>
            <a:r>
              <a:rPr lang="en-US" sz="2400" b="1" dirty="0">
                <a:solidFill>
                  <a:schemeClr val="accent2">
                    <a:lumMod val="50000"/>
                  </a:schemeClr>
                </a:solidFill>
                <a:latin typeface="Arial" panose="020B0604020202020204" pitchFamily="34" charset="0"/>
                <a:cs typeface="Arial" panose="020B0604020202020204" pitchFamily="34" charset="0"/>
              </a:rPr>
              <a:t>watches for body language to check meaning.</a:t>
            </a:r>
          </a:p>
          <a:p>
            <a:pPr marL="457200" indent="-457200">
              <a:spcAft>
                <a:spcPts val="1200"/>
              </a:spcAft>
              <a:buFont typeface="Wingdings" pitchFamily="2" charset="2"/>
              <a:buChar char="Ø"/>
            </a:pPr>
            <a:r>
              <a:rPr lang="en-US" sz="2400" b="1" dirty="0">
                <a:solidFill>
                  <a:schemeClr val="accent2">
                    <a:lumMod val="50000"/>
                  </a:schemeClr>
                </a:solidFill>
                <a:latin typeface="Arial" panose="020B0604020202020204" pitchFamily="34" charset="0"/>
                <a:cs typeface="Arial" panose="020B0604020202020204" pitchFamily="34" charset="0"/>
              </a:rPr>
              <a:t>does not use slang or jargon.</a:t>
            </a:r>
          </a:p>
          <a:p>
            <a:pPr marL="457200" indent="-457200">
              <a:spcAft>
                <a:spcPts val="1200"/>
              </a:spcAft>
              <a:buFont typeface="Wingdings" pitchFamily="2" charset="2"/>
              <a:buChar char="Ø"/>
            </a:pPr>
            <a:r>
              <a:rPr lang="en-US" sz="2400" b="1" dirty="0">
                <a:solidFill>
                  <a:schemeClr val="accent2">
                    <a:lumMod val="50000"/>
                  </a:schemeClr>
                </a:solidFill>
                <a:latin typeface="Arial" panose="020B0604020202020204" pitchFamily="34" charset="0"/>
                <a:cs typeface="Arial" panose="020B0604020202020204" pitchFamily="34" charset="0"/>
              </a:rPr>
              <a:t>speaks slowly and clearly.</a:t>
            </a:r>
          </a:p>
          <a:p>
            <a:pPr marL="457200" indent="-457200">
              <a:spcAft>
                <a:spcPts val="1200"/>
              </a:spcAft>
              <a:buFont typeface="Wingdings" pitchFamily="2" charset="2"/>
              <a:buChar char="Ø"/>
            </a:pPr>
            <a:r>
              <a:rPr lang="en-US" sz="2400" b="1" dirty="0">
                <a:solidFill>
                  <a:schemeClr val="accent2">
                    <a:lumMod val="50000"/>
                  </a:schemeClr>
                </a:solidFill>
                <a:latin typeface="Arial" panose="020B0604020202020204" pitchFamily="34" charset="0"/>
                <a:cs typeface="Arial" panose="020B0604020202020204" pitchFamily="34" charset="0"/>
              </a:rPr>
              <a:t>uses lots of body language and facial  expression.</a:t>
            </a:r>
          </a:p>
          <a:p>
            <a:pPr>
              <a:spcAft>
                <a:spcPts val="1200"/>
              </a:spcAft>
            </a:pPr>
            <a:r>
              <a:rPr lang="en-US" sz="2400" b="1" dirty="0">
                <a:solidFill>
                  <a:schemeClr val="accent2">
                    <a:lumMod val="50000"/>
                  </a:schemeClr>
                </a:solidFill>
                <a:latin typeface="Arial" panose="020B0604020202020204" pitchFamily="34" charset="0"/>
                <a:cs typeface="Arial" panose="020B0604020202020204" pitchFamily="34" charset="0"/>
              </a:rPr>
              <a:t>If the interpreter falters, the facilitator should check that they have explained what they are saying clearly.</a:t>
            </a:r>
          </a:p>
        </p:txBody>
      </p:sp>
      <p:sp>
        <p:nvSpPr>
          <p:cNvPr id="4" name="Rectangle 3">
            <a:extLst>
              <a:ext uri="{FF2B5EF4-FFF2-40B4-BE49-F238E27FC236}">
                <a16:creationId xmlns:a16="http://schemas.microsoft.com/office/drawing/2014/main" id="{7065115D-4C49-B34C-AC73-5D9B83229AAB}"/>
              </a:ext>
            </a:extLst>
          </p:cNvPr>
          <p:cNvSpPr/>
          <p:nvPr/>
        </p:nvSpPr>
        <p:spPr>
          <a:xfrm>
            <a:off x="2079093" y="142444"/>
            <a:ext cx="3227102" cy="584775"/>
          </a:xfrm>
          <a:prstGeom prst="rect">
            <a:avLst/>
          </a:prstGeom>
        </p:spPr>
        <p:txBody>
          <a:bodyPr wrap="none">
            <a:spAutoFit/>
          </a:bodyPr>
          <a:lstStyle/>
          <a:p>
            <a:pPr>
              <a:spcAft>
                <a:spcPts val="1200"/>
              </a:spcAft>
            </a:pPr>
            <a:r>
              <a:rPr lang="en-US" sz="3200" b="1" dirty="0">
                <a:solidFill>
                  <a:srgbClr val="7030A0"/>
                </a:solidFill>
                <a:latin typeface="Calibri" panose="020F0502020204030204" pitchFamily="34" charset="0"/>
                <a:cs typeface="Calibri" panose="020F0502020204030204" pitchFamily="34" charset="0"/>
              </a:rPr>
              <a:t>A good facilitator:</a:t>
            </a:r>
            <a:endParaRPr lang="en-AU" sz="32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1233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CR project master">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master" id="{FAAF83C6-FF45-EA4E-BC0F-FFE4D9E8E5FF}" vid="{E0FA262B-95AE-B54F-9931-A07ACB6578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TotalTime>
  <Words>1256</Words>
  <Application>Microsoft Office PowerPoint</Application>
  <PresentationFormat>On-screen Show (4:3)</PresentationFormat>
  <Paragraphs>99</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Trebuchet MS</vt:lpstr>
      <vt:lpstr>Wingdings</vt:lpstr>
      <vt:lpstr>Wingdings 3</vt:lpstr>
      <vt:lpstr>Custom Design</vt:lpstr>
      <vt:lpstr>GCR project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Working with Interpreters</dc:title>
  <dc:creator>Eileen Pittaway</dc:creator>
  <cp:lastModifiedBy>Linda Bartolomei</cp:lastModifiedBy>
  <cp:revision>20</cp:revision>
  <dcterms:created xsi:type="dcterms:W3CDTF">2012-04-24T05:33:49Z</dcterms:created>
  <dcterms:modified xsi:type="dcterms:W3CDTF">2024-07-10T04:17:58Z</dcterms:modified>
</cp:coreProperties>
</file>