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304" r:id="rId4"/>
    <p:sldId id="31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906" autoAdjust="0"/>
  </p:normalViewPr>
  <p:slideViewPr>
    <p:cSldViewPr snapToGrid="0" snapToObjects="1">
      <p:cViewPr varScale="1">
        <p:scale>
          <a:sx n="91" d="100"/>
          <a:sy n="91" d="100"/>
        </p:scale>
        <p:origin x="26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9021B-8FDE-42C0-818F-0EFCF8A85B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924282-9597-48B4-B95F-DD52C1A327E3}">
      <dgm:prSet/>
      <dgm:spPr>
        <a:solidFill>
          <a:srgbClr val="095903"/>
        </a:solidFill>
      </dgm:spPr>
      <dgm:t>
        <a:bodyPr/>
        <a:lstStyle/>
        <a:p>
          <a:r>
            <a:rPr lang="en-AU" b="1" dirty="0">
              <a:solidFill>
                <a:schemeClr val="bg1"/>
              </a:solidFill>
            </a:rPr>
            <a:t>Intersectionality refers to the ways in which the different aspects of a person’s identity, what we will call layers, affect the way they are viewed by others and thus affects their life.</a:t>
          </a:r>
          <a:endParaRPr lang="en-US" b="1" dirty="0">
            <a:solidFill>
              <a:schemeClr val="bg1"/>
            </a:solidFill>
          </a:endParaRPr>
        </a:p>
      </dgm:t>
    </dgm:pt>
    <dgm:pt modelId="{E14E01EF-343C-4F31-AAC9-5E0308D60889}" type="parTrans" cxnId="{9180E299-80CA-426D-92A9-828A5E8E5482}">
      <dgm:prSet/>
      <dgm:spPr/>
      <dgm:t>
        <a:bodyPr/>
        <a:lstStyle/>
        <a:p>
          <a:endParaRPr lang="en-US"/>
        </a:p>
      </dgm:t>
    </dgm:pt>
    <dgm:pt modelId="{3B368847-A098-4297-81E7-F499185A4AD2}" type="sibTrans" cxnId="{9180E299-80CA-426D-92A9-828A5E8E5482}">
      <dgm:prSet/>
      <dgm:spPr/>
      <dgm:t>
        <a:bodyPr/>
        <a:lstStyle/>
        <a:p>
          <a:endParaRPr lang="en-US"/>
        </a:p>
      </dgm:t>
    </dgm:pt>
    <dgm:pt modelId="{70E2763C-FE66-4343-B4B8-679A09D9007F}">
      <dgm:prSet/>
      <dgm:spPr/>
      <dgm:t>
        <a:bodyPr/>
        <a:lstStyle/>
        <a:p>
          <a:r>
            <a:rPr lang="en-AU" b="1" dirty="0">
              <a:solidFill>
                <a:schemeClr val="bg1"/>
              </a:solidFill>
            </a:rPr>
            <a:t>Originally it was used to describe the impact of multiple oppressions experienced by black women in the US. </a:t>
          </a:r>
        </a:p>
      </dgm:t>
    </dgm:pt>
    <dgm:pt modelId="{66D8DD27-D35F-4AA2-AFB7-775C7DCACE3C}" type="parTrans" cxnId="{94C1C1CD-A50E-4609-BDEC-D1AF4DEFEB0C}">
      <dgm:prSet/>
      <dgm:spPr/>
      <dgm:t>
        <a:bodyPr/>
        <a:lstStyle/>
        <a:p>
          <a:endParaRPr lang="en-US"/>
        </a:p>
      </dgm:t>
    </dgm:pt>
    <dgm:pt modelId="{9C92C81C-B786-4D95-AADD-3F84AF7BF537}" type="sibTrans" cxnId="{94C1C1CD-A50E-4609-BDEC-D1AF4DEFEB0C}">
      <dgm:prSet/>
      <dgm:spPr/>
      <dgm:t>
        <a:bodyPr/>
        <a:lstStyle/>
        <a:p>
          <a:endParaRPr lang="en-US"/>
        </a:p>
      </dgm:t>
    </dgm:pt>
    <dgm:pt modelId="{B04D0594-5122-4344-A7FC-73B2492D4BE5}">
      <dgm:prSet/>
      <dgm:spPr/>
      <dgm:t>
        <a:bodyPr/>
        <a:lstStyle/>
        <a:p>
          <a:r>
            <a:rPr lang="en-AU" b="1" dirty="0">
              <a:solidFill>
                <a:schemeClr val="bg1"/>
              </a:solidFill>
            </a:rPr>
            <a:t>It recognises that forms of oppression such as racism and sexism do not operate independently but intersect, compounding the impacts of each.</a:t>
          </a:r>
          <a:endParaRPr lang="en-US" b="1" dirty="0">
            <a:solidFill>
              <a:schemeClr val="bg1"/>
            </a:solidFill>
          </a:endParaRPr>
        </a:p>
      </dgm:t>
    </dgm:pt>
    <dgm:pt modelId="{F6CA9F08-7E2F-6449-8A63-2B1E48D585B6}" type="sibTrans" cxnId="{4677756A-5F2E-CB40-B4A5-FA70D3E1521C}">
      <dgm:prSet/>
      <dgm:spPr/>
      <dgm:t>
        <a:bodyPr/>
        <a:lstStyle/>
        <a:p>
          <a:endParaRPr lang="en-GB"/>
        </a:p>
      </dgm:t>
    </dgm:pt>
    <dgm:pt modelId="{BB3FDEB8-DE26-8E4A-80E8-656DD31C983F}" type="parTrans" cxnId="{4677756A-5F2E-CB40-B4A5-FA70D3E1521C}">
      <dgm:prSet/>
      <dgm:spPr/>
      <dgm:t>
        <a:bodyPr/>
        <a:lstStyle/>
        <a:p>
          <a:endParaRPr lang="en-GB"/>
        </a:p>
      </dgm:t>
    </dgm:pt>
    <dgm:pt modelId="{31C1FD2F-E094-C34A-AE69-50C3E7ED450E}" type="pres">
      <dgm:prSet presAssocID="{C889021B-8FDE-42C0-818F-0EFCF8A85B96}" presName="linear" presStyleCnt="0">
        <dgm:presLayoutVars>
          <dgm:animLvl val="lvl"/>
          <dgm:resizeHandles val="exact"/>
        </dgm:presLayoutVars>
      </dgm:prSet>
      <dgm:spPr/>
    </dgm:pt>
    <dgm:pt modelId="{6ECD7261-7794-E54B-B31A-AA9E314C0B50}" type="pres">
      <dgm:prSet presAssocID="{E4924282-9597-48B4-B95F-DD52C1A32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41EAE6-3EA6-5A42-ACEA-A0FE6ABD2040}" type="pres">
      <dgm:prSet presAssocID="{3B368847-A098-4297-81E7-F499185A4AD2}" presName="spacer" presStyleCnt="0"/>
      <dgm:spPr/>
    </dgm:pt>
    <dgm:pt modelId="{9B56174C-673D-344C-887A-63EFEDC0C9BC}" type="pres">
      <dgm:prSet presAssocID="{70E2763C-FE66-4343-B4B8-679A09D900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1255DC-040B-F444-A5A9-C9DBBF68695B}" type="pres">
      <dgm:prSet presAssocID="{9C92C81C-B786-4D95-AADD-3F84AF7BF537}" presName="spacer" presStyleCnt="0"/>
      <dgm:spPr/>
    </dgm:pt>
    <dgm:pt modelId="{061F55AB-E39F-C940-8C27-D58CC5DAE9CA}" type="pres">
      <dgm:prSet presAssocID="{B04D0594-5122-4344-A7FC-73B2492D4B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05CF5F-3202-F947-A6F5-A02965F0D1F1}" type="presOf" srcId="{B04D0594-5122-4344-A7FC-73B2492D4BE5}" destId="{061F55AB-E39F-C940-8C27-D58CC5DAE9CA}" srcOrd="0" destOrd="0" presId="urn:microsoft.com/office/officeart/2005/8/layout/vList2"/>
    <dgm:cxn modelId="{4677756A-5F2E-CB40-B4A5-FA70D3E1521C}" srcId="{C889021B-8FDE-42C0-818F-0EFCF8A85B96}" destId="{B04D0594-5122-4344-A7FC-73B2492D4BE5}" srcOrd="2" destOrd="0" parTransId="{BB3FDEB8-DE26-8E4A-80E8-656DD31C983F}" sibTransId="{F6CA9F08-7E2F-6449-8A63-2B1E48D585B6}"/>
    <dgm:cxn modelId="{6164CD52-0FAB-8740-925F-CA2314E07EED}" type="presOf" srcId="{E4924282-9597-48B4-B95F-DD52C1A327E3}" destId="{6ECD7261-7794-E54B-B31A-AA9E314C0B50}" srcOrd="0" destOrd="0" presId="urn:microsoft.com/office/officeart/2005/8/layout/vList2"/>
    <dgm:cxn modelId="{FB30EC84-06C6-8D47-A045-FB74368A51C6}" type="presOf" srcId="{70E2763C-FE66-4343-B4B8-679A09D9007F}" destId="{9B56174C-673D-344C-887A-63EFEDC0C9BC}" srcOrd="0" destOrd="0" presId="urn:microsoft.com/office/officeart/2005/8/layout/vList2"/>
    <dgm:cxn modelId="{9180E299-80CA-426D-92A9-828A5E8E5482}" srcId="{C889021B-8FDE-42C0-818F-0EFCF8A85B96}" destId="{E4924282-9597-48B4-B95F-DD52C1A327E3}" srcOrd="0" destOrd="0" parTransId="{E14E01EF-343C-4F31-AAC9-5E0308D60889}" sibTransId="{3B368847-A098-4297-81E7-F499185A4AD2}"/>
    <dgm:cxn modelId="{E5F452C4-4158-1841-8B47-D1AFEF8F2293}" type="presOf" srcId="{C889021B-8FDE-42C0-818F-0EFCF8A85B96}" destId="{31C1FD2F-E094-C34A-AE69-50C3E7ED450E}" srcOrd="0" destOrd="0" presId="urn:microsoft.com/office/officeart/2005/8/layout/vList2"/>
    <dgm:cxn modelId="{94C1C1CD-A50E-4609-BDEC-D1AF4DEFEB0C}" srcId="{C889021B-8FDE-42C0-818F-0EFCF8A85B96}" destId="{70E2763C-FE66-4343-B4B8-679A09D9007F}" srcOrd="1" destOrd="0" parTransId="{66D8DD27-D35F-4AA2-AFB7-775C7DCACE3C}" sibTransId="{9C92C81C-B786-4D95-AADD-3F84AF7BF537}"/>
    <dgm:cxn modelId="{FDA5454B-EBE7-0646-8740-97D180BCD210}" type="presParOf" srcId="{31C1FD2F-E094-C34A-AE69-50C3E7ED450E}" destId="{6ECD7261-7794-E54B-B31A-AA9E314C0B50}" srcOrd="0" destOrd="0" presId="urn:microsoft.com/office/officeart/2005/8/layout/vList2"/>
    <dgm:cxn modelId="{C75839D7-260C-3D4B-8B40-47559C9BCBCA}" type="presParOf" srcId="{31C1FD2F-E094-C34A-AE69-50C3E7ED450E}" destId="{D241EAE6-3EA6-5A42-ACEA-A0FE6ABD2040}" srcOrd="1" destOrd="0" presId="urn:microsoft.com/office/officeart/2005/8/layout/vList2"/>
    <dgm:cxn modelId="{06C5DE21-78C3-B848-8474-D30B26DF1389}" type="presParOf" srcId="{31C1FD2F-E094-C34A-AE69-50C3E7ED450E}" destId="{9B56174C-673D-344C-887A-63EFEDC0C9BC}" srcOrd="2" destOrd="0" presId="urn:microsoft.com/office/officeart/2005/8/layout/vList2"/>
    <dgm:cxn modelId="{0237C984-BDDA-8340-B41D-D97CF59F3664}" type="presParOf" srcId="{31C1FD2F-E094-C34A-AE69-50C3E7ED450E}" destId="{141255DC-040B-F444-A5A9-C9DBBF68695B}" srcOrd="3" destOrd="0" presId="urn:microsoft.com/office/officeart/2005/8/layout/vList2"/>
    <dgm:cxn modelId="{B0E47602-1509-8B4A-9B4B-9A37EAF45250}" type="presParOf" srcId="{31C1FD2F-E094-C34A-AE69-50C3E7ED450E}" destId="{061F55AB-E39F-C940-8C27-D58CC5DAE9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39E80-F6A9-4141-B2CD-9ABF4B4B446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66ED6E-A810-4FBA-AA21-86B6D0E822CE}">
      <dgm:prSet/>
      <dgm:spPr/>
      <dgm:t>
        <a:bodyPr/>
        <a:lstStyle/>
        <a:p>
          <a:r>
            <a:rPr lang="en-AU" b="1" dirty="0"/>
            <a:t>Intersectionality recognises that intersecting and overlapping identities can be both oppressive and empowering.  </a:t>
          </a:r>
          <a:endParaRPr lang="en-US" b="1" dirty="0"/>
        </a:p>
      </dgm:t>
    </dgm:pt>
    <dgm:pt modelId="{9070BB01-720B-4AF9-9E11-41B2E8E8CEAD}" type="parTrans" cxnId="{56E55E51-E418-4454-AE7B-FA2358894A7D}">
      <dgm:prSet/>
      <dgm:spPr/>
      <dgm:t>
        <a:bodyPr/>
        <a:lstStyle/>
        <a:p>
          <a:endParaRPr lang="en-US"/>
        </a:p>
      </dgm:t>
    </dgm:pt>
    <dgm:pt modelId="{69991EB4-FFA1-4849-B553-4424C89A6079}" type="sibTrans" cxnId="{56E55E51-E418-4454-AE7B-FA2358894A7D}">
      <dgm:prSet/>
      <dgm:spPr/>
      <dgm:t>
        <a:bodyPr/>
        <a:lstStyle/>
        <a:p>
          <a:endParaRPr lang="en-US"/>
        </a:p>
      </dgm:t>
    </dgm:pt>
    <dgm:pt modelId="{B230A4A3-75D1-494A-920A-0412755D489E}">
      <dgm:prSet/>
      <dgm:spPr/>
      <dgm:t>
        <a:bodyPr/>
        <a:lstStyle/>
        <a:p>
          <a:r>
            <a:rPr lang="en-AU" b="1" dirty="0"/>
            <a:t>Intersectionality creates both strengths and vulnerabilities in individuals.</a:t>
          </a:r>
          <a:endParaRPr lang="en-US" b="1" dirty="0"/>
        </a:p>
      </dgm:t>
    </dgm:pt>
    <dgm:pt modelId="{1C927539-CC70-425D-92A2-67D165057ABC}" type="parTrans" cxnId="{7582B0D1-9402-4BEB-9F45-998A35362BE2}">
      <dgm:prSet/>
      <dgm:spPr/>
      <dgm:t>
        <a:bodyPr/>
        <a:lstStyle/>
        <a:p>
          <a:endParaRPr lang="en-US"/>
        </a:p>
      </dgm:t>
    </dgm:pt>
    <dgm:pt modelId="{D4A28A1D-B986-4FF3-8F41-76A398FBB6FE}" type="sibTrans" cxnId="{7582B0D1-9402-4BEB-9F45-998A35362BE2}">
      <dgm:prSet/>
      <dgm:spPr/>
      <dgm:t>
        <a:bodyPr/>
        <a:lstStyle/>
        <a:p>
          <a:endParaRPr lang="en-US"/>
        </a:p>
      </dgm:t>
    </dgm:pt>
    <dgm:pt modelId="{538B328E-5586-4ADC-9EA3-5F785ACA5C6B}">
      <dgm:prSet/>
      <dgm:spPr/>
      <dgm:t>
        <a:bodyPr/>
        <a:lstStyle/>
        <a:p>
          <a:r>
            <a:rPr lang="en-AU" b="1" dirty="0"/>
            <a:t>Some of our identities help us to be resilient and productive members of our communities, but others lead to discrimination, marginalisation and oppression.</a:t>
          </a:r>
          <a:endParaRPr lang="en-US" b="1" dirty="0"/>
        </a:p>
      </dgm:t>
    </dgm:pt>
    <dgm:pt modelId="{4C89BC63-D820-4222-8FF6-14A26D805722}" type="parTrans" cxnId="{070A28EF-FF58-44A1-B0F2-4B596F0E823B}">
      <dgm:prSet/>
      <dgm:spPr/>
      <dgm:t>
        <a:bodyPr/>
        <a:lstStyle/>
        <a:p>
          <a:endParaRPr lang="en-US"/>
        </a:p>
      </dgm:t>
    </dgm:pt>
    <dgm:pt modelId="{4045114D-DCE5-4930-A65B-49442B8EA2BF}" type="sibTrans" cxnId="{070A28EF-FF58-44A1-B0F2-4B596F0E823B}">
      <dgm:prSet/>
      <dgm:spPr/>
      <dgm:t>
        <a:bodyPr/>
        <a:lstStyle/>
        <a:p>
          <a:endParaRPr lang="en-US"/>
        </a:p>
      </dgm:t>
    </dgm:pt>
    <dgm:pt modelId="{5C952B02-6CF2-D647-848C-FF28683D26E9}" type="pres">
      <dgm:prSet presAssocID="{1C339E80-F6A9-4141-B2CD-9ABF4B4B446C}" presName="vert0" presStyleCnt="0">
        <dgm:presLayoutVars>
          <dgm:dir/>
          <dgm:animOne val="branch"/>
          <dgm:animLvl val="lvl"/>
        </dgm:presLayoutVars>
      </dgm:prSet>
      <dgm:spPr/>
    </dgm:pt>
    <dgm:pt modelId="{B936E090-561B-7B45-9B48-E8FEBD5AF171}" type="pres">
      <dgm:prSet presAssocID="{0A66ED6E-A810-4FBA-AA21-86B6D0E822CE}" presName="thickLine" presStyleLbl="alignNode1" presStyleIdx="0" presStyleCnt="3"/>
      <dgm:spPr/>
    </dgm:pt>
    <dgm:pt modelId="{0D4405E8-E4F0-9B42-8009-46FC4D984673}" type="pres">
      <dgm:prSet presAssocID="{0A66ED6E-A810-4FBA-AA21-86B6D0E822CE}" presName="horz1" presStyleCnt="0"/>
      <dgm:spPr/>
    </dgm:pt>
    <dgm:pt modelId="{1E6BF696-83CD-AF4E-A686-BAA000707B40}" type="pres">
      <dgm:prSet presAssocID="{0A66ED6E-A810-4FBA-AA21-86B6D0E822CE}" presName="tx1" presStyleLbl="revTx" presStyleIdx="0" presStyleCnt="3"/>
      <dgm:spPr/>
    </dgm:pt>
    <dgm:pt modelId="{9570FB69-D19D-F74B-BE8D-8C1029D46355}" type="pres">
      <dgm:prSet presAssocID="{0A66ED6E-A810-4FBA-AA21-86B6D0E822CE}" presName="vert1" presStyleCnt="0"/>
      <dgm:spPr/>
    </dgm:pt>
    <dgm:pt modelId="{3F05CE7F-1631-B444-BCA3-30D985552393}" type="pres">
      <dgm:prSet presAssocID="{B230A4A3-75D1-494A-920A-0412755D489E}" presName="thickLine" presStyleLbl="alignNode1" presStyleIdx="1" presStyleCnt="3"/>
      <dgm:spPr/>
    </dgm:pt>
    <dgm:pt modelId="{3A9F1E55-0D24-1945-9574-D5C64DA1434F}" type="pres">
      <dgm:prSet presAssocID="{B230A4A3-75D1-494A-920A-0412755D489E}" presName="horz1" presStyleCnt="0"/>
      <dgm:spPr/>
    </dgm:pt>
    <dgm:pt modelId="{0CCD0FB9-5C54-1247-A0F5-21A25945C94E}" type="pres">
      <dgm:prSet presAssocID="{B230A4A3-75D1-494A-920A-0412755D489E}" presName="tx1" presStyleLbl="revTx" presStyleIdx="1" presStyleCnt="3"/>
      <dgm:spPr/>
    </dgm:pt>
    <dgm:pt modelId="{5BFDADBB-FE5B-3B43-8379-BE5940142303}" type="pres">
      <dgm:prSet presAssocID="{B230A4A3-75D1-494A-920A-0412755D489E}" presName="vert1" presStyleCnt="0"/>
      <dgm:spPr/>
    </dgm:pt>
    <dgm:pt modelId="{1C06FE3F-8D74-344F-84C3-49594B511022}" type="pres">
      <dgm:prSet presAssocID="{538B328E-5586-4ADC-9EA3-5F785ACA5C6B}" presName="thickLine" presStyleLbl="alignNode1" presStyleIdx="2" presStyleCnt="3"/>
      <dgm:spPr/>
    </dgm:pt>
    <dgm:pt modelId="{D31D566E-A3E1-1E46-BB42-42C000702BFB}" type="pres">
      <dgm:prSet presAssocID="{538B328E-5586-4ADC-9EA3-5F785ACA5C6B}" presName="horz1" presStyleCnt="0"/>
      <dgm:spPr/>
    </dgm:pt>
    <dgm:pt modelId="{9BC2C583-D216-B849-941F-D9DE1B3C6720}" type="pres">
      <dgm:prSet presAssocID="{538B328E-5586-4ADC-9EA3-5F785ACA5C6B}" presName="tx1" presStyleLbl="revTx" presStyleIdx="2" presStyleCnt="3"/>
      <dgm:spPr/>
    </dgm:pt>
    <dgm:pt modelId="{1A4CECC1-BC76-A34D-B2B1-0CE535352CA8}" type="pres">
      <dgm:prSet presAssocID="{538B328E-5586-4ADC-9EA3-5F785ACA5C6B}" presName="vert1" presStyleCnt="0"/>
      <dgm:spPr/>
    </dgm:pt>
  </dgm:ptLst>
  <dgm:cxnLst>
    <dgm:cxn modelId="{BBE6ED13-A1E3-7141-A3D4-549AAE858C8C}" type="presOf" srcId="{538B328E-5586-4ADC-9EA3-5F785ACA5C6B}" destId="{9BC2C583-D216-B849-941F-D9DE1B3C6720}" srcOrd="0" destOrd="0" presId="urn:microsoft.com/office/officeart/2008/layout/LinedList"/>
    <dgm:cxn modelId="{87F5C634-A2C8-E241-BA76-7EDEC1B43077}" type="presOf" srcId="{B230A4A3-75D1-494A-920A-0412755D489E}" destId="{0CCD0FB9-5C54-1247-A0F5-21A25945C94E}" srcOrd="0" destOrd="0" presId="urn:microsoft.com/office/officeart/2008/layout/LinedList"/>
    <dgm:cxn modelId="{56E55E51-E418-4454-AE7B-FA2358894A7D}" srcId="{1C339E80-F6A9-4141-B2CD-9ABF4B4B446C}" destId="{0A66ED6E-A810-4FBA-AA21-86B6D0E822CE}" srcOrd="0" destOrd="0" parTransId="{9070BB01-720B-4AF9-9E11-41B2E8E8CEAD}" sibTransId="{69991EB4-FFA1-4849-B553-4424C89A6079}"/>
    <dgm:cxn modelId="{FD202FB7-E568-0741-8689-3EC7B8D7EC79}" type="presOf" srcId="{0A66ED6E-A810-4FBA-AA21-86B6D0E822CE}" destId="{1E6BF696-83CD-AF4E-A686-BAA000707B40}" srcOrd="0" destOrd="0" presId="urn:microsoft.com/office/officeart/2008/layout/LinedList"/>
    <dgm:cxn modelId="{7582B0D1-9402-4BEB-9F45-998A35362BE2}" srcId="{1C339E80-F6A9-4141-B2CD-9ABF4B4B446C}" destId="{B230A4A3-75D1-494A-920A-0412755D489E}" srcOrd="1" destOrd="0" parTransId="{1C927539-CC70-425D-92A2-67D165057ABC}" sibTransId="{D4A28A1D-B986-4FF3-8F41-76A398FBB6FE}"/>
    <dgm:cxn modelId="{EA37CEE1-930B-3448-B839-9924F7A4AC83}" type="presOf" srcId="{1C339E80-F6A9-4141-B2CD-9ABF4B4B446C}" destId="{5C952B02-6CF2-D647-848C-FF28683D26E9}" srcOrd="0" destOrd="0" presId="urn:microsoft.com/office/officeart/2008/layout/LinedList"/>
    <dgm:cxn modelId="{070A28EF-FF58-44A1-B0F2-4B596F0E823B}" srcId="{1C339E80-F6A9-4141-B2CD-9ABF4B4B446C}" destId="{538B328E-5586-4ADC-9EA3-5F785ACA5C6B}" srcOrd="2" destOrd="0" parTransId="{4C89BC63-D820-4222-8FF6-14A26D805722}" sibTransId="{4045114D-DCE5-4930-A65B-49442B8EA2BF}"/>
    <dgm:cxn modelId="{D4F70A7A-8B25-5C49-BE59-038092217CB3}" type="presParOf" srcId="{5C952B02-6CF2-D647-848C-FF28683D26E9}" destId="{B936E090-561B-7B45-9B48-E8FEBD5AF171}" srcOrd="0" destOrd="0" presId="urn:microsoft.com/office/officeart/2008/layout/LinedList"/>
    <dgm:cxn modelId="{731A788B-430A-6F48-924E-0F42D861DCE8}" type="presParOf" srcId="{5C952B02-6CF2-D647-848C-FF28683D26E9}" destId="{0D4405E8-E4F0-9B42-8009-46FC4D984673}" srcOrd="1" destOrd="0" presId="urn:microsoft.com/office/officeart/2008/layout/LinedList"/>
    <dgm:cxn modelId="{26393351-6769-1840-AEBE-0C44C049757A}" type="presParOf" srcId="{0D4405E8-E4F0-9B42-8009-46FC4D984673}" destId="{1E6BF696-83CD-AF4E-A686-BAA000707B40}" srcOrd="0" destOrd="0" presId="urn:microsoft.com/office/officeart/2008/layout/LinedList"/>
    <dgm:cxn modelId="{5136CD2F-BAEA-4843-A06E-BA0469B8B822}" type="presParOf" srcId="{0D4405E8-E4F0-9B42-8009-46FC4D984673}" destId="{9570FB69-D19D-F74B-BE8D-8C1029D46355}" srcOrd="1" destOrd="0" presId="urn:microsoft.com/office/officeart/2008/layout/LinedList"/>
    <dgm:cxn modelId="{0807D653-A108-2344-82AF-B9DD320959A6}" type="presParOf" srcId="{5C952B02-6CF2-D647-848C-FF28683D26E9}" destId="{3F05CE7F-1631-B444-BCA3-30D985552393}" srcOrd="2" destOrd="0" presId="urn:microsoft.com/office/officeart/2008/layout/LinedList"/>
    <dgm:cxn modelId="{71622003-CEC3-8A49-848E-4D0B89C2AE0F}" type="presParOf" srcId="{5C952B02-6CF2-D647-848C-FF28683D26E9}" destId="{3A9F1E55-0D24-1945-9574-D5C64DA1434F}" srcOrd="3" destOrd="0" presId="urn:microsoft.com/office/officeart/2008/layout/LinedList"/>
    <dgm:cxn modelId="{E1541D30-A871-3545-AF86-C95DCBCC4130}" type="presParOf" srcId="{3A9F1E55-0D24-1945-9574-D5C64DA1434F}" destId="{0CCD0FB9-5C54-1247-A0F5-21A25945C94E}" srcOrd="0" destOrd="0" presId="urn:microsoft.com/office/officeart/2008/layout/LinedList"/>
    <dgm:cxn modelId="{ED6C3A55-BDDB-7446-BFE4-3C6578BD8965}" type="presParOf" srcId="{3A9F1E55-0D24-1945-9574-D5C64DA1434F}" destId="{5BFDADBB-FE5B-3B43-8379-BE5940142303}" srcOrd="1" destOrd="0" presId="urn:microsoft.com/office/officeart/2008/layout/LinedList"/>
    <dgm:cxn modelId="{D9B5021E-B964-8946-9CAA-A3C6BAF282DD}" type="presParOf" srcId="{5C952B02-6CF2-D647-848C-FF28683D26E9}" destId="{1C06FE3F-8D74-344F-84C3-49594B511022}" srcOrd="4" destOrd="0" presId="urn:microsoft.com/office/officeart/2008/layout/LinedList"/>
    <dgm:cxn modelId="{CE5CA932-E86D-5D4A-AB76-663B9B178B95}" type="presParOf" srcId="{5C952B02-6CF2-D647-848C-FF28683D26E9}" destId="{D31D566E-A3E1-1E46-BB42-42C000702BFB}" srcOrd="5" destOrd="0" presId="urn:microsoft.com/office/officeart/2008/layout/LinedList"/>
    <dgm:cxn modelId="{E53ED574-7C06-A242-94BC-4D69697B0D22}" type="presParOf" srcId="{D31D566E-A3E1-1E46-BB42-42C000702BFB}" destId="{9BC2C583-D216-B849-941F-D9DE1B3C6720}" srcOrd="0" destOrd="0" presId="urn:microsoft.com/office/officeart/2008/layout/LinedList"/>
    <dgm:cxn modelId="{AB6BE2C7-8C87-A04C-8A12-AA074B12F72C}" type="presParOf" srcId="{D31D566E-A3E1-1E46-BB42-42C000702BFB}" destId="{1A4CECC1-BC76-A34D-B2B1-0CE535352C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BA6E9-9F6F-4306-80CD-AAE3A91CAABF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10986A-14F8-4358-AD2A-F824F33A75C3}">
      <dgm:prSet/>
      <dgm:spPr/>
      <dgm:t>
        <a:bodyPr/>
        <a:lstStyle/>
        <a:p>
          <a:r>
            <a:rPr lang="en-US" b="1" dirty="0"/>
            <a:t>Write a list of all of the identity labels that apply to yourself. Only include those you are happy to share with others. </a:t>
          </a:r>
        </a:p>
      </dgm:t>
    </dgm:pt>
    <dgm:pt modelId="{A2A58B1D-028A-432B-A994-575396EB5FF2}" type="parTrans" cxnId="{8B8BE755-AA65-419D-94B1-29D9F9F5C994}">
      <dgm:prSet/>
      <dgm:spPr/>
      <dgm:t>
        <a:bodyPr/>
        <a:lstStyle/>
        <a:p>
          <a:endParaRPr lang="en-US"/>
        </a:p>
      </dgm:t>
    </dgm:pt>
    <dgm:pt modelId="{B3A26C67-DFA3-456F-9966-232FEF3A8EAB}" type="sibTrans" cxnId="{8B8BE755-AA65-419D-94B1-29D9F9F5C994}">
      <dgm:prSet/>
      <dgm:spPr/>
      <dgm:t>
        <a:bodyPr/>
        <a:lstStyle/>
        <a:p>
          <a:endParaRPr lang="en-US"/>
        </a:p>
      </dgm:t>
    </dgm:pt>
    <dgm:pt modelId="{40555753-4098-44FD-B01C-E3D817EBA137}">
      <dgm:prSet/>
      <dgm:spPr/>
      <dgm:t>
        <a:bodyPr/>
        <a:lstStyle/>
        <a:p>
          <a:r>
            <a:rPr lang="en-US" b="1" dirty="0"/>
            <a:t>In pairs, share your list and discuss which of your identities provides strength and which is a vulnerability.</a:t>
          </a:r>
        </a:p>
      </dgm:t>
    </dgm:pt>
    <dgm:pt modelId="{0C73EDC5-B61D-4089-9A21-2153A2F44DF0}" type="parTrans" cxnId="{45210C64-5E84-4E5D-AD38-2B67145A7179}">
      <dgm:prSet/>
      <dgm:spPr/>
      <dgm:t>
        <a:bodyPr/>
        <a:lstStyle/>
        <a:p>
          <a:endParaRPr lang="en-US"/>
        </a:p>
      </dgm:t>
    </dgm:pt>
    <dgm:pt modelId="{6EE8F7DD-8EF5-427C-9C14-6BA811E37FED}" type="sibTrans" cxnId="{45210C64-5E84-4E5D-AD38-2B67145A7179}">
      <dgm:prSet/>
      <dgm:spPr/>
      <dgm:t>
        <a:bodyPr/>
        <a:lstStyle/>
        <a:p>
          <a:endParaRPr lang="en-US"/>
        </a:p>
      </dgm:t>
    </dgm:pt>
    <dgm:pt modelId="{2E78EE84-BEE4-4293-99E5-93C1119612FE}">
      <dgm:prSet/>
      <dgm:spPr/>
      <dgm:t>
        <a:bodyPr/>
        <a:lstStyle/>
        <a:p>
          <a:r>
            <a:rPr lang="en-US" b="1" dirty="0"/>
            <a:t>Q1: Are some of your identity labels a source of both strength and vulnerability?</a:t>
          </a:r>
        </a:p>
      </dgm:t>
    </dgm:pt>
    <dgm:pt modelId="{486ACB13-39FC-4290-9F72-11270C71FA3C}" type="parTrans" cxnId="{08D82AD9-4101-42AC-B60C-0931D8BFC809}">
      <dgm:prSet/>
      <dgm:spPr/>
      <dgm:t>
        <a:bodyPr/>
        <a:lstStyle/>
        <a:p>
          <a:endParaRPr lang="en-US"/>
        </a:p>
      </dgm:t>
    </dgm:pt>
    <dgm:pt modelId="{AFAF323D-A049-463E-9E41-A13F27557A17}" type="sibTrans" cxnId="{08D82AD9-4101-42AC-B60C-0931D8BFC809}">
      <dgm:prSet/>
      <dgm:spPr/>
      <dgm:t>
        <a:bodyPr/>
        <a:lstStyle/>
        <a:p>
          <a:endParaRPr lang="en-US"/>
        </a:p>
      </dgm:t>
    </dgm:pt>
    <dgm:pt modelId="{B7E8CF80-B866-4F1D-B816-5E7EBE3F85F3}">
      <dgm:prSet/>
      <dgm:spPr/>
      <dgm:t>
        <a:bodyPr/>
        <a:lstStyle/>
        <a:p>
          <a:r>
            <a:rPr lang="en-US" b="1" dirty="0"/>
            <a:t>Q2: What are some examples of how your identity labels combine to increase your resilience or your vulnerability?</a:t>
          </a:r>
        </a:p>
      </dgm:t>
    </dgm:pt>
    <dgm:pt modelId="{66E31287-5A1E-49D3-8BDA-A5D8EDF87657}" type="parTrans" cxnId="{8063A2E9-75DD-4C6E-BCBC-C7AA7506CC1D}">
      <dgm:prSet/>
      <dgm:spPr/>
      <dgm:t>
        <a:bodyPr/>
        <a:lstStyle/>
        <a:p>
          <a:endParaRPr lang="en-US"/>
        </a:p>
      </dgm:t>
    </dgm:pt>
    <dgm:pt modelId="{BE19ECFB-05A9-4101-A47F-1F90236681EC}" type="sibTrans" cxnId="{8063A2E9-75DD-4C6E-BCBC-C7AA7506CC1D}">
      <dgm:prSet/>
      <dgm:spPr/>
      <dgm:t>
        <a:bodyPr/>
        <a:lstStyle/>
        <a:p>
          <a:endParaRPr lang="en-US"/>
        </a:p>
      </dgm:t>
    </dgm:pt>
    <dgm:pt modelId="{F69E97A9-9ABC-4247-8202-3D01A7DEC382}">
      <dgm:prSet/>
      <dgm:spPr/>
      <dgm:t>
        <a:bodyPr/>
        <a:lstStyle/>
        <a:p>
          <a:r>
            <a:rPr lang="en-US" b="1" dirty="0"/>
            <a:t>Q3: Have some of your labels led to discrimination? Which ones?</a:t>
          </a:r>
        </a:p>
      </dgm:t>
    </dgm:pt>
    <dgm:pt modelId="{CBF4CC17-0D06-466D-A8E4-DE3169775890}" type="parTrans" cxnId="{B1BE33DF-8E35-474E-821B-F8DEB40F15C9}">
      <dgm:prSet/>
      <dgm:spPr/>
      <dgm:t>
        <a:bodyPr/>
        <a:lstStyle/>
        <a:p>
          <a:endParaRPr lang="en-US"/>
        </a:p>
      </dgm:t>
    </dgm:pt>
    <dgm:pt modelId="{60C274A8-9090-4574-8CF7-CA0374D63F2A}" type="sibTrans" cxnId="{B1BE33DF-8E35-474E-821B-F8DEB40F15C9}">
      <dgm:prSet/>
      <dgm:spPr/>
      <dgm:t>
        <a:bodyPr/>
        <a:lstStyle/>
        <a:p>
          <a:endParaRPr lang="en-US"/>
        </a:p>
      </dgm:t>
    </dgm:pt>
    <dgm:pt modelId="{1C9C7DAD-F434-4F10-AEBC-7DB968926A98}">
      <dgm:prSet/>
      <dgm:spPr/>
      <dgm:t>
        <a:bodyPr/>
        <a:lstStyle/>
        <a:p>
          <a:r>
            <a:rPr lang="en-US" b="1" dirty="0"/>
            <a:t>For example: age, gender, sexuality, cultural/racial heritage, profession, family status, health status, religion, citizenship, disabilities, talents and interests</a:t>
          </a:r>
        </a:p>
      </dgm:t>
    </dgm:pt>
    <dgm:pt modelId="{2C4C4519-8331-4C59-9C82-9EF64449BBD3}" type="sibTrans" cxnId="{3C7543F7-C581-40A9-9901-51298B87A5F1}">
      <dgm:prSet/>
      <dgm:spPr/>
      <dgm:t>
        <a:bodyPr/>
        <a:lstStyle/>
        <a:p>
          <a:endParaRPr lang="en-US"/>
        </a:p>
      </dgm:t>
    </dgm:pt>
    <dgm:pt modelId="{0C755DE8-24C0-42E1-B86E-23C5136CAE16}" type="parTrans" cxnId="{3C7543F7-C581-40A9-9901-51298B87A5F1}">
      <dgm:prSet/>
      <dgm:spPr/>
      <dgm:t>
        <a:bodyPr/>
        <a:lstStyle/>
        <a:p>
          <a:endParaRPr lang="en-US"/>
        </a:p>
      </dgm:t>
    </dgm:pt>
    <dgm:pt modelId="{49822B96-9107-A84D-B472-38848EA78F0D}" type="pres">
      <dgm:prSet presAssocID="{2D2BA6E9-9F6F-4306-80CD-AAE3A91CAABF}" presName="diagram" presStyleCnt="0">
        <dgm:presLayoutVars>
          <dgm:dir/>
          <dgm:resizeHandles val="exact"/>
        </dgm:presLayoutVars>
      </dgm:prSet>
      <dgm:spPr/>
    </dgm:pt>
    <dgm:pt modelId="{714B4EB3-6F6E-484C-AC3B-1BC920FC3EEC}" type="pres">
      <dgm:prSet presAssocID="{CC10986A-14F8-4358-AD2A-F824F33A75C3}" presName="node" presStyleLbl="node1" presStyleIdx="0" presStyleCnt="6">
        <dgm:presLayoutVars>
          <dgm:bulletEnabled val="1"/>
        </dgm:presLayoutVars>
      </dgm:prSet>
      <dgm:spPr/>
    </dgm:pt>
    <dgm:pt modelId="{F9F11F77-8009-D848-900F-AA17C6CD522D}" type="pres">
      <dgm:prSet presAssocID="{B3A26C67-DFA3-456F-9966-232FEF3A8EAB}" presName="sibTrans" presStyleCnt="0"/>
      <dgm:spPr/>
    </dgm:pt>
    <dgm:pt modelId="{B852A30B-67FE-1A46-A858-AA01EAE4A51B}" type="pres">
      <dgm:prSet presAssocID="{1C9C7DAD-F434-4F10-AEBC-7DB968926A98}" presName="node" presStyleLbl="node1" presStyleIdx="1" presStyleCnt="6">
        <dgm:presLayoutVars>
          <dgm:bulletEnabled val="1"/>
        </dgm:presLayoutVars>
      </dgm:prSet>
      <dgm:spPr/>
    </dgm:pt>
    <dgm:pt modelId="{E7AF4108-50A0-E442-9BD4-F14D2B54B12D}" type="pres">
      <dgm:prSet presAssocID="{2C4C4519-8331-4C59-9C82-9EF64449BBD3}" presName="sibTrans" presStyleCnt="0"/>
      <dgm:spPr/>
    </dgm:pt>
    <dgm:pt modelId="{B4F82F3B-0E97-E644-BD81-30E5A82D6FB5}" type="pres">
      <dgm:prSet presAssocID="{40555753-4098-44FD-B01C-E3D817EBA137}" presName="node" presStyleLbl="node1" presStyleIdx="2" presStyleCnt="6">
        <dgm:presLayoutVars>
          <dgm:bulletEnabled val="1"/>
        </dgm:presLayoutVars>
      </dgm:prSet>
      <dgm:spPr/>
    </dgm:pt>
    <dgm:pt modelId="{18F0FAFE-86FC-594F-B069-8D340F5F4B70}" type="pres">
      <dgm:prSet presAssocID="{6EE8F7DD-8EF5-427C-9C14-6BA811E37FED}" presName="sibTrans" presStyleCnt="0"/>
      <dgm:spPr/>
    </dgm:pt>
    <dgm:pt modelId="{457CCCC4-B064-B840-910F-EBDB4B0A77D0}" type="pres">
      <dgm:prSet presAssocID="{2E78EE84-BEE4-4293-99E5-93C1119612FE}" presName="node" presStyleLbl="node1" presStyleIdx="3" presStyleCnt="6">
        <dgm:presLayoutVars>
          <dgm:bulletEnabled val="1"/>
        </dgm:presLayoutVars>
      </dgm:prSet>
      <dgm:spPr/>
    </dgm:pt>
    <dgm:pt modelId="{9924C6FA-4C9C-EC4D-A8FC-21F3CA0FAD37}" type="pres">
      <dgm:prSet presAssocID="{AFAF323D-A049-463E-9E41-A13F27557A17}" presName="sibTrans" presStyleCnt="0"/>
      <dgm:spPr/>
    </dgm:pt>
    <dgm:pt modelId="{F3B3206B-BF27-EF4F-83BA-CE5E83E61445}" type="pres">
      <dgm:prSet presAssocID="{B7E8CF80-B866-4F1D-B816-5E7EBE3F85F3}" presName="node" presStyleLbl="node1" presStyleIdx="4" presStyleCnt="6">
        <dgm:presLayoutVars>
          <dgm:bulletEnabled val="1"/>
        </dgm:presLayoutVars>
      </dgm:prSet>
      <dgm:spPr/>
    </dgm:pt>
    <dgm:pt modelId="{577559C7-AC31-6445-A4FE-9BD2AC53F530}" type="pres">
      <dgm:prSet presAssocID="{BE19ECFB-05A9-4101-A47F-1F90236681EC}" presName="sibTrans" presStyleCnt="0"/>
      <dgm:spPr/>
    </dgm:pt>
    <dgm:pt modelId="{03E052A7-75DE-6741-A7D6-C3870960F05F}" type="pres">
      <dgm:prSet presAssocID="{F69E97A9-9ABC-4247-8202-3D01A7DEC382}" presName="node" presStyleLbl="node1" presStyleIdx="5" presStyleCnt="6">
        <dgm:presLayoutVars>
          <dgm:bulletEnabled val="1"/>
        </dgm:presLayoutVars>
      </dgm:prSet>
      <dgm:spPr/>
    </dgm:pt>
  </dgm:ptLst>
  <dgm:cxnLst>
    <dgm:cxn modelId="{377D7014-9ADC-A340-B2A5-DB7F87F75CBD}" type="presOf" srcId="{2D2BA6E9-9F6F-4306-80CD-AAE3A91CAABF}" destId="{49822B96-9107-A84D-B472-38848EA78F0D}" srcOrd="0" destOrd="0" presId="urn:microsoft.com/office/officeart/2005/8/layout/default"/>
    <dgm:cxn modelId="{0F76AC1D-488B-1E4F-B050-5CE8BF1B1502}" type="presOf" srcId="{40555753-4098-44FD-B01C-E3D817EBA137}" destId="{B4F82F3B-0E97-E644-BD81-30E5A82D6FB5}" srcOrd="0" destOrd="0" presId="urn:microsoft.com/office/officeart/2005/8/layout/default"/>
    <dgm:cxn modelId="{66F7C61D-0BFD-EB4D-87E2-CC28D0870A41}" type="presOf" srcId="{B7E8CF80-B866-4F1D-B816-5E7EBE3F85F3}" destId="{F3B3206B-BF27-EF4F-83BA-CE5E83E61445}" srcOrd="0" destOrd="0" presId="urn:microsoft.com/office/officeart/2005/8/layout/default"/>
    <dgm:cxn modelId="{45210C64-5E84-4E5D-AD38-2B67145A7179}" srcId="{2D2BA6E9-9F6F-4306-80CD-AAE3A91CAABF}" destId="{40555753-4098-44FD-B01C-E3D817EBA137}" srcOrd="2" destOrd="0" parTransId="{0C73EDC5-B61D-4089-9A21-2153A2F44DF0}" sibTransId="{6EE8F7DD-8EF5-427C-9C14-6BA811E37FED}"/>
    <dgm:cxn modelId="{BD613E46-8889-BA4F-87EE-598B4A9B9CBC}" type="presOf" srcId="{1C9C7DAD-F434-4F10-AEBC-7DB968926A98}" destId="{B852A30B-67FE-1A46-A858-AA01EAE4A51B}" srcOrd="0" destOrd="0" presId="urn:microsoft.com/office/officeart/2005/8/layout/default"/>
    <dgm:cxn modelId="{8B8BE755-AA65-419D-94B1-29D9F9F5C994}" srcId="{2D2BA6E9-9F6F-4306-80CD-AAE3A91CAABF}" destId="{CC10986A-14F8-4358-AD2A-F824F33A75C3}" srcOrd="0" destOrd="0" parTransId="{A2A58B1D-028A-432B-A994-575396EB5FF2}" sibTransId="{B3A26C67-DFA3-456F-9966-232FEF3A8EAB}"/>
    <dgm:cxn modelId="{4A120A57-93B2-C942-AD65-1BC74A4C3C09}" type="presOf" srcId="{2E78EE84-BEE4-4293-99E5-93C1119612FE}" destId="{457CCCC4-B064-B840-910F-EBDB4B0A77D0}" srcOrd="0" destOrd="0" presId="urn:microsoft.com/office/officeart/2005/8/layout/default"/>
    <dgm:cxn modelId="{08D82AD9-4101-42AC-B60C-0931D8BFC809}" srcId="{2D2BA6E9-9F6F-4306-80CD-AAE3A91CAABF}" destId="{2E78EE84-BEE4-4293-99E5-93C1119612FE}" srcOrd="3" destOrd="0" parTransId="{486ACB13-39FC-4290-9F72-11270C71FA3C}" sibTransId="{AFAF323D-A049-463E-9E41-A13F27557A17}"/>
    <dgm:cxn modelId="{B1BE33DF-8E35-474E-821B-F8DEB40F15C9}" srcId="{2D2BA6E9-9F6F-4306-80CD-AAE3A91CAABF}" destId="{F69E97A9-9ABC-4247-8202-3D01A7DEC382}" srcOrd="5" destOrd="0" parTransId="{CBF4CC17-0D06-466D-A8E4-DE3169775890}" sibTransId="{60C274A8-9090-4574-8CF7-CA0374D63F2A}"/>
    <dgm:cxn modelId="{8063A2E9-75DD-4C6E-BCBC-C7AA7506CC1D}" srcId="{2D2BA6E9-9F6F-4306-80CD-AAE3A91CAABF}" destId="{B7E8CF80-B866-4F1D-B816-5E7EBE3F85F3}" srcOrd="4" destOrd="0" parTransId="{66E31287-5A1E-49D3-8BDA-A5D8EDF87657}" sibTransId="{BE19ECFB-05A9-4101-A47F-1F90236681EC}"/>
    <dgm:cxn modelId="{AFC649F1-49DD-F144-84B0-718F8BD1B95A}" type="presOf" srcId="{F69E97A9-9ABC-4247-8202-3D01A7DEC382}" destId="{03E052A7-75DE-6741-A7D6-C3870960F05F}" srcOrd="0" destOrd="0" presId="urn:microsoft.com/office/officeart/2005/8/layout/default"/>
    <dgm:cxn modelId="{3FA521F2-FE79-9F49-B229-EC3ED862853F}" type="presOf" srcId="{CC10986A-14F8-4358-AD2A-F824F33A75C3}" destId="{714B4EB3-6F6E-484C-AC3B-1BC920FC3EEC}" srcOrd="0" destOrd="0" presId="urn:microsoft.com/office/officeart/2005/8/layout/default"/>
    <dgm:cxn modelId="{3C7543F7-C581-40A9-9901-51298B87A5F1}" srcId="{2D2BA6E9-9F6F-4306-80CD-AAE3A91CAABF}" destId="{1C9C7DAD-F434-4F10-AEBC-7DB968926A98}" srcOrd="1" destOrd="0" parTransId="{0C755DE8-24C0-42E1-B86E-23C5136CAE16}" sibTransId="{2C4C4519-8331-4C59-9C82-9EF64449BBD3}"/>
    <dgm:cxn modelId="{AE7E65EC-31FF-E548-9E46-465E0031B7AC}" type="presParOf" srcId="{49822B96-9107-A84D-B472-38848EA78F0D}" destId="{714B4EB3-6F6E-484C-AC3B-1BC920FC3EEC}" srcOrd="0" destOrd="0" presId="urn:microsoft.com/office/officeart/2005/8/layout/default"/>
    <dgm:cxn modelId="{597A5F1E-AE42-D941-A389-3D1072A1A5E5}" type="presParOf" srcId="{49822B96-9107-A84D-B472-38848EA78F0D}" destId="{F9F11F77-8009-D848-900F-AA17C6CD522D}" srcOrd="1" destOrd="0" presId="urn:microsoft.com/office/officeart/2005/8/layout/default"/>
    <dgm:cxn modelId="{EDA8BA31-C91D-6445-B578-4402105C70CB}" type="presParOf" srcId="{49822B96-9107-A84D-B472-38848EA78F0D}" destId="{B852A30B-67FE-1A46-A858-AA01EAE4A51B}" srcOrd="2" destOrd="0" presId="urn:microsoft.com/office/officeart/2005/8/layout/default"/>
    <dgm:cxn modelId="{2BF26B41-65A3-094B-810E-26A2C7DC8C08}" type="presParOf" srcId="{49822B96-9107-A84D-B472-38848EA78F0D}" destId="{E7AF4108-50A0-E442-9BD4-F14D2B54B12D}" srcOrd="3" destOrd="0" presId="urn:microsoft.com/office/officeart/2005/8/layout/default"/>
    <dgm:cxn modelId="{319AB8B7-5F06-1440-80BD-358598350C84}" type="presParOf" srcId="{49822B96-9107-A84D-B472-38848EA78F0D}" destId="{B4F82F3B-0E97-E644-BD81-30E5A82D6FB5}" srcOrd="4" destOrd="0" presId="urn:microsoft.com/office/officeart/2005/8/layout/default"/>
    <dgm:cxn modelId="{CFCD35EA-6B3B-0546-B40A-DD605A3BCDD9}" type="presParOf" srcId="{49822B96-9107-A84D-B472-38848EA78F0D}" destId="{18F0FAFE-86FC-594F-B069-8D340F5F4B70}" srcOrd="5" destOrd="0" presId="urn:microsoft.com/office/officeart/2005/8/layout/default"/>
    <dgm:cxn modelId="{3493F90E-47F6-AC4E-AE57-A43064C557E3}" type="presParOf" srcId="{49822B96-9107-A84D-B472-38848EA78F0D}" destId="{457CCCC4-B064-B840-910F-EBDB4B0A77D0}" srcOrd="6" destOrd="0" presId="urn:microsoft.com/office/officeart/2005/8/layout/default"/>
    <dgm:cxn modelId="{307C5C24-8998-4944-8C60-FE6712C2E788}" type="presParOf" srcId="{49822B96-9107-A84D-B472-38848EA78F0D}" destId="{9924C6FA-4C9C-EC4D-A8FC-21F3CA0FAD37}" srcOrd="7" destOrd="0" presId="urn:microsoft.com/office/officeart/2005/8/layout/default"/>
    <dgm:cxn modelId="{663B038C-9849-234C-82FE-BE70D3A4F751}" type="presParOf" srcId="{49822B96-9107-A84D-B472-38848EA78F0D}" destId="{F3B3206B-BF27-EF4F-83BA-CE5E83E61445}" srcOrd="8" destOrd="0" presId="urn:microsoft.com/office/officeart/2005/8/layout/default"/>
    <dgm:cxn modelId="{2EB4CB80-EB53-CE4B-A295-A4233F1FEE2F}" type="presParOf" srcId="{49822B96-9107-A84D-B472-38848EA78F0D}" destId="{577559C7-AC31-6445-A4FE-9BD2AC53F530}" srcOrd="9" destOrd="0" presId="urn:microsoft.com/office/officeart/2005/8/layout/default"/>
    <dgm:cxn modelId="{37412109-0A9C-F54C-9B07-AA9F435AC6A4}" type="presParOf" srcId="{49822B96-9107-A84D-B472-38848EA78F0D}" destId="{03E052A7-75DE-6741-A7D6-C3870960F0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914E3C-FFB8-404E-9DFA-9720AFAAC3B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A5A21B-C0FF-4B19-B463-06518EB74030}">
      <dgm:prSet/>
      <dgm:spPr/>
      <dgm:t>
        <a:bodyPr/>
        <a:lstStyle/>
        <a:p>
          <a:r>
            <a:rPr lang="en-AU" b="1" i="0" dirty="0"/>
            <a:t>The Age, Gender and Diversity </a:t>
          </a:r>
          <a:r>
            <a:rPr lang="en-US" b="1" i="0" dirty="0"/>
            <a:t>approach</a:t>
          </a:r>
          <a:r>
            <a:rPr lang="en-AU" b="1" i="0" dirty="0"/>
            <a:t>, or ‘AG</a:t>
          </a:r>
          <a:r>
            <a:rPr lang="en-US" b="1" i="0" dirty="0"/>
            <a:t>D approach’ </a:t>
          </a:r>
          <a:r>
            <a:rPr lang="en-AU" b="1" i="0" dirty="0"/>
            <a:t>as it is usually called, </a:t>
          </a:r>
          <a:r>
            <a:rPr lang="en-US" b="1" i="0" dirty="0"/>
            <a:t>is the cornerstone of UNHCR AGD Policy.</a:t>
          </a:r>
          <a:endParaRPr lang="en-US" b="1" dirty="0"/>
        </a:p>
      </dgm:t>
    </dgm:pt>
    <dgm:pt modelId="{8AD7C749-3C69-41D0-8405-BF6F656B48A7}" type="parTrans" cxnId="{C50E067B-4E6F-4D58-973F-A6EA517F751F}">
      <dgm:prSet/>
      <dgm:spPr/>
      <dgm:t>
        <a:bodyPr/>
        <a:lstStyle/>
        <a:p>
          <a:endParaRPr lang="en-US"/>
        </a:p>
      </dgm:t>
    </dgm:pt>
    <dgm:pt modelId="{C4FE1982-FBC5-455A-9C64-ACBBEFB76601}" type="sibTrans" cxnId="{C50E067B-4E6F-4D58-973F-A6EA517F751F}">
      <dgm:prSet/>
      <dgm:spPr/>
      <dgm:t>
        <a:bodyPr/>
        <a:lstStyle/>
        <a:p>
          <a:endParaRPr lang="en-US"/>
        </a:p>
      </dgm:t>
    </dgm:pt>
    <dgm:pt modelId="{A6845D21-3184-402E-80F6-BFAB7E12244F}">
      <dgm:prSet/>
      <dgm:spPr/>
      <dgm:t>
        <a:bodyPr/>
        <a:lstStyle/>
        <a:p>
          <a:r>
            <a:rPr lang="en-US" b="1" i="0" dirty="0"/>
            <a:t>It</a:t>
          </a:r>
          <a:r>
            <a:rPr lang="en-AU" b="1" i="0" dirty="0"/>
            <a:t> recognises that like the rest of the world, people who are refugees, forcibly displaced and/or stateless, are very diverse. </a:t>
          </a:r>
          <a:endParaRPr lang="en-US" b="1" dirty="0"/>
        </a:p>
      </dgm:t>
    </dgm:pt>
    <dgm:pt modelId="{FE9A81E0-5C45-4310-8E6B-5941DA8BB362}" type="parTrans" cxnId="{E09BC3DF-33E4-4D28-9939-993A35E07C83}">
      <dgm:prSet/>
      <dgm:spPr/>
      <dgm:t>
        <a:bodyPr/>
        <a:lstStyle/>
        <a:p>
          <a:endParaRPr lang="en-US"/>
        </a:p>
      </dgm:t>
    </dgm:pt>
    <dgm:pt modelId="{E78ECE48-363A-4721-BEBB-37AD7662A85E}" type="sibTrans" cxnId="{E09BC3DF-33E4-4D28-9939-993A35E07C83}">
      <dgm:prSet/>
      <dgm:spPr/>
      <dgm:t>
        <a:bodyPr/>
        <a:lstStyle/>
        <a:p>
          <a:endParaRPr lang="en-US"/>
        </a:p>
      </dgm:t>
    </dgm:pt>
    <dgm:pt modelId="{63671F1A-F092-4B8D-9DF6-20875523CBA3}">
      <dgm:prSet/>
      <dgm:spPr/>
      <dgm:t>
        <a:bodyPr/>
        <a:lstStyle/>
        <a:p>
          <a:r>
            <a:rPr lang="en-GB" b="1" i="0" dirty="0"/>
            <a:t>They include people of all ages, genders, nationalities, religions, disability status, sexual orientation and gender identities, as well as national, ethnic, religious, linguistic minorities and indigenous peoples. </a:t>
          </a:r>
          <a:endParaRPr lang="en-US" b="1" dirty="0"/>
        </a:p>
      </dgm:t>
    </dgm:pt>
    <dgm:pt modelId="{AE32F899-5A6C-465C-A3AF-96C086ED7FC2}" type="parTrans" cxnId="{7AF6F72D-EFBE-44BB-9B17-A8A2F6580BE8}">
      <dgm:prSet/>
      <dgm:spPr/>
      <dgm:t>
        <a:bodyPr/>
        <a:lstStyle/>
        <a:p>
          <a:endParaRPr lang="en-US"/>
        </a:p>
      </dgm:t>
    </dgm:pt>
    <dgm:pt modelId="{538CECD5-730C-4B1F-8667-768724F4F2CD}" type="sibTrans" cxnId="{7AF6F72D-EFBE-44BB-9B17-A8A2F6580BE8}">
      <dgm:prSet/>
      <dgm:spPr/>
      <dgm:t>
        <a:bodyPr/>
        <a:lstStyle/>
        <a:p>
          <a:endParaRPr lang="en-US"/>
        </a:p>
      </dgm:t>
    </dgm:pt>
    <dgm:pt modelId="{098388AA-5CE7-D643-8484-9C410910F1DA}" type="pres">
      <dgm:prSet presAssocID="{35914E3C-FFB8-404E-9DFA-9720AFAAC3B1}" presName="vert0" presStyleCnt="0">
        <dgm:presLayoutVars>
          <dgm:dir/>
          <dgm:animOne val="branch"/>
          <dgm:animLvl val="lvl"/>
        </dgm:presLayoutVars>
      </dgm:prSet>
      <dgm:spPr/>
    </dgm:pt>
    <dgm:pt modelId="{C798A412-C3A8-A147-8C7D-B49614255F2D}" type="pres">
      <dgm:prSet presAssocID="{68A5A21B-C0FF-4B19-B463-06518EB74030}" presName="thickLine" presStyleLbl="alignNode1" presStyleIdx="0" presStyleCnt="3"/>
      <dgm:spPr/>
    </dgm:pt>
    <dgm:pt modelId="{6F0ACC98-8F52-F745-B7C9-ACED0E13D74B}" type="pres">
      <dgm:prSet presAssocID="{68A5A21B-C0FF-4B19-B463-06518EB74030}" presName="horz1" presStyleCnt="0"/>
      <dgm:spPr/>
    </dgm:pt>
    <dgm:pt modelId="{9DBD45DF-65EC-AD41-832A-5DFB056269A9}" type="pres">
      <dgm:prSet presAssocID="{68A5A21B-C0FF-4B19-B463-06518EB74030}" presName="tx1" presStyleLbl="revTx" presStyleIdx="0" presStyleCnt="3"/>
      <dgm:spPr/>
    </dgm:pt>
    <dgm:pt modelId="{C7BC85FC-0259-774A-95C9-0CD11A178946}" type="pres">
      <dgm:prSet presAssocID="{68A5A21B-C0FF-4B19-B463-06518EB74030}" presName="vert1" presStyleCnt="0"/>
      <dgm:spPr/>
    </dgm:pt>
    <dgm:pt modelId="{A6200962-36C7-0244-81F6-40902BBCCA71}" type="pres">
      <dgm:prSet presAssocID="{A6845D21-3184-402E-80F6-BFAB7E12244F}" presName="thickLine" presStyleLbl="alignNode1" presStyleIdx="1" presStyleCnt="3"/>
      <dgm:spPr/>
    </dgm:pt>
    <dgm:pt modelId="{D4281A4F-949E-484F-BB62-332DE40DD2D6}" type="pres">
      <dgm:prSet presAssocID="{A6845D21-3184-402E-80F6-BFAB7E12244F}" presName="horz1" presStyleCnt="0"/>
      <dgm:spPr/>
    </dgm:pt>
    <dgm:pt modelId="{FFE6872D-C3F8-C54D-8F1D-56ADBDDCB6C0}" type="pres">
      <dgm:prSet presAssocID="{A6845D21-3184-402E-80F6-BFAB7E12244F}" presName="tx1" presStyleLbl="revTx" presStyleIdx="1" presStyleCnt="3"/>
      <dgm:spPr/>
    </dgm:pt>
    <dgm:pt modelId="{DD7AFC02-2B36-FC48-91D3-2CC54C8CC562}" type="pres">
      <dgm:prSet presAssocID="{A6845D21-3184-402E-80F6-BFAB7E12244F}" presName="vert1" presStyleCnt="0"/>
      <dgm:spPr/>
    </dgm:pt>
    <dgm:pt modelId="{62011952-4BD0-E543-84FE-42917FE3A84A}" type="pres">
      <dgm:prSet presAssocID="{63671F1A-F092-4B8D-9DF6-20875523CBA3}" presName="thickLine" presStyleLbl="alignNode1" presStyleIdx="2" presStyleCnt="3"/>
      <dgm:spPr/>
    </dgm:pt>
    <dgm:pt modelId="{38E4D23D-5ECA-3749-9DD0-8648602258AD}" type="pres">
      <dgm:prSet presAssocID="{63671F1A-F092-4B8D-9DF6-20875523CBA3}" presName="horz1" presStyleCnt="0"/>
      <dgm:spPr/>
    </dgm:pt>
    <dgm:pt modelId="{BB64E029-61B6-F24E-8046-24F082F9F750}" type="pres">
      <dgm:prSet presAssocID="{63671F1A-F092-4B8D-9DF6-20875523CBA3}" presName="tx1" presStyleLbl="revTx" presStyleIdx="2" presStyleCnt="3"/>
      <dgm:spPr/>
    </dgm:pt>
    <dgm:pt modelId="{623EADCB-06C2-294C-8A7F-22B2D202B71F}" type="pres">
      <dgm:prSet presAssocID="{63671F1A-F092-4B8D-9DF6-20875523CBA3}" presName="vert1" presStyleCnt="0"/>
      <dgm:spPr/>
    </dgm:pt>
  </dgm:ptLst>
  <dgm:cxnLst>
    <dgm:cxn modelId="{8C714416-A7D3-664E-ACB9-3582FF86361D}" type="presOf" srcId="{35914E3C-FFB8-404E-9DFA-9720AFAAC3B1}" destId="{098388AA-5CE7-D643-8484-9C410910F1DA}" srcOrd="0" destOrd="0" presId="urn:microsoft.com/office/officeart/2008/layout/LinedList"/>
    <dgm:cxn modelId="{7AF6F72D-EFBE-44BB-9B17-A8A2F6580BE8}" srcId="{35914E3C-FFB8-404E-9DFA-9720AFAAC3B1}" destId="{63671F1A-F092-4B8D-9DF6-20875523CBA3}" srcOrd="2" destOrd="0" parTransId="{AE32F899-5A6C-465C-A3AF-96C086ED7FC2}" sibTransId="{538CECD5-730C-4B1F-8667-768724F4F2CD}"/>
    <dgm:cxn modelId="{BE9A1D33-4FB3-AA49-A244-132CFFF8AED7}" type="presOf" srcId="{A6845D21-3184-402E-80F6-BFAB7E12244F}" destId="{FFE6872D-C3F8-C54D-8F1D-56ADBDDCB6C0}" srcOrd="0" destOrd="0" presId="urn:microsoft.com/office/officeart/2008/layout/LinedList"/>
    <dgm:cxn modelId="{C50E067B-4E6F-4D58-973F-A6EA517F751F}" srcId="{35914E3C-FFB8-404E-9DFA-9720AFAAC3B1}" destId="{68A5A21B-C0FF-4B19-B463-06518EB74030}" srcOrd="0" destOrd="0" parTransId="{8AD7C749-3C69-41D0-8405-BF6F656B48A7}" sibTransId="{C4FE1982-FBC5-455A-9C64-ACBBEFB76601}"/>
    <dgm:cxn modelId="{BCB7CD8B-2F98-9E47-BA31-10F3A83111C1}" type="presOf" srcId="{68A5A21B-C0FF-4B19-B463-06518EB74030}" destId="{9DBD45DF-65EC-AD41-832A-5DFB056269A9}" srcOrd="0" destOrd="0" presId="urn:microsoft.com/office/officeart/2008/layout/LinedList"/>
    <dgm:cxn modelId="{05A1FA98-6F8A-0348-9AF1-695C447C964D}" type="presOf" srcId="{63671F1A-F092-4B8D-9DF6-20875523CBA3}" destId="{BB64E029-61B6-F24E-8046-24F082F9F750}" srcOrd="0" destOrd="0" presId="urn:microsoft.com/office/officeart/2008/layout/LinedList"/>
    <dgm:cxn modelId="{E09BC3DF-33E4-4D28-9939-993A35E07C83}" srcId="{35914E3C-FFB8-404E-9DFA-9720AFAAC3B1}" destId="{A6845D21-3184-402E-80F6-BFAB7E12244F}" srcOrd="1" destOrd="0" parTransId="{FE9A81E0-5C45-4310-8E6B-5941DA8BB362}" sibTransId="{E78ECE48-363A-4721-BEBB-37AD7662A85E}"/>
    <dgm:cxn modelId="{5A26F243-2979-EC43-BCDC-97BA735626C4}" type="presParOf" srcId="{098388AA-5CE7-D643-8484-9C410910F1DA}" destId="{C798A412-C3A8-A147-8C7D-B49614255F2D}" srcOrd="0" destOrd="0" presId="urn:microsoft.com/office/officeart/2008/layout/LinedList"/>
    <dgm:cxn modelId="{7E8B64AF-2B96-5F44-A7C6-82BCAFB569F0}" type="presParOf" srcId="{098388AA-5CE7-D643-8484-9C410910F1DA}" destId="{6F0ACC98-8F52-F745-B7C9-ACED0E13D74B}" srcOrd="1" destOrd="0" presId="urn:microsoft.com/office/officeart/2008/layout/LinedList"/>
    <dgm:cxn modelId="{CA9C65C1-805F-164F-84AF-A5F5C0A25561}" type="presParOf" srcId="{6F0ACC98-8F52-F745-B7C9-ACED0E13D74B}" destId="{9DBD45DF-65EC-AD41-832A-5DFB056269A9}" srcOrd="0" destOrd="0" presId="urn:microsoft.com/office/officeart/2008/layout/LinedList"/>
    <dgm:cxn modelId="{47EE81AD-8521-884E-B18B-F55CAE80AFEE}" type="presParOf" srcId="{6F0ACC98-8F52-F745-B7C9-ACED0E13D74B}" destId="{C7BC85FC-0259-774A-95C9-0CD11A178946}" srcOrd="1" destOrd="0" presId="urn:microsoft.com/office/officeart/2008/layout/LinedList"/>
    <dgm:cxn modelId="{B855A81E-C601-3545-B8F7-D59139A1C332}" type="presParOf" srcId="{098388AA-5CE7-D643-8484-9C410910F1DA}" destId="{A6200962-36C7-0244-81F6-40902BBCCA71}" srcOrd="2" destOrd="0" presId="urn:microsoft.com/office/officeart/2008/layout/LinedList"/>
    <dgm:cxn modelId="{5617E68A-497F-924D-9FB8-A9E1AC31483B}" type="presParOf" srcId="{098388AA-5CE7-D643-8484-9C410910F1DA}" destId="{D4281A4F-949E-484F-BB62-332DE40DD2D6}" srcOrd="3" destOrd="0" presId="urn:microsoft.com/office/officeart/2008/layout/LinedList"/>
    <dgm:cxn modelId="{BDA20CBA-67E5-0845-B2DE-E6DE1F8D19E0}" type="presParOf" srcId="{D4281A4F-949E-484F-BB62-332DE40DD2D6}" destId="{FFE6872D-C3F8-C54D-8F1D-56ADBDDCB6C0}" srcOrd="0" destOrd="0" presId="urn:microsoft.com/office/officeart/2008/layout/LinedList"/>
    <dgm:cxn modelId="{57B6FC56-A573-234F-BD8E-0355DFD8984A}" type="presParOf" srcId="{D4281A4F-949E-484F-BB62-332DE40DD2D6}" destId="{DD7AFC02-2B36-FC48-91D3-2CC54C8CC562}" srcOrd="1" destOrd="0" presId="urn:microsoft.com/office/officeart/2008/layout/LinedList"/>
    <dgm:cxn modelId="{7F95E957-FD57-214B-9573-3A5F475F7D5C}" type="presParOf" srcId="{098388AA-5CE7-D643-8484-9C410910F1DA}" destId="{62011952-4BD0-E543-84FE-42917FE3A84A}" srcOrd="4" destOrd="0" presId="urn:microsoft.com/office/officeart/2008/layout/LinedList"/>
    <dgm:cxn modelId="{F25A9E48-08AC-A94E-86B2-FEBF60119B1F}" type="presParOf" srcId="{098388AA-5CE7-D643-8484-9C410910F1DA}" destId="{38E4D23D-5ECA-3749-9DD0-8648602258AD}" srcOrd="5" destOrd="0" presId="urn:microsoft.com/office/officeart/2008/layout/LinedList"/>
    <dgm:cxn modelId="{36B854FC-D912-384B-95B3-96E62E943F81}" type="presParOf" srcId="{38E4D23D-5ECA-3749-9DD0-8648602258AD}" destId="{BB64E029-61B6-F24E-8046-24F082F9F750}" srcOrd="0" destOrd="0" presId="urn:microsoft.com/office/officeart/2008/layout/LinedList"/>
    <dgm:cxn modelId="{85267CFD-8C76-8D41-A313-67E7CA1A5FB9}" type="presParOf" srcId="{38E4D23D-5ECA-3749-9DD0-8648602258AD}" destId="{623EADCB-06C2-294C-8A7F-22B2D202B7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88863-9FC0-43B0-B878-30B09471F4E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D5B15C-A7A8-4500-8763-245DDD3DEF93}">
      <dgm:prSet custT="1"/>
      <dgm:spPr/>
      <dgm:t>
        <a:bodyPr/>
        <a:lstStyle/>
        <a:p>
          <a:r>
            <a:rPr lang="en-AU" sz="2000" b="1" dirty="0"/>
            <a:t>The AGD </a:t>
          </a:r>
          <a:r>
            <a:rPr lang="en-US" sz="2000" b="1" dirty="0"/>
            <a:t>Policy </a:t>
          </a:r>
          <a:r>
            <a:rPr lang="en-AU" sz="2000" b="1" dirty="0"/>
            <a:t>is designed to ensure that all diverse groups are treated equally. It commits to:</a:t>
          </a:r>
          <a:endParaRPr lang="en-US" sz="2000" b="1" dirty="0"/>
        </a:p>
      </dgm:t>
    </dgm:pt>
    <dgm:pt modelId="{C812C54D-3622-4D2C-BF85-A7F2305A0093}" type="parTrans" cxnId="{DA02996F-289C-45FE-A68F-AF0387C10757}">
      <dgm:prSet/>
      <dgm:spPr/>
      <dgm:t>
        <a:bodyPr/>
        <a:lstStyle/>
        <a:p>
          <a:endParaRPr lang="en-US"/>
        </a:p>
      </dgm:t>
    </dgm:pt>
    <dgm:pt modelId="{7D363A15-D6CE-4195-AF71-63B4FD90788A}" type="sibTrans" cxnId="{DA02996F-289C-45FE-A68F-AF0387C10757}">
      <dgm:prSet/>
      <dgm:spPr/>
      <dgm:t>
        <a:bodyPr/>
        <a:lstStyle/>
        <a:p>
          <a:endParaRPr lang="en-US"/>
        </a:p>
      </dgm:t>
    </dgm:pt>
    <dgm:pt modelId="{E68BE6A1-DA84-4961-B8DC-F26E42C0BFCE}">
      <dgm:prSet/>
      <dgm:spPr/>
      <dgm:t>
        <a:bodyPr/>
        <a:lstStyle/>
        <a:p>
          <a:r>
            <a:rPr lang="en-AU" b="1" dirty="0"/>
            <a:t>Inclusive programming to ensure that no one is left out</a:t>
          </a:r>
          <a:endParaRPr lang="en-US" b="1" dirty="0"/>
        </a:p>
      </dgm:t>
    </dgm:pt>
    <dgm:pt modelId="{4C86FCC5-4B7E-4078-84FE-EC8DB223730A}" type="parTrans" cxnId="{B43B4412-9792-43EA-A5F0-C4647661E3A9}">
      <dgm:prSet/>
      <dgm:spPr/>
      <dgm:t>
        <a:bodyPr/>
        <a:lstStyle/>
        <a:p>
          <a:endParaRPr lang="en-US"/>
        </a:p>
      </dgm:t>
    </dgm:pt>
    <dgm:pt modelId="{3F0E2004-901A-415D-BDD2-D38E74537B09}" type="sibTrans" cxnId="{B43B4412-9792-43EA-A5F0-C4647661E3A9}">
      <dgm:prSet/>
      <dgm:spPr/>
      <dgm:t>
        <a:bodyPr/>
        <a:lstStyle/>
        <a:p>
          <a:endParaRPr lang="en-US"/>
        </a:p>
      </dgm:t>
    </dgm:pt>
    <dgm:pt modelId="{60F74E6A-6482-4058-8257-0547C1F47BC9}">
      <dgm:prSet/>
      <dgm:spPr/>
      <dgm:t>
        <a:bodyPr/>
        <a:lstStyle/>
        <a:p>
          <a:r>
            <a:rPr lang="en-AU" b="1" dirty="0"/>
            <a:t>Providing opportunities for all refugees, forcibly displaced and stateless people to participate in decision making about their own lives</a:t>
          </a:r>
          <a:endParaRPr lang="en-US" b="1" dirty="0"/>
        </a:p>
      </dgm:t>
    </dgm:pt>
    <dgm:pt modelId="{FA5727EA-91C4-467F-9D1D-4D7B942734E6}" type="parTrans" cxnId="{6B78A813-2E51-45AF-9023-FCC74F0A1B32}">
      <dgm:prSet/>
      <dgm:spPr/>
      <dgm:t>
        <a:bodyPr/>
        <a:lstStyle/>
        <a:p>
          <a:endParaRPr lang="en-US"/>
        </a:p>
      </dgm:t>
    </dgm:pt>
    <dgm:pt modelId="{1E5831C0-BD62-4504-BAF8-61AFEC1029C5}" type="sibTrans" cxnId="{6B78A813-2E51-45AF-9023-FCC74F0A1B32}">
      <dgm:prSet/>
      <dgm:spPr/>
      <dgm:t>
        <a:bodyPr/>
        <a:lstStyle/>
        <a:p>
          <a:endParaRPr lang="en-US"/>
        </a:p>
      </dgm:t>
    </dgm:pt>
    <dgm:pt modelId="{B7D6EEC7-9713-45B9-8D1A-A571C81D221D}">
      <dgm:prSet/>
      <dgm:spPr/>
      <dgm:t>
        <a:bodyPr/>
        <a:lstStyle/>
        <a:p>
          <a:r>
            <a:rPr lang="en-AU" b="1" dirty="0"/>
            <a:t>Providing women and girls equal access to documentation, and control over food and relief items and cash</a:t>
          </a:r>
          <a:endParaRPr lang="en-US" b="1" dirty="0"/>
        </a:p>
      </dgm:t>
    </dgm:pt>
    <dgm:pt modelId="{D32CBB6C-C5A8-4C89-B4EF-3DB7B2876EEB}" type="parTrans" cxnId="{48AF648F-D6E4-4683-8490-F80D10D7C15F}">
      <dgm:prSet/>
      <dgm:spPr/>
      <dgm:t>
        <a:bodyPr/>
        <a:lstStyle/>
        <a:p>
          <a:endParaRPr lang="en-US"/>
        </a:p>
      </dgm:t>
    </dgm:pt>
    <dgm:pt modelId="{494F253B-8BE6-4D5A-B408-37AF84319EA1}" type="sibTrans" cxnId="{48AF648F-D6E4-4683-8490-F80D10D7C15F}">
      <dgm:prSet/>
      <dgm:spPr/>
      <dgm:t>
        <a:bodyPr/>
        <a:lstStyle/>
        <a:p>
          <a:endParaRPr lang="en-US"/>
        </a:p>
      </dgm:t>
    </dgm:pt>
    <dgm:pt modelId="{7AB426BE-DA02-4346-A9B5-51A674E5B931}">
      <dgm:prSet/>
      <dgm:spPr/>
      <dgm:t>
        <a:bodyPr/>
        <a:lstStyle/>
        <a:p>
          <a:r>
            <a:rPr lang="en-AU" b="1" dirty="0"/>
            <a:t>Providing equal access to economic opportunities, work, education and health services. </a:t>
          </a:r>
          <a:endParaRPr lang="en-US" b="1" dirty="0"/>
        </a:p>
      </dgm:t>
    </dgm:pt>
    <dgm:pt modelId="{B81862B5-7511-4A7D-B2E8-2D6B1BE31731}" type="parTrans" cxnId="{2B15258A-0A19-4B03-9406-D5F9635E6003}">
      <dgm:prSet/>
      <dgm:spPr/>
      <dgm:t>
        <a:bodyPr/>
        <a:lstStyle/>
        <a:p>
          <a:endParaRPr lang="en-US"/>
        </a:p>
      </dgm:t>
    </dgm:pt>
    <dgm:pt modelId="{9DC24B89-D992-4459-9A34-97F252D50367}" type="sibTrans" cxnId="{2B15258A-0A19-4B03-9406-D5F9635E6003}">
      <dgm:prSet/>
      <dgm:spPr/>
      <dgm:t>
        <a:bodyPr/>
        <a:lstStyle/>
        <a:p>
          <a:endParaRPr lang="en-US"/>
        </a:p>
      </dgm:t>
    </dgm:pt>
    <dgm:pt modelId="{E723B25D-23D2-450E-B4C5-2C81401A95D1}">
      <dgm:prSet/>
      <dgm:spPr/>
      <dgm:t>
        <a:bodyPr/>
        <a:lstStyle/>
        <a:p>
          <a:r>
            <a:rPr lang="en-AU" b="1" dirty="0"/>
            <a:t>Providing comprehensive  prevention, response and risk mitigation services to address gender-based violence, including sexual violence. </a:t>
          </a:r>
          <a:endParaRPr lang="en-US" b="1" dirty="0"/>
        </a:p>
      </dgm:t>
    </dgm:pt>
    <dgm:pt modelId="{E2EDAF62-AC99-449D-8F2E-28BEF0515395}" type="parTrans" cxnId="{7E100253-97E8-4D8F-BBF7-81507CA2607A}">
      <dgm:prSet/>
      <dgm:spPr/>
      <dgm:t>
        <a:bodyPr/>
        <a:lstStyle/>
        <a:p>
          <a:endParaRPr lang="en-US"/>
        </a:p>
      </dgm:t>
    </dgm:pt>
    <dgm:pt modelId="{AA885C58-E337-4E19-A003-7CDE9637BE58}" type="sibTrans" cxnId="{7E100253-97E8-4D8F-BBF7-81507CA2607A}">
      <dgm:prSet/>
      <dgm:spPr/>
      <dgm:t>
        <a:bodyPr/>
        <a:lstStyle/>
        <a:p>
          <a:endParaRPr lang="en-US"/>
        </a:p>
      </dgm:t>
    </dgm:pt>
    <dgm:pt modelId="{A33E9B90-5C8F-0849-B6B2-F643C0AA3F1E}" type="pres">
      <dgm:prSet presAssocID="{88388863-9FC0-43B0-B878-30B09471F4E8}" presName="vert0" presStyleCnt="0">
        <dgm:presLayoutVars>
          <dgm:dir/>
          <dgm:animOne val="branch"/>
          <dgm:animLvl val="lvl"/>
        </dgm:presLayoutVars>
      </dgm:prSet>
      <dgm:spPr/>
    </dgm:pt>
    <dgm:pt modelId="{3CF244D4-64FE-114F-A5D9-A7B92C517579}" type="pres">
      <dgm:prSet presAssocID="{DBD5B15C-A7A8-4500-8763-245DDD3DEF93}" presName="thickLine" presStyleLbl="alignNode1" presStyleIdx="0" presStyleCnt="6"/>
      <dgm:spPr/>
    </dgm:pt>
    <dgm:pt modelId="{F423E61D-5A97-274C-BC13-C692CB89810F}" type="pres">
      <dgm:prSet presAssocID="{DBD5B15C-A7A8-4500-8763-245DDD3DEF93}" presName="horz1" presStyleCnt="0"/>
      <dgm:spPr/>
    </dgm:pt>
    <dgm:pt modelId="{1963BFAB-D584-9847-8093-468AB220FFCD}" type="pres">
      <dgm:prSet presAssocID="{DBD5B15C-A7A8-4500-8763-245DDD3DEF93}" presName="tx1" presStyleLbl="revTx" presStyleIdx="0" presStyleCnt="6"/>
      <dgm:spPr/>
    </dgm:pt>
    <dgm:pt modelId="{CCC551F2-C53C-CE49-BFB7-FF0D782A9BB3}" type="pres">
      <dgm:prSet presAssocID="{DBD5B15C-A7A8-4500-8763-245DDD3DEF93}" presName="vert1" presStyleCnt="0"/>
      <dgm:spPr/>
    </dgm:pt>
    <dgm:pt modelId="{F08757C5-9814-1F4B-8A25-F6E2C6706192}" type="pres">
      <dgm:prSet presAssocID="{E68BE6A1-DA84-4961-B8DC-F26E42C0BFCE}" presName="thickLine" presStyleLbl="alignNode1" presStyleIdx="1" presStyleCnt="6"/>
      <dgm:spPr/>
    </dgm:pt>
    <dgm:pt modelId="{F30AB308-F529-7C44-B017-0775B2E3A77D}" type="pres">
      <dgm:prSet presAssocID="{E68BE6A1-DA84-4961-B8DC-F26E42C0BFCE}" presName="horz1" presStyleCnt="0"/>
      <dgm:spPr/>
    </dgm:pt>
    <dgm:pt modelId="{C9C9058C-99F9-B14D-B9B2-BA6F87E04141}" type="pres">
      <dgm:prSet presAssocID="{E68BE6A1-DA84-4961-B8DC-F26E42C0BFCE}" presName="tx1" presStyleLbl="revTx" presStyleIdx="1" presStyleCnt="6"/>
      <dgm:spPr/>
    </dgm:pt>
    <dgm:pt modelId="{A96FA4FC-3352-C842-9E14-4EDEC8B3A7B4}" type="pres">
      <dgm:prSet presAssocID="{E68BE6A1-DA84-4961-B8DC-F26E42C0BFCE}" presName="vert1" presStyleCnt="0"/>
      <dgm:spPr/>
    </dgm:pt>
    <dgm:pt modelId="{F38343E1-D671-7A4F-AEC0-B8E0791F2D0B}" type="pres">
      <dgm:prSet presAssocID="{60F74E6A-6482-4058-8257-0547C1F47BC9}" presName="thickLine" presStyleLbl="alignNode1" presStyleIdx="2" presStyleCnt="6"/>
      <dgm:spPr/>
    </dgm:pt>
    <dgm:pt modelId="{0BCF8D6B-4C20-A146-955A-192CF4BB2882}" type="pres">
      <dgm:prSet presAssocID="{60F74E6A-6482-4058-8257-0547C1F47BC9}" presName="horz1" presStyleCnt="0"/>
      <dgm:spPr/>
    </dgm:pt>
    <dgm:pt modelId="{EC87A173-E5D5-B74B-B143-599C2088C64D}" type="pres">
      <dgm:prSet presAssocID="{60F74E6A-6482-4058-8257-0547C1F47BC9}" presName="tx1" presStyleLbl="revTx" presStyleIdx="2" presStyleCnt="6"/>
      <dgm:spPr/>
    </dgm:pt>
    <dgm:pt modelId="{0654F2E5-937C-0E44-91AF-EC5D3B21ED8D}" type="pres">
      <dgm:prSet presAssocID="{60F74E6A-6482-4058-8257-0547C1F47BC9}" presName="vert1" presStyleCnt="0"/>
      <dgm:spPr/>
    </dgm:pt>
    <dgm:pt modelId="{17173CC8-5237-7948-87D0-04C3A6D9548D}" type="pres">
      <dgm:prSet presAssocID="{B7D6EEC7-9713-45B9-8D1A-A571C81D221D}" presName="thickLine" presStyleLbl="alignNode1" presStyleIdx="3" presStyleCnt="6"/>
      <dgm:spPr/>
    </dgm:pt>
    <dgm:pt modelId="{16E5F7DC-D1C2-8E4B-B359-A62CB6EB2C00}" type="pres">
      <dgm:prSet presAssocID="{B7D6EEC7-9713-45B9-8D1A-A571C81D221D}" presName="horz1" presStyleCnt="0"/>
      <dgm:spPr/>
    </dgm:pt>
    <dgm:pt modelId="{2904DD5B-49B8-B547-A134-52F3F252B031}" type="pres">
      <dgm:prSet presAssocID="{B7D6EEC7-9713-45B9-8D1A-A571C81D221D}" presName="tx1" presStyleLbl="revTx" presStyleIdx="3" presStyleCnt="6"/>
      <dgm:spPr/>
    </dgm:pt>
    <dgm:pt modelId="{8B181AB3-53D4-304E-94E0-74D2F4881618}" type="pres">
      <dgm:prSet presAssocID="{B7D6EEC7-9713-45B9-8D1A-A571C81D221D}" presName="vert1" presStyleCnt="0"/>
      <dgm:spPr/>
    </dgm:pt>
    <dgm:pt modelId="{50130C95-D902-DC49-807E-011A68BD63B7}" type="pres">
      <dgm:prSet presAssocID="{7AB426BE-DA02-4346-A9B5-51A674E5B931}" presName="thickLine" presStyleLbl="alignNode1" presStyleIdx="4" presStyleCnt="6"/>
      <dgm:spPr/>
    </dgm:pt>
    <dgm:pt modelId="{A10E3F9D-2BA0-BD4F-88FD-F3CF5981E1A8}" type="pres">
      <dgm:prSet presAssocID="{7AB426BE-DA02-4346-A9B5-51A674E5B931}" presName="horz1" presStyleCnt="0"/>
      <dgm:spPr/>
    </dgm:pt>
    <dgm:pt modelId="{AEA868E6-7E2B-BE4C-9DE2-D234F97A39A3}" type="pres">
      <dgm:prSet presAssocID="{7AB426BE-DA02-4346-A9B5-51A674E5B931}" presName="tx1" presStyleLbl="revTx" presStyleIdx="4" presStyleCnt="6"/>
      <dgm:spPr/>
    </dgm:pt>
    <dgm:pt modelId="{94CD27DE-03CC-DF41-B744-C4E4C4EC993A}" type="pres">
      <dgm:prSet presAssocID="{7AB426BE-DA02-4346-A9B5-51A674E5B931}" presName="vert1" presStyleCnt="0"/>
      <dgm:spPr/>
    </dgm:pt>
    <dgm:pt modelId="{861001E8-AEEF-E446-9DAA-1EBD9A69BD68}" type="pres">
      <dgm:prSet presAssocID="{E723B25D-23D2-450E-B4C5-2C81401A95D1}" presName="thickLine" presStyleLbl="alignNode1" presStyleIdx="5" presStyleCnt="6"/>
      <dgm:spPr/>
    </dgm:pt>
    <dgm:pt modelId="{7E631085-5486-D44E-AEAB-BA17708A32F2}" type="pres">
      <dgm:prSet presAssocID="{E723B25D-23D2-450E-B4C5-2C81401A95D1}" presName="horz1" presStyleCnt="0"/>
      <dgm:spPr/>
    </dgm:pt>
    <dgm:pt modelId="{60507618-B92F-9847-B856-47846307E556}" type="pres">
      <dgm:prSet presAssocID="{E723B25D-23D2-450E-B4C5-2C81401A95D1}" presName="tx1" presStyleLbl="revTx" presStyleIdx="5" presStyleCnt="6"/>
      <dgm:spPr/>
    </dgm:pt>
    <dgm:pt modelId="{168649BE-4B65-B24A-AAE5-E769E880F92A}" type="pres">
      <dgm:prSet presAssocID="{E723B25D-23D2-450E-B4C5-2C81401A95D1}" presName="vert1" presStyleCnt="0"/>
      <dgm:spPr/>
    </dgm:pt>
  </dgm:ptLst>
  <dgm:cxnLst>
    <dgm:cxn modelId="{9ACB3A0E-7D0E-194D-8D3B-EAA43D9CBA25}" type="presOf" srcId="{7AB426BE-DA02-4346-A9B5-51A674E5B931}" destId="{AEA868E6-7E2B-BE4C-9DE2-D234F97A39A3}" srcOrd="0" destOrd="0" presId="urn:microsoft.com/office/officeart/2008/layout/LinedList"/>
    <dgm:cxn modelId="{B43B4412-9792-43EA-A5F0-C4647661E3A9}" srcId="{88388863-9FC0-43B0-B878-30B09471F4E8}" destId="{E68BE6A1-DA84-4961-B8DC-F26E42C0BFCE}" srcOrd="1" destOrd="0" parTransId="{4C86FCC5-4B7E-4078-84FE-EC8DB223730A}" sibTransId="{3F0E2004-901A-415D-BDD2-D38E74537B09}"/>
    <dgm:cxn modelId="{6B78A813-2E51-45AF-9023-FCC74F0A1B32}" srcId="{88388863-9FC0-43B0-B878-30B09471F4E8}" destId="{60F74E6A-6482-4058-8257-0547C1F47BC9}" srcOrd="2" destOrd="0" parTransId="{FA5727EA-91C4-467F-9D1D-4D7B942734E6}" sibTransId="{1E5831C0-BD62-4504-BAF8-61AFEC1029C5}"/>
    <dgm:cxn modelId="{DA02996F-289C-45FE-A68F-AF0387C10757}" srcId="{88388863-9FC0-43B0-B878-30B09471F4E8}" destId="{DBD5B15C-A7A8-4500-8763-245DDD3DEF93}" srcOrd="0" destOrd="0" parTransId="{C812C54D-3622-4D2C-BF85-A7F2305A0093}" sibTransId="{7D363A15-D6CE-4195-AF71-63B4FD90788A}"/>
    <dgm:cxn modelId="{7E100253-97E8-4D8F-BBF7-81507CA2607A}" srcId="{88388863-9FC0-43B0-B878-30B09471F4E8}" destId="{E723B25D-23D2-450E-B4C5-2C81401A95D1}" srcOrd="5" destOrd="0" parTransId="{E2EDAF62-AC99-449D-8F2E-28BEF0515395}" sibTransId="{AA885C58-E337-4E19-A003-7CDE9637BE58}"/>
    <dgm:cxn modelId="{2BB0AD5A-0ECB-FD43-800F-BFFF3B6C8974}" type="presOf" srcId="{60F74E6A-6482-4058-8257-0547C1F47BC9}" destId="{EC87A173-E5D5-B74B-B143-599C2088C64D}" srcOrd="0" destOrd="0" presId="urn:microsoft.com/office/officeart/2008/layout/LinedList"/>
    <dgm:cxn modelId="{65599581-77A3-AA4B-9FCB-FA7646E822A2}" type="presOf" srcId="{E68BE6A1-DA84-4961-B8DC-F26E42C0BFCE}" destId="{C9C9058C-99F9-B14D-B9B2-BA6F87E04141}" srcOrd="0" destOrd="0" presId="urn:microsoft.com/office/officeart/2008/layout/LinedList"/>
    <dgm:cxn modelId="{2B15258A-0A19-4B03-9406-D5F9635E6003}" srcId="{88388863-9FC0-43B0-B878-30B09471F4E8}" destId="{7AB426BE-DA02-4346-A9B5-51A674E5B931}" srcOrd="4" destOrd="0" parTransId="{B81862B5-7511-4A7D-B2E8-2D6B1BE31731}" sibTransId="{9DC24B89-D992-4459-9A34-97F252D50367}"/>
    <dgm:cxn modelId="{48AF648F-D6E4-4683-8490-F80D10D7C15F}" srcId="{88388863-9FC0-43B0-B878-30B09471F4E8}" destId="{B7D6EEC7-9713-45B9-8D1A-A571C81D221D}" srcOrd="3" destOrd="0" parTransId="{D32CBB6C-C5A8-4C89-B4EF-3DB7B2876EEB}" sibTransId="{494F253B-8BE6-4D5A-B408-37AF84319EA1}"/>
    <dgm:cxn modelId="{9FB55A95-853B-C543-9BC3-D1D2B9726747}" type="presOf" srcId="{DBD5B15C-A7A8-4500-8763-245DDD3DEF93}" destId="{1963BFAB-D584-9847-8093-468AB220FFCD}" srcOrd="0" destOrd="0" presId="urn:microsoft.com/office/officeart/2008/layout/LinedList"/>
    <dgm:cxn modelId="{2F7C3AB2-BDC1-3E44-ACFD-78967803647B}" type="presOf" srcId="{B7D6EEC7-9713-45B9-8D1A-A571C81D221D}" destId="{2904DD5B-49B8-B547-A134-52F3F252B031}" srcOrd="0" destOrd="0" presId="urn:microsoft.com/office/officeart/2008/layout/LinedList"/>
    <dgm:cxn modelId="{A16F53BA-30DE-B345-B166-EB21331D0372}" type="presOf" srcId="{88388863-9FC0-43B0-B878-30B09471F4E8}" destId="{A33E9B90-5C8F-0849-B6B2-F643C0AA3F1E}" srcOrd="0" destOrd="0" presId="urn:microsoft.com/office/officeart/2008/layout/LinedList"/>
    <dgm:cxn modelId="{F7B9B4E1-38C5-1B42-B78F-F9D5D498C579}" type="presOf" srcId="{E723B25D-23D2-450E-B4C5-2C81401A95D1}" destId="{60507618-B92F-9847-B856-47846307E556}" srcOrd="0" destOrd="0" presId="urn:microsoft.com/office/officeart/2008/layout/LinedList"/>
    <dgm:cxn modelId="{68869C13-54AF-7842-91CA-BC276FBB382E}" type="presParOf" srcId="{A33E9B90-5C8F-0849-B6B2-F643C0AA3F1E}" destId="{3CF244D4-64FE-114F-A5D9-A7B92C517579}" srcOrd="0" destOrd="0" presId="urn:microsoft.com/office/officeart/2008/layout/LinedList"/>
    <dgm:cxn modelId="{594FFCAA-05F7-2140-9DE4-7D9B7C6E4D3A}" type="presParOf" srcId="{A33E9B90-5C8F-0849-B6B2-F643C0AA3F1E}" destId="{F423E61D-5A97-274C-BC13-C692CB89810F}" srcOrd="1" destOrd="0" presId="urn:microsoft.com/office/officeart/2008/layout/LinedList"/>
    <dgm:cxn modelId="{78A9C4AE-88FA-F447-8EEB-46C6329ED55B}" type="presParOf" srcId="{F423E61D-5A97-274C-BC13-C692CB89810F}" destId="{1963BFAB-D584-9847-8093-468AB220FFCD}" srcOrd="0" destOrd="0" presId="urn:microsoft.com/office/officeart/2008/layout/LinedList"/>
    <dgm:cxn modelId="{A76A0F3F-90A5-4849-9D17-7FCD1F4099EF}" type="presParOf" srcId="{F423E61D-5A97-274C-BC13-C692CB89810F}" destId="{CCC551F2-C53C-CE49-BFB7-FF0D782A9BB3}" srcOrd="1" destOrd="0" presId="urn:microsoft.com/office/officeart/2008/layout/LinedList"/>
    <dgm:cxn modelId="{6F099701-CDF5-5749-87F9-B1829231E57F}" type="presParOf" srcId="{A33E9B90-5C8F-0849-B6B2-F643C0AA3F1E}" destId="{F08757C5-9814-1F4B-8A25-F6E2C6706192}" srcOrd="2" destOrd="0" presId="urn:microsoft.com/office/officeart/2008/layout/LinedList"/>
    <dgm:cxn modelId="{4545AD1C-4C42-A941-83BA-3E09DC67B937}" type="presParOf" srcId="{A33E9B90-5C8F-0849-B6B2-F643C0AA3F1E}" destId="{F30AB308-F529-7C44-B017-0775B2E3A77D}" srcOrd="3" destOrd="0" presId="urn:microsoft.com/office/officeart/2008/layout/LinedList"/>
    <dgm:cxn modelId="{A7ECD765-F7D5-3D47-BE4B-A6E25710BE30}" type="presParOf" srcId="{F30AB308-F529-7C44-B017-0775B2E3A77D}" destId="{C9C9058C-99F9-B14D-B9B2-BA6F87E04141}" srcOrd="0" destOrd="0" presId="urn:microsoft.com/office/officeart/2008/layout/LinedList"/>
    <dgm:cxn modelId="{F67DDBF6-6775-8341-AD2C-EFF8363C3E8B}" type="presParOf" srcId="{F30AB308-F529-7C44-B017-0775B2E3A77D}" destId="{A96FA4FC-3352-C842-9E14-4EDEC8B3A7B4}" srcOrd="1" destOrd="0" presId="urn:microsoft.com/office/officeart/2008/layout/LinedList"/>
    <dgm:cxn modelId="{0E4EA2F2-EDFE-1447-A5F5-A4FB7581FAFF}" type="presParOf" srcId="{A33E9B90-5C8F-0849-B6B2-F643C0AA3F1E}" destId="{F38343E1-D671-7A4F-AEC0-B8E0791F2D0B}" srcOrd="4" destOrd="0" presId="urn:microsoft.com/office/officeart/2008/layout/LinedList"/>
    <dgm:cxn modelId="{3E67604E-EF77-2344-BCDC-7D0C84B45E21}" type="presParOf" srcId="{A33E9B90-5C8F-0849-B6B2-F643C0AA3F1E}" destId="{0BCF8D6B-4C20-A146-955A-192CF4BB2882}" srcOrd="5" destOrd="0" presId="urn:microsoft.com/office/officeart/2008/layout/LinedList"/>
    <dgm:cxn modelId="{5DDA0D01-1996-A74C-BC68-43D68BA6592C}" type="presParOf" srcId="{0BCF8D6B-4C20-A146-955A-192CF4BB2882}" destId="{EC87A173-E5D5-B74B-B143-599C2088C64D}" srcOrd="0" destOrd="0" presId="urn:microsoft.com/office/officeart/2008/layout/LinedList"/>
    <dgm:cxn modelId="{94982F1B-B3A9-E041-A1BD-B9600647F81A}" type="presParOf" srcId="{0BCF8D6B-4C20-A146-955A-192CF4BB2882}" destId="{0654F2E5-937C-0E44-91AF-EC5D3B21ED8D}" srcOrd="1" destOrd="0" presId="urn:microsoft.com/office/officeart/2008/layout/LinedList"/>
    <dgm:cxn modelId="{1C6D0B8B-6E20-A44C-B8E1-D43B3E9196DA}" type="presParOf" srcId="{A33E9B90-5C8F-0849-B6B2-F643C0AA3F1E}" destId="{17173CC8-5237-7948-87D0-04C3A6D9548D}" srcOrd="6" destOrd="0" presId="urn:microsoft.com/office/officeart/2008/layout/LinedList"/>
    <dgm:cxn modelId="{0E8B5C59-05B5-A14B-BC02-FA5CC5BA6315}" type="presParOf" srcId="{A33E9B90-5C8F-0849-B6B2-F643C0AA3F1E}" destId="{16E5F7DC-D1C2-8E4B-B359-A62CB6EB2C00}" srcOrd="7" destOrd="0" presId="urn:microsoft.com/office/officeart/2008/layout/LinedList"/>
    <dgm:cxn modelId="{EA409AC6-4770-CA4C-9817-099C9ED1F290}" type="presParOf" srcId="{16E5F7DC-D1C2-8E4B-B359-A62CB6EB2C00}" destId="{2904DD5B-49B8-B547-A134-52F3F252B031}" srcOrd="0" destOrd="0" presId="urn:microsoft.com/office/officeart/2008/layout/LinedList"/>
    <dgm:cxn modelId="{2AA45679-BC8A-314F-95AD-89F76C60A8A7}" type="presParOf" srcId="{16E5F7DC-D1C2-8E4B-B359-A62CB6EB2C00}" destId="{8B181AB3-53D4-304E-94E0-74D2F4881618}" srcOrd="1" destOrd="0" presId="urn:microsoft.com/office/officeart/2008/layout/LinedList"/>
    <dgm:cxn modelId="{AD12C28B-FCF2-484F-9DE3-0EFB9BEE05D9}" type="presParOf" srcId="{A33E9B90-5C8F-0849-B6B2-F643C0AA3F1E}" destId="{50130C95-D902-DC49-807E-011A68BD63B7}" srcOrd="8" destOrd="0" presId="urn:microsoft.com/office/officeart/2008/layout/LinedList"/>
    <dgm:cxn modelId="{BD83D5DB-C569-E448-8238-851A9F97E777}" type="presParOf" srcId="{A33E9B90-5C8F-0849-B6B2-F643C0AA3F1E}" destId="{A10E3F9D-2BA0-BD4F-88FD-F3CF5981E1A8}" srcOrd="9" destOrd="0" presId="urn:microsoft.com/office/officeart/2008/layout/LinedList"/>
    <dgm:cxn modelId="{A0E5C5E0-A50C-664F-A4DB-918ABAEC4387}" type="presParOf" srcId="{A10E3F9D-2BA0-BD4F-88FD-F3CF5981E1A8}" destId="{AEA868E6-7E2B-BE4C-9DE2-D234F97A39A3}" srcOrd="0" destOrd="0" presId="urn:microsoft.com/office/officeart/2008/layout/LinedList"/>
    <dgm:cxn modelId="{17000A45-4DCA-9D4B-9CE9-0B25488867F6}" type="presParOf" srcId="{A10E3F9D-2BA0-BD4F-88FD-F3CF5981E1A8}" destId="{94CD27DE-03CC-DF41-B744-C4E4C4EC993A}" srcOrd="1" destOrd="0" presId="urn:microsoft.com/office/officeart/2008/layout/LinedList"/>
    <dgm:cxn modelId="{38E37C59-40C3-4A4D-845E-923C3E6B56F5}" type="presParOf" srcId="{A33E9B90-5C8F-0849-B6B2-F643C0AA3F1E}" destId="{861001E8-AEEF-E446-9DAA-1EBD9A69BD68}" srcOrd="10" destOrd="0" presId="urn:microsoft.com/office/officeart/2008/layout/LinedList"/>
    <dgm:cxn modelId="{26A6EAA4-3CF0-9845-89D3-6389D15F50D1}" type="presParOf" srcId="{A33E9B90-5C8F-0849-B6B2-F643C0AA3F1E}" destId="{7E631085-5486-D44E-AEAB-BA17708A32F2}" srcOrd="11" destOrd="0" presId="urn:microsoft.com/office/officeart/2008/layout/LinedList"/>
    <dgm:cxn modelId="{B87F66DB-6774-F843-B139-171A9D8216AA}" type="presParOf" srcId="{7E631085-5486-D44E-AEAB-BA17708A32F2}" destId="{60507618-B92F-9847-B856-47846307E556}" srcOrd="0" destOrd="0" presId="urn:microsoft.com/office/officeart/2008/layout/LinedList"/>
    <dgm:cxn modelId="{345795C7-EDDD-574D-A063-096B3B66C9BA}" type="presParOf" srcId="{7E631085-5486-D44E-AEAB-BA17708A32F2}" destId="{168649BE-4B65-B24A-AAE5-E769E880F9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D7261-7794-E54B-B31A-AA9E314C0B50}">
      <dsp:nvSpPr>
        <dsp:cNvPr id="0" name=""/>
        <dsp:cNvSpPr/>
      </dsp:nvSpPr>
      <dsp:spPr>
        <a:xfrm>
          <a:off x="0" y="314708"/>
          <a:ext cx="6391275" cy="1498770"/>
        </a:xfrm>
        <a:prstGeom prst="roundRect">
          <a:avLst/>
        </a:prstGeom>
        <a:solidFill>
          <a:srgbClr val="09590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bg1"/>
              </a:solidFill>
            </a:rPr>
            <a:t>Intersectionality refers to the ways in which the different aspects of a person’s identity, what we will call layers, affect the way they are viewed by others and thus affects their life.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73164" y="387872"/>
        <a:ext cx="6244947" cy="1352442"/>
      </dsp:txXfrm>
    </dsp:sp>
    <dsp:sp modelId="{9B56174C-673D-344C-887A-63EFEDC0C9BC}">
      <dsp:nvSpPr>
        <dsp:cNvPr id="0" name=""/>
        <dsp:cNvSpPr/>
      </dsp:nvSpPr>
      <dsp:spPr>
        <a:xfrm>
          <a:off x="0" y="1873958"/>
          <a:ext cx="6391275" cy="1498770"/>
        </a:xfrm>
        <a:prstGeom prst="roundRect">
          <a:avLst/>
        </a:prstGeom>
        <a:solidFill>
          <a:schemeClr val="accent2">
            <a:hueOff val="-3099504"/>
            <a:satOff val="-8904"/>
            <a:lumOff val="192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bg1"/>
              </a:solidFill>
            </a:rPr>
            <a:t>Originally it was used to describe the impact of multiple oppressions experienced by black women in the US. </a:t>
          </a:r>
        </a:p>
      </dsp:txBody>
      <dsp:txXfrm>
        <a:off x="73164" y="1947122"/>
        <a:ext cx="6244947" cy="1352442"/>
      </dsp:txXfrm>
    </dsp:sp>
    <dsp:sp modelId="{061F55AB-E39F-C940-8C27-D58CC5DAE9CA}">
      <dsp:nvSpPr>
        <dsp:cNvPr id="0" name=""/>
        <dsp:cNvSpPr/>
      </dsp:nvSpPr>
      <dsp:spPr>
        <a:xfrm>
          <a:off x="0" y="3433208"/>
          <a:ext cx="6391275" cy="1498770"/>
        </a:xfrm>
        <a:prstGeom prst="roundRect">
          <a:avLst/>
        </a:prstGeom>
        <a:solidFill>
          <a:schemeClr val="accent2">
            <a:hueOff val="-6199008"/>
            <a:satOff val="-17807"/>
            <a:lumOff val="384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bg1"/>
              </a:solidFill>
            </a:rPr>
            <a:t>It recognises that forms of oppression such as racism and sexism do not operate independently but intersect, compounding the impacts of each.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73164" y="3506372"/>
        <a:ext cx="6244947" cy="135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6E090-561B-7B45-9B48-E8FEBD5AF171}">
      <dsp:nvSpPr>
        <dsp:cNvPr id="0" name=""/>
        <dsp:cNvSpPr/>
      </dsp:nvSpPr>
      <dsp:spPr>
        <a:xfrm>
          <a:off x="0" y="167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BF696-83CD-AF4E-A686-BAA000707B40}">
      <dsp:nvSpPr>
        <dsp:cNvPr id="0" name=""/>
        <dsp:cNvSpPr/>
      </dsp:nvSpPr>
      <dsp:spPr>
        <a:xfrm>
          <a:off x="0" y="167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Intersectionality recognises that intersecting and overlapping identities can be both oppressive and empowering.  </a:t>
          </a:r>
          <a:endParaRPr lang="en-US" sz="2200" b="1" kern="1200" dirty="0"/>
        </a:p>
      </dsp:txBody>
      <dsp:txXfrm>
        <a:off x="0" y="1671"/>
        <a:ext cx="9625383" cy="1139780"/>
      </dsp:txXfrm>
    </dsp:sp>
    <dsp:sp modelId="{3F05CE7F-1631-B444-BCA3-30D985552393}">
      <dsp:nvSpPr>
        <dsp:cNvPr id="0" name=""/>
        <dsp:cNvSpPr/>
      </dsp:nvSpPr>
      <dsp:spPr>
        <a:xfrm>
          <a:off x="0" y="1141451"/>
          <a:ext cx="96253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D0FB9-5C54-1247-A0F5-21A25945C94E}">
      <dsp:nvSpPr>
        <dsp:cNvPr id="0" name=""/>
        <dsp:cNvSpPr/>
      </dsp:nvSpPr>
      <dsp:spPr>
        <a:xfrm>
          <a:off x="0" y="114145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Intersectionality creates both strengths and vulnerabilities in individuals.</a:t>
          </a:r>
          <a:endParaRPr lang="en-US" sz="2200" b="1" kern="1200" dirty="0"/>
        </a:p>
      </dsp:txBody>
      <dsp:txXfrm>
        <a:off x="0" y="1141451"/>
        <a:ext cx="9625383" cy="1139780"/>
      </dsp:txXfrm>
    </dsp:sp>
    <dsp:sp modelId="{1C06FE3F-8D74-344F-84C3-49594B511022}">
      <dsp:nvSpPr>
        <dsp:cNvPr id="0" name=""/>
        <dsp:cNvSpPr/>
      </dsp:nvSpPr>
      <dsp:spPr>
        <a:xfrm>
          <a:off x="0" y="2281231"/>
          <a:ext cx="962538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2C583-D216-B849-941F-D9DE1B3C6720}">
      <dsp:nvSpPr>
        <dsp:cNvPr id="0" name=""/>
        <dsp:cNvSpPr/>
      </dsp:nvSpPr>
      <dsp:spPr>
        <a:xfrm>
          <a:off x="0" y="228123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Some of our identities help us to be resilient and productive members of our communities, but others lead to discrimination, marginalisation and oppression.</a:t>
          </a:r>
          <a:endParaRPr lang="en-US" sz="2200" b="1" kern="1200" dirty="0"/>
        </a:p>
      </dsp:txBody>
      <dsp:txXfrm>
        <a:off x="0" y="2281231"/>
        <a:ext cx="9625383" cy="1139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4EB3-6F6E-484C-AC3B-1BC920FC3EEC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Write a list of all of the identity labels that apply to yourself. Only include those you are happy to share with others. </a:t>
          </a:r>
        </a:p>
      </dsp:txBody>
      <dsp:txXfrm>
        <a:off x="601586" y="580"/>
        <a:ext cx="2631940" cy="1579164"/>
      </dsp:txXfrm>
    </dsp:sp>
    <dsp:sp modelId="{B852A30B-67FE-1A46-A858-AA01EAE4A51B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For example: age, gender, sexuality, cultural/racial heritage, profession, family status, health status, religion, citizenship, disabilities, talents and interests</a:t>
          </a:r>
        </a:p>
      </dsp:txBody>
      <dsp:txXfrm>
        <a:off x="3496721" y="580"/>
        <a:ext cx="2631940" cy="1579164"/>
      </dsp:txXfrm>
    </dsp:sp>
    <dsp:sp modelId="{B4F82F3B-0E97-E644-BD81-30E5A82D6FB5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 pairs, share your list and discuss which of your identities provides strength and which is a vulnerability.</a:t>
          </a:r>
        </a:p>
      </dsp:txBody>
      <dsp:txXfrm>
        <a:off x="6391855" y="580"/>
        <a:ext cx="2631940" cy="1579164"/>
      </dsp:txXfrm>
    </dsp:sp>
    <dsp:sp modelId="{457CCCC4-B064-B840-910F-EBDB4B0A77D0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Q1: Are some of your identity labels a source of both strength and vulnerability?</a:t>
          </a:r>
        </a:p>
      </dsp:txBody>
      <dsp:txXfrm>
        <a:off x="601586" y="1842938"/>
        <a:ext cx="2631940" cy="1579164"/>
      </dsp:txXfrm>
    </dsp:sp>
    <dsp:sp modelId="{F3B3206B-BF27-EF4F-83BA-CE5E83E61445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Q2: What are some examples of how your identity labels combine to increase your resilience or your vulnerability?</a:t>
          </a:r>
        </a:p>
      </dsp:txBody>
      <dsp:txXfrm>
        <a:off x="3496721" y="1842938"/>
        <a:ext cx="2631940" cy="1579164"/>
      </dsp:txXfrm>
    </dsp:sp>
    <dsp:sp modelId="{03E052A7-75DE-6741-A7D6-C3870960F05F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Q3: Have some of your labels led to discrimination? Which ones?</a:t>
          </a:r>
        </a:p>
      </dsp:txBody>
      <dsp:txXfrm>
        <a:off x="6391855" y="1842938"/>
        <a:ext cx="2631940" cy="1579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A412-C3A8-A147-8C7D-B49614255F2D}">
      <dsp:nvSpPr>
        <dsp:cNvPr id="0" name=""/>
        <dsp:cNvSpPr/>
      </dsp:nvSpPr>
      <dsp:spPr>
        <a:xfrm>
          <a:off x="0" y="167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D45DF-65EC-AD41-832A-5DFB056269A9}">
      <dsp:nvSpPr>
        <dsp:cNvPr id="0" name=""/>
        <dsp:cNvSpPr/>
      </dsp:nvSpPr>
      <dsp:spPr>
        <a:xfrm>
          <a:off x="0" y="167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i="0" kern="1200" dirty="0"/>
            <a:t>The Age, Gender and Diversity </a:t>
          </a:r>
          <a:r>
            <a:rPr lang="en-US" sz="2100" b="1" i="0" kern="1200" dirty="0"/>
            <a:t>approach</a:t>
          </a:r>
          <a:r>
            <a:rPr lang="en-AU" sz="2100" b="1" i="0" kern="1200" dirty="0"/>
            <a:t>, or ‘AG</a:t>
          </a:r>
          <a:r>
            <a:rPr lang="en-US" sz="2100" b="1" i="0" kern="1200" dirty="0"/>
            <a:t>D approach’ </a:t>
          </a:r>
          <a:r>
            <a:rPr lang="en-AU" sz="2100" b="1" i="0" kern="1200" dirty="0"/>
            <a:t>as it is usually called, </a:t>
          </a:r>
          <a:r>
            <a:rPr lang="en-US" sz="2100" b="1" i="0" kern="1200" dirty="0"/>
            <a:t>is the cornerstone of UNHCR AGD Policy.</a:t>
          </a:r>
          <a:endParaRPr lang="en-US" sz="2100" b="1" kern="1200" dirty="0"/>
        </a:p>
      </dsp:txBody>
      <dsp:txXfrm>
        <a:off x="0" y="1671"/>
        <a:ext cx="9625383" cy="1139780"/>
      </dsp:txXfrm>
    </dsp:sp>
    <dsp:sp modelId="{A6200962-36C7-0244-81F6-40902BBCCA71}">
      <dsp:nvSpPr>
        <dsp:cNvPr id="0" name=""/>
        <dsp:cNvSpPr/>
      </dsp:nvSpPr>
      <dsp:spPr>
        <a:xfrm>
          <a:off x="0" y="1141451"/>
          <a:ext cx="96253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6872D-C3F8-C54D-8F1D-56ADBDDCB6C0}">
      <dsp:nvSpPr>
        <dsp:cNvPr id="0" name=""/>
        <dsp:cNvSpPr/>
      </dsp:nvSpPr>
      <dsp:spPr>
        <a:xfrm>
          <a:off x="0" y="114145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It</a:t>
          </a:r>
          <a:r>
            <a:rPr lang="en-AU" sz="2100" b="1" i="0" kern="1200" dirty="0"/>
            <a:t> recognises that like the rest of the world, people who are refugees, forcibly displaced and/or stateless, are very diverse. </a:t>
          </a:r>
          <a:endParaRPr lang="en-US" sz="2100" b="1" kern="1200" dirty="0"/>
        </a:p>
      </dsp:txBody>
      <dsp:txXfrm>
        <a:off x="0" y="1141451"/>
        <a:ext cx="9625383" cy="1139780"/>
      </dsp:txXfrm>
    </dsp:sp>
    <dsp:sp modelId="{62011952-4BD0-E543-84FE-42917FE3A84A}">
      <dsp:nvSpPr>
        <dsp:cNvPr id="0" name=""/>
        <dsp:cNvSpPr/>
      </dsp:nvSpPr>
      <dsp:spPr>
        <a:xfrm>
          <a:off x="0" y="2281231"/>
          <a:ext cx="962538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4E029-61B6-F24E-8046-24F082F9F750}">
      <dsp:nvSpPr>
        <dsp:cNvPr id="0" name=""/>
        <dsp:cNvSpPr/>
      </dsp:nvSpPr>
      <dsp:spPr>
        <a:xfrm>
          <a:off x="0" y="228123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i="0" kern="1200" dirty="0"/>
            <a:t>They include people of all ages, genders, nationalities, religions, disability status, sexual orientation and gender identities, as well as national, ethnic, religious, linguistic minorities and indigenous peoples. </a:t>
          </a:r>
          <a:endParaRPr lang="en-US" sz="2100" b="1" kern="1200" dirty="0"/>
        </a:p>
      </dsp:txBody>
      <dsp:txXfrm>
        <a:off x="0" y="2281231"/>
        <a:ext cx="9625383" cy="1139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244D4-64FE-114F-A5D9-A7B92C517579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BFAB-D584-9847-8093-468AB220FFCD}">
      <dsp:nvSpPr>
        <dsp:cNvPr id="0" name=""/>
        <dsp:cNvSpPr/>
      </dsp:nvSpPr>
      <dsp:spPr>
        <a:xfrm>
          <a:off x="0" y="256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The AGD </a:t>
          </a:r>
          <a:r>
            <a:rPr lang="en-US" sz="2000" b="1" kern="1200" dirty="0"/>
            <a:t>Policy </a:t>
          </a:r>
          <a:r>
            <a:rPr lang="en-AU" sz="2000" b="1" kern="1200" dirty="0"/>
            <a:t>is designed to ensure that all diverse groups are treated equally. It commits to:</a:t>
          </a:r>
          <a:endParaRPr lang="en-US" sz="2000" b="1" kern="1200" dirty="0"/>
        </a:p>
      </dsp:txBody>
      <dsp:txXfrm>
        <a:off x="0" y="2561"/>
        <a:ext cx="6391275" cy="873593"/>
      </dsp:txXfrm>
    </dsp:sp>
    <dsp:sp modelId="{F08757C5-9814-1F4B-8A25-F6E2C6706192}">
      <dsp:nvSpPr>
        <dsp:cNvPr id="0" name=""/>
        <dsp:cNvSpPr/>
      </dsp:nvSpPr>
      <dsp:spPr>
        <a:xfrm>
          <a:off x="0" y="876155"/>
          <a:ext cx="6391275" cy="0"/>
        </a:xfrm>
        <a:prstGeom prst="line">
          <a:avLst/>
        </a:prstGeom>
        <a:solidFill>
          <a:schemeClr val="accent5">
            <a:hueOff val="-1746199"/>
            <a:satOff val="1926"/>
            <a:lumOff val="-10078"/>
            <a:alphaOff val="0"/>
          </a:schemeClr>
        </a:solidFill>
        <a:ln w="19050" cap="rnd" cmpd="sng" algn="ctr">
          <a:solidFill>
            <a:schemeClr val="accent5">
              <a:hueOff val="-1746199"/>
              <a:satOff val="1926"/>
              <a:lumOff val="-10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058C-99F9-B14D-B9B2-BA6F87E04141}">
      <dsp:nvSpPr>
        <dsp:cNvPr id="0" name=""/>
        <dsp:cNvSpPr/>
      </dsp:nvSpPr>
      <dsp:spPr>
        <a:xfrm>
          <a:off x="0" y="876155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Inclusive programming to ensure that no one is left out</a:t>
          </a:r>
          <a:endParaRPr lang="en-US" sz="1700" b="1" kern="1200" dirty="0"/>
        </a:p>
      </dsp:txBody>
      <dsp:txXfrm>
        <a:off x="0" y="876155"/>
        <a:ext cx="6391275" cy="873593"/>
      </dsp:txXfrm>
    </dsp:sp>
    <dsp:sp modelId="{F38343E1-D671-7A4F-AEC0-B8E0791F2D0B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5">
            <a:hueOff val="-3492398"/>
            <a:satOff val="3853"/>
            <a:lumOff val="-20157"/>
            <a:alphaOff val="0"/>
          </a:schemeClr>
        </a:solidFill>
        <a:ln w="19050" cap="rnd" cmpd="sng" algn="ctr">
          <a:solidFill>
            <a:schemeClr val="accent5">
              <a:hueOff val="-3492398"/>
              <a:satOff val="3853"/>
              <a:lumOff val="-20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A173-E5D5-B74B-B143-599C2088C64D}">
      <dsp:nvSpPr>
        <dsp:cNvPr id="0" name=""/>
        <dsp:cNvSpPr/>
      </dsp:nvSpPr>
      <dsp:spPr>
        <a:xfrm>
          <a:off x="0" y="1749749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opportunities for all refugees, forcibly displaced and stateless people to participate in decision making about their own lives</a:t>
          </a:r>
          <a:endParaRPr lang="en-US" sz="1700" b="1" kern="1200" dirty="0"/>
        </a:p>
      </dsp:txBody>
      <dsp:txXfrm>
        <a:off x="0" y="1749749"/>
        <a:ext cx="6391275" cy="873593"/>
      </dsp:txXfrm>
    </dsp:sp>
    <dsp:sp modelId="{17173CC8-5237-7948-87D0-04C3A6D9548D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5">
            <a:hueOff val="-5238597"/>
            <a:satOff val="5779"/>
            <a:lumOff val="-30235"/>
            <a:alphaOff val="0"/>
          </a:schemeClr>
        </a:solidFill>
        <a:ln w="19050" cap="rnd" cmpd="sng" algn="ctr">
          <a:solidFill>
            <a:schemeClr val="accent5">
              <a:hueOff val="-5238597"/>
              <a:satOff val="5779"/>
              <a:lumOff val="-30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4DD5B-49B8-B547-A134-52F3F252B031}">
      <dsp:nvSpPr>
        <dsp:cNvPr id="0" name=""/>
        <dsp:cNvSpPr/>
      </dsp:nvSpPr>
      <dsp:spPr>
        <a:xfrm>
          <a:off x="0" y="2623343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women and girls equal access to documentation, and control over food and relief items and cash</a:t>
          </a:r>
          <a:endParaRPr lang="en-US" sz="1700" b="1" kern="1200" dirty="0"/>
        </a:p>
      </dsp:txBody>
      <dsp:txXfrm>
        <a:off x="0" y="2623343"/>
        <a:ext cx="6391275" cy="873593"/>
      </dsp:txXfrm>
    </dsp:sp>
    <dsp:sp modelId="{50130C95-D902-DC49-807E-011A68BD63B7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5">
            <a:hueOff val="-6984796"/>
            <a:satOff val="7706"/>
            <a:lumOff val="-40314"/>
            <a:alphaOff val="0"/>
          </a:schemeClr>
        </a:solidFill>
        <a:ln w="19050" cap="rnd" cmpd="sng" algn="ctr">
          <a:solidFill>
            <a:schemeClr val="accent5">
              <a:hueOff val="-6984796"/>
              <a:satOff val="7706"/>
              <a:lumOff val="-40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868E6-7E2B-BE4C-9DE2-D234F97A39A3}">
      <dsp:nvSpPr>
        <dsp:cNvPr id="0" name=""/>
        <dsp:cNvSpPr/>
      </dsp:nvSpPr>
      <dsp:spPr>
        <a:xfrm>
          <a:off x="0" y="3496937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equal access to economic opportunities, work, education and health services. </a:t>
          </a:r>
          <a:endParaRPr lang="en-US" sz="1700" b="1" kern="1200" dirty="0"/>
        </a:p>
      </dsp:txBody>
      <dsp:txXfrm>
        <a:off x="0" y="3496937"/>
        <a:ext cx="6391275" cy="873593"/>
      </dsp:txXfrm>
    </dsp:sp>
    <dsp:sp modelId="{861001E8-AEEF-E446-9DAA-1EBD9A69BD68}">
      <dsp:nvSpPr>
        <dsp:cNvPr id="0" name=""/>
        <dsp:cNvSpPr/>
      </dsp:nvSpPr>
      <dsp:spPr>
        <a:xfrm>
          <a:off x="0" y="4370531"/>
          <a:ext cx="6391275" cy="0"/>
        </a:xfrm>
        <a:prstGeom prst="line">
          <a:avLst/>
        </a:prstGeom>
        <a:solidFill>
          <a:schemeClr val="accent5">
            <a:hueOff val="-8730994"/>
            <a:satOff val="9632"/>
            <a:lumOff val="-50392"/>
            <a:alphaOff val="0"/>
          </a:schemeClr>
        </a:solidFill>
        <a:ln w="19050" cap="rnd" cmpd="sng" algn="ctr">
          <a:solidFill>
            <a:schemeClr val="accent5">
              <a:hueOff val="-8730994"/>
              <a:satOff val="9632"/>
              <a:lumOff val="-5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618-B92F-9847-B856-47846307E556}">
      <dsp:nvSpPr>
        <dsp:cNvPr id="0" name=""/>
        <dsp:cNvSpPr/>
      </dsp:nvSpPr>
      <dsp:spPr>
        <a:xfrm>
          <a:off x="0" y="437053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comprehensive  prevention, response and risk mitigation services to address gender-based violence, including sexual violence. </a:t>
          </a:r>
          <a:endParaRPr lang="en-US" sz="1700" b="1" kern="1200" dirty="0"/>
        </a:p>
      </dsp:txBody>
      <dsp:txXfrm>
        <a:off x="0" y="4370531"/>
        <a:ext cx="6391275" cy="8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1FAEC-A607-E348-94FA-0041237A8C3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80D5-D4DA-344A-B77E-CC60DD84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 dirty="0"/>
              <a:t>Activity </a:t>
            </a:r>
            <a:r>
              <a:rPr lang="en-US" altLang="x-none" dirty="0"/>
              <a:t>- Presentation and group discussion</a:t>
            </a:r>
          </a:p>
          <a:p>
            <a:endParaRPr lang="en-US" altLang="x-none" dirty="0"/>
          </a:p>
          <a:p>
            <a:r>
              <a:rPr lang="en-US" altLang="x-none" dirty="0"/>
              <a:t>Introduce the idea of Confidentiality</a:t>
            </a:r>
          </a:p>
          <a:p>
            <a:endParaRPr lang="en-US" altLang="x-none" dirty="0"/>
          </a:p>
          <a:p>
            <a:r>
              <a:rPr lang="en-US" altLang="x-none" dirty="0"/>
              <a:t>Go around the group asking participants what “confidentiality” means to them</a:t>
            </a:r>
          </a:p>
          <a:p>
            <a:endParaRPr lang="en-US" altLang="x-none" dirty="0"/>
          </a:p>
          <a:p>
            <a:r>
              <a:rPr lang="en-US" altLang="x-none" dirty="0"/>
              <a:t>Prepare an example of what happens when confidentiality is broken</a:t>
            </a:r>
          </a:p>
          <a:p>
            <a:endParaRPr lang="en-US" altLang="x-none" b="1" dirty="0"/>
          </a:p>
          <a:p>
            <a:r>
              <a:rPr lang="en-US" altLang="x-none" b="1" dirty="0"/>
              <a:t>Discussion Points</a:t>
            </a:r>
          </a:p>
          <a:p>
            <a:endParaRPr lang="en-US" altLang="x-none" b="1" dirty="0"/>
          </a:p>
          <a:p>
            <a:r>
              <a:rPr lang="en-US" altLang="x-none" dirty="0"/>
              <a:t>Talk about the importance of confidentiality in this training and also as a leadership tool.</a:t>
            </a:r>
          </a:p>
          <a:p>
            <a:endParaRPr lang="en-US" altLang="x-none" dirty="0"/>
          </a:p>
          <a:p>
            <a:r>
              <a:rPr lang="en-US" altLang="x-none" dirty="0"/>
              <a:t>If people believe that that can share things in confidence it builds trust..</a:t>
            </a:r>
          </a:p>
          <a:p>
            <a:endParaRPr lang="en-US" altLang="x-none" dirty="0"/>
          </a:p>
          <a:p>
            <a:r>
              <a:rPr lang="en-US" altLang="x-none" dirty="0"/>
              <a:t>Good leaders respect confidence.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8A0C-DCE1-DA4F-A9CB-9E9E26EC4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9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4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0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 userDrawn="1"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7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5r5vC9Ng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01C6D-F9BB-DB48-963E-AC56000374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74825" y="1143000"/>
            <a:ext cx="6268246" cy="38999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100" b="1" dirty="0">
                <a:solidFill>
                  <a:srgbClr val="EBEBEB"/>
                </a:solidFill>
              </a:rPr>
              <a:t>Module 1: What are ‘intersectionality’ and the ‘Age, Gender and Diversity’ approach?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B725A-896C-7843-8086-4366E17A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4" y="1811981"/>
            <a:ext cx="3531062" cy="32309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78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7A7E9-95DD-FA4A-A8F3-C301D5834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‘AGD’?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12BB52-0421-4B17-72C8-9DDAE73D2E0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714330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21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49F4EE-EA7F-1E4C-905E-742C3B3B4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5" y="973667"/>
            <a:ext cx="2942210" cy="4833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AGD Policy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2431BC-26D5-C56D-3119-38C14A94CB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044191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809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5BE77B-EB5A-C54B-8C18-D50AD7973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3" r="1" b="24279"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55015-DA5F-5D45-A909-2066148CB5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5" y="4110824"/>
            <a:ext cx="5015258" cy="1908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Review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8EE0-5967-F844-B4D2-73BFC7DA79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894" y="4110824"/>
            <a:ext cx="4772509" cy="19089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 pairs, write a definition of intersectionality and AGD policy in your own words and then share them with the large group.</a:t>
            </a:r>
            <a:endParaRPr lang="en-AU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DD79A-F6BE-5789-1327-0F6377CDBCE2}"/>
              </a:ext>
            </a:extLst>
          </p:cNvPr>
          <p:cNvSpPr/>
          <p:nvPr/>
        </p:nvSpPr>
        <p:spPr>
          <a:xfrm>
            <a:off x="10542440" y="1587"/>
            <a:ext cx="685799" cy="125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2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37F9-5B28-B246-B9A3-6CA5464E0D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Welcome and introductions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3235C-265D-EE44-9D9F-C3B036D6D8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09763" y="1267777"/>
            <a:ext cx="6470907" cy="43193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13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1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98" y="629265"/>
            <a:ext cx="6072776" cy="16223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Confidentiality</a:t>
            </a:r>
          </a:p>
        </p:txBody>
      </p:sp>
      <p:pic>
        <p:nvPicPr>
          <p:cNvPr id="1032" name="Picture 8" descr="Free 2 Person Holding Hands Stock Photo">
            <a:extLst>
              <a:ext uri="{FF2B5EF4-FFF2-40B4-BE49-F238E27FC236}">
                <a16:creationId xmlns:a16="http://schemas.microsoft.com/office/drawing/2014/main" id="{79BBC80E-8278-F74A-B74C-05D5A7193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14781" b="1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altLang="x-none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Confidentiality is important because it helps to build trust and create a safe space for open discussion. </a:t>
            </a:r>
          </a:p>
          <a:p>
            <a:pPr marL="0" indent="0">
              <a:buNone/>
            </a:pPr>
            <a:r>
              <a:rPr lang="en-AU" altLang="x-none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commitment that no personal opinions or stories shared during this training will be discussed outside of this training.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D9055-2BE8-E385-83ED-6662B14F8CF2}"/>
              </a:ext>
            </a:extLst>
          </p:cNvPr>
          <p:cNvSpPr txBox="1"/>
          <p:nvPr/>
        </p:nvSpPr>
        <p:spPr>
          <a:xfrm>
            <a:off x="2569028" y="838200"/>
            <a:ext cx="6423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Part 1: Introduction to an age, gender and diversity and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intersectionality approach [UNHCR and UNSW]</a:t>
            </a:r>
          </a:p>
          <a:p>
            <a:pPr algn="ctr"/>
            <a:endParaRPr lang="en-AU" b="1" dirty="0">
              <a:solidFill>
                <a:schemeClr val="bg1"/>
              </a:solidFill>
            </a:endParaRPr>
          </a:p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Online Media 3" title="Part 1: An introduction to an age, gender and diversity and intersectionality approach">
            <a:hlinkClick r:id="" action="ppaction://media"/>
            <a:extLst>
              <a:ext uri="{FF2B5EF4-FFF2-40B4-BE49-F238E27FC236}">
                <a16:creationId xmlns:a16="http://schemas.microsoft.com/office/drawing/2014/main" id="{9DA138AC-63AB-7BA9-57DE-DD11453121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7732" y="2451300"/>
            <a:ext cx="7516536" cy="42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81EF42-26DB-E448-9150-D2EA6536D2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527" y="973667"/>
            <a:ext cx="3394638" cy="4833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EBEBEB"/>
                </a:solidFill>
              </a:rPr>
              <a:t>What is ‘intersectionality’?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EAD784-C535-9D48-345D-9797836CA90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704888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48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287C7B-356E-A544-8D63-71CE0856EA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Intersectional strengths and vulnerabilities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F0CD07-2122-5545-AA30-F96066F5364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376899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23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DC434-F5E1-EB4E-B82D-81DC84B05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5096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CFD87-F576-6C4C-B2F4-C682C1BF9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637" y="50394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EBEBEB"/>
                </a:solidFill>
              </a:rPr>
              <a:t>Example 1: The many layers of a refugee girl with a disability</a:t>
            </a:r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739A0-B0BB-9B12-11D8-9A54E3407733}"/>
              </a:ext>
            </a:extLst>
          </p:cNvPr>
          <p:cNvSpPr/>
          <p:nvPr/>
        </p:nvSpPr>
        <p:spPr>
          <a:xfrm>
            <a:off x="10542440" y="1587"/>
            <a:ext cx="685799" cy="125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90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41894-1099-4A4A-A924-EC2A02693E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57877" y="2359521"/>
            <a:ext cx="3542070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Example 2:</a:t>
            </a: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4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many layers of an an elderly stateless refugee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A17E7-9FCC-4C49-AED8-3EB9A91C0C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09763" y="1486170"/>
            <a:ext cx="6470907" cy="38825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18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0E7463-C302-0943-A03F-FE5BD0D432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Exercise: identifying intersectionality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A469691-1FA4-42EC-5D56-B8C9F651F94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448041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07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4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095903"/>
      </a:accent1>
      <a:accent2>
        <a:srgbClr val="095903"/>
      </a:accent2>
      <a:accent3>
        <a:srgbClr val="E45F3C"/>
      </a:accent3>
      <a:accent4>
        <a:srgbClr val="E9943A"/>
      </a:accent4>
      <a:accent5>
        <a:srgbClr val="9B6BF2"/>
      </a:accent5>
      <a:accent6>
        <a:srgbClr val="095903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670</Words>
  <Application>Microsoft Office PowerPoint</Application>
  <PresentationFormat>Widescreen</PresentationFormat>
  <Paragraphs>53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Module 1: What are ‘intersectionality’ and the ‘Age, Gender and Diversity’ approach?</vt:lpstr>
      <vt:lpstr>Welcome and introductions</vt:lpstr>
      <vt:lpstr>Confidentiality</vt:lpstr>
      <vt:lpstr>PowerPoint Presentation</vt:lpstr>
      <vt:lpstr>What is ‘intersectionality’?</vt:lpstr>
      <vt:lpstr>Intersectional strengths and vulnerabilities</vt:lpstr>
      <vt:lpstr>Example 1: The many layers of a refugee girl with a disability</vt:lpstr>
      <vt:lpstr>Example 2:  The many layers of an an elderly stateless refugee</vt:lpstr>
      <vt:lpstr>Exercise: identifying intersectionality</vt:lpstr>
      <vt:lpstr>What is ‘AGD’?</vt:lpstr>
      <vt:lpstr>AGD Policy</vt:lpstr>
      <vt:lpstr>Review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What is ‘intersectionality’ and ‘Age, Gender and Diversity’?</dc:title>
  <dc:creator>Emma Pittaway</dc:creator>
  <cp:lastModifiedBy>Eileen Pittaway</cp:lastModifiedBy>
  <cp:revision>12</cp:revision>
  <dcterms:created xsi:type="dcterms:W3CDTF">2022-05-11T03:27:09Z</dcterms:created>
  <dcterms:modified xsi:type="dcterms:W3CDTF">2022-07-11T07:34:01Z</dcterms:modified>
</cp:coreProperties>
</file>