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3842" r:id="rId2"/>
    <p:sldMasterId id="2147483830" r:id="rId3"/>
    <p:sldMasterId id="2147483818" r:id="rId4"/>
  </p:sldMasterIdLst>
  <p:notesMasterIdLst>
    <p:notesMasterId r:id="rId37"/>
  </p:notesMasterIdLst>
  <p:handoutMasterIdLst>
    <p:handoutMasterId r:id="rId38"/>
  </p:handoutMasterIdLst>
  <p:sldIdLst>
    <p:sldId id="322" r:id="rId5"/>
    <p:sldId id="270" r:id="rId6"/>
    <p:sldId id="273" r:id="rId7"/>
    <p:sldId id="1108" r:id="rId8"/>
    <p:sldId id="1148" r:id="rId9"/>
    <p:sldId id="1153" r:id="rId10"/>
    <p:sldId id="1149" r:id="rId11"/>
    <p:sldId id="1107" r:id="rId12"/>
    <p:sldId id="1109" r:id="rId13"/>
    <p:sldId id="1112" r:id="rId14"/>
    <p:sldId id="1111" r:id="rId15"/>
    <p:sldId id="1116" r:id="rId16"/>
    <p:sldId id="1124" r:id="rId17"/>
    <p:sldId id="1145" r:id="rId18"/>
    <p:sldId id="329" r:id="rId19"/>
    <p:sldId id="1138" r:id="rId20"/>
    <p:sldId id="1166" r:id="rId21"/>
    <p:sldId id="1154" r:id="rId22"/>
    <p:sldId id="1155" r:id="rId23"/>
    <p:sldId id="1156" r:id="rId24"/>
    <p:sldId id="1157" r:id="rId25"/>
    <p:sldId id="1158" r:id="rId26"/>
    <p:sldId id="1159" r:id="rId27"/>
    <p:sldId id="1160" r:id="rId28"/>
    <p:sldId id="1161" r:id="rId29"/>
    <p:sldId id="1162" r:id="rId30"/>
    <p:sldId id="1163" r:id="rId31"/>
    <p:sldId id="1164" r:id="rId32"/>
    <p:sldId id="1167" r:id="rId33"/>
    <p:sldId id="1168" r:id="rId34"/>
    <p:sldId id="1165" r:id="rId35"/>
    <p:sldId id="1113" r:id="rId36"/>
  </p:sldIdLst>
  <p:sldSz cx="9144000" cy="6858000" type="screen4x3"/>
  <p:notesSz cx="6792913" cy="9925050"/>
  <p:defaultTextStyle>
    <a:defPPr>
      <a:defRPr lang="en-US"/>
    </a:defPPr>
    <a:lvl1pPr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8135"/>
    <a:srgbClr val="7030A0"/>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0280" autoAdjust="0"/>
    <p:restoredTop sz="90437" autoAdjust="0"/>
  </p:normalViewPr>
  <p:slideViewPr>
    <p:cSldViewPr snapToGrid="0" snapToObjects="1">
      <p:cViewPr varScale="1">
        <p:scale>
          <a:sx n="58" d="100"/>
          <a:sy n="58" d="100"/>
        </p:scale>
        <p:origin x="1340" y="48"/>
      </p:cViewPr>
      <p:guideLst/>
    </p:cSldViewPr>
  </p:slideViewPr>
  <p:outlineViewPr>
    <p:cViewPr>
      <p:scale>
        <a:sx n="33" d="100"/>
        <a:sy n="33" d="100"/>
      </p:scale>
      <p:origin x="0" y="0"/>
    </p:cViewPr>
  </p:outlineViewPr>
  <p:notesTextViewPr>
    <p:cViewPr>
      <p:scale>
        <a:sx n="400" d="100"/>
        <a:sy n="400" d="100"/>
      </p:scale>
      <p:origin x="0" y="0"/>
    </p:cViewPr>
  </p:notesTextViewPr>
  <p:sorterViewPr>
    <p:cViewPr varScale="1">
      <p:scale>
        <a:sx n="1" d="1"/>
        <a:sy n="1" d="1"/>
      </p:scale>
      <p:origin x="0" y="0"/>
    </p:cViewPr>
  </p:sorterViewPr>
  <p:notesViewPr>
    <p:cSldViewPr snapToGrid="0" snapToObjects="1">
      <p:cViewPr varScale="1">
        <p:scale>
          <a:sx n="49" d="100"/>
          <a:sy n="49" d="100"/>
        </p:scale>
        <p:origin x="2748"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42A39A3-64B5-04AF-DC04-E47B01715317}"/>
              </a:ext>
            </a:extLst>
          </p:cNvPr>
          <p:cNvSpPr>
            <a:spLocks noGrp="1"/>
          </p:cNvSpPr>
          <p:nvPr>
            <p:ph type="hdr" sz="quarter"/>
          </p:nvPr>
        </p:nvSpPr>
        <p:spPr>
          <a:xfrm>
            <a:off x="0" y="0"/>
            <a:ext cx="2943225" cy="496888"/>
          </a:xfrm>
          <a:prstGeom prst="rect">
            <a:avLst/>
          </a:prstGeom>
        </p:spPr>
        <p:txBody>
          <a:bodyPr vert="horz" lIns="90959" tIns="45479" rIns="90959" bIns="45479" rtlCol="0"/>
          <a:lstStyle>
            <a:lvl1pPr algn="l">
              <a:defRPr sz="1200">
                <a:latin typeface="Trebuchet MS" panose="020B0703020202090204" pitchFamily="34" charset="0"/>
              </a:defRPr>
            </a:lvl1pPr>
          </a:lstStyle>
          <a:p>
            <a:pPr>
              <a:defRPr/>
            </a:pPr>
            <a:endParaRPr lang="en-US"/>
          </a:p>
        </p:txBody>
      </p:sp>
      <p:sp>
        <p:nvSpPr>
          <p:cNvPr id="3" name="Date Placeholder 2">
            <a:extLst>
              <a:ext uri="{FF2B5EF4-FFF2-40B4-BE49-F238E27FC236}">
                <a16:creationId xmlns:a16="http://schemas.microsoft.com/office/drawing/2014/main" id="{27D298A2-A487-B108-8D60-869D301707D7}"/>
              </a:ext>
            </a:extLst>
          </p:cNvPr>
          <p:cNvSpPr>
            <a:spLocks noGrp="1"/>
          </p:cNvSpPr>
          <p:nvPr>
            <p:ph type="dt" sz="quarter" idx="1"/>
          </p:nvPr>
        </p:nvSpPr>
        <p:spPr>
          <a:xfrm>
            <a:off x="3848100" y="0"/>
            <a:ext cx="2943225" cy="496888"/>
          </a:xfrm>
          <a:prstGeom prst="rect">
            <a:avLst/>
          </a:prstGeom>
        </p:spPr>
        <p:txBody>
          <a:bodyPr vert="horz" lIns="90959" tIns="45479" rIns="90959" bIns="45479" rtlCol="0"/>
          <a:lstStyle>
            <a:lvl1pPr algn="r">
              <a:defRPr sz="1200">
                <a:latin typeface="Trebuchet MS" panose="020B0703020202090204" pitchFamily="34" charset="0"/>
              </a:defRPr>
            </a:lvl1pPr>
          </a:lstStyle>
          <a:p>
            <a:pPr>
              <a:defRPr/>
            </a:pPr>
            <a:fld id="{D507DFE1-F526-409E-A399-7166449AEE58}" type="datetimeFigureOut">
              <a:rPr lang="en-US"/>
              <a:pPr>
                <a:defRPr/>
              </a:pPr>
              <a:t>7/12/2024</a:t>
            </a:fld>
            <a:endParaRPr lang="en-US" dirty="0"/>
          </a:p>
        </p:txBody>
      </p:sp>
      <p:sp>
        <p:nvSpPr>
          <p:cNvPr id="4" name="Footer Placeholder 3">
            <a:extLst>
              <a:ext uri="{FF2B5EF4-FFF2-40B4-BE49-F238E27FC236}">
                <a16:creationId xmlns:a16="http://schemas.microsoft.com/office/drawing/2014/main" id="{644B4C8C-F1FB-3088-4ED5-C1B6A6A48A84}"/>
              </a:ext>
            </a:extLst>
          </p:cNvPr>
          <p:cNvSpPr>
            <a:spLocks noGrp="1"/>
          </p:cNvSpPr>
          <p:nvPr>
            <p:ph type="ftr" sz="quarter" idx="2"/>
          </p:nvPr>
        </p:nvSpPr>
        <p:spPr>
          <a:xfrm>
            <a:off x="0" y="9428163"/>
            <a:ext cx="2943225" cy="496887"/>
          </a:xfrm>
          <a:prstGeom prst="rect">
            <a:avLst/>
          </a:prstGeom>
        </p:spPr>
        <p:txBody>
          <a:bodyPr vert="horz" lIns="90959" tIns="45479" rIns="90959" bIns="45479" rtlCol="0" anchor="b"/>
          <a:lstStyle>
            <a:lvl1pPr algn="l">
              <a:defRPr sz="1200">
                <a:latin typeface="Trebuchet MS" panose="020B0703020202090204"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2F7670B8-079C-1C1F-6920-AD798DE292C2}"/>
              </a:ext>
            </a:extLst>
          </p:cNvPr>
          <p:cNvSpPr>
            <a:spLocks noGrp="1"/>
          </p:cNvSpPr>
          <p:nvPr>
            <p:ph type="sldNum" sz="quarter" idx="3"/>
          </p:nvPr>
        </p:nvSpPr>
        <p:spPr>
          <a:xfrm>
            <a:off x="3848100" y="9428163"/>
            <a:ext cx="2943225" cy="496887"/>
          </a:xfrm>
          <a:prstGeom prst="rect">
            <a:avLst/>
          </a:prstGeom>
        </p:spPr>
        <p:txBody>
          <a:bodyPr vert="horz" lIns="90959" tIns="45479" rIns="90959" bIns="45479" rtlCol="0" anchor="b"/>
          <a:lstStyle>
            <a:lvl1pPr algn="r">
              <a:defRPr sz="1200">
                <a:latin typeface="Trebuchet MS" panose="020B0703020202090204" pitchFamily="34" charset="0"/>
              </a:defRPr>
            </a:lvl1pPr>
          </a:lstStyle>
          <a:p>
            <a:pPr>
              <a:defRPr/>
            </a:pPr>
            <a:fld id="{85B93453-6083-49A6-822E-131999377FAE}"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77A8DE-984B-B380-C760-5ACEAC0028CD}"/>
              </a:ext>
            </a:extLst>
          </p:cNvPr>
          <p:cNvSpPr>
            <a:spLocks noGrp="1"/>
          </p:cNvSpPr>
          <p:nvPr>
            <p:ph type="hdr" sz="quarter"/>
          </p:nvPr>
        </p:nvSpPr>
        <p:spPr>
          <a:xfrm>
            <a:off x="0" y="0"/>
            <a:ext cx="2943225" cy="496888"/>
          </a:xfrm>
          <a:prstGeom prst="rect">
            <a:avLst/>
          </a:prstGeom>
        </p:spPr>
        <p:txBody>
          <a:bodyPr vert="horz" lIns="90959" tIns="45479" rIns="90959" bIns="45479" rtlCol="0"/>
          <a:lstStyle>
            <a:lvl1pPr algn="l">
              <a:defRPr sz="1200">
                <a:latin typeface="Trebuchet MS" panose="020B0703020202090204" pitchFamily="34" charset="0"/>
              </a:defRPr>
            </a:lvl1pPr>
          </a:lstStyle>
          <a:p>
            <a:pPr>
              <a:defRPr/>
            </a:pPr>
            <a:endParaRPr lang="en-US"/>
          </a:p>
        </p:txBody>
      </p:sp>
      <p:sp>
        <p:nvSpPr>
          <p:cNvPr id="3" name="Date Placeholder 2">
            <a:extLst>
              <a:ext uri="{FF2B5EF4-FFF2-40B4-BE49-F238E27FC236}">
                <a16:creationId xmlns:a16="http://schemas.microsoft.com/office/drawing/2014/main" id="{ABD32B43-EE86-6C88-90EC-5FB7960D7D0E}"/>
              </a:ext>
            </a:extLst>
          </p:cNvPr>
          <p:cNvSpPr>
            <a:spLocks noGrp="1"/>
          </p:cNvSpPr>
          <p:nvPr>
            <p:ph type="dt" idx="1"/>
          </p:nvPr>
        </p:nvSpPr>
        <p:spPr>
          <a:xfrm>
            <a:off x="3848100" y="0"/>
            <a:ext cx="2943225" cy="496888"/>
          </a:xfrm>
          <a:prstGeom prst="rect">
            <a:avLst/>
          </a:prstGeom>
        </p:spPr>
        <p:txBody>
          <a:bodyPr vert="horz" lIns="90959" tIns="45479" rIns="90959" bIns="45479" rtlCol="0"/>
          <a:lstStyle>
            <a:lvl1pPr algn="r">
              <a:defRPr sz="1200">
                <a:latin typeface="Trebuchet MS" panose="020B0703020202090204" pitchFamily="34" charset="0"/>
              </a:defRPr>
            </a:lvl1pPr>
          </a:lstStyle>
          <a:p>
            <a:pPr>
              <a:defRPr/>
            </a:pPr>
            <a:fld id="{5D20DB21-978F-4705-938E-A8567660641B}" type="datetimeFigureOut">
              <a:rPr lang="en-US"/>
              <a:pPr>
                <a:defRPr/>
              </a:pPr>
              <a:t>7/12/2024</a:t>
            </a:fld>
            <a:endParaRPr lang="en-US" dirty="0"/>
          </a:p>
        </p:txBody>
      </p:sp>
      <p:sp>
        <p:nvSpPr>
          <p:cNvPr id="4" name="Slide Image Placeholder 3">
            <a:extLst>
              <a:ext uri="{FF2B5EF4-FFF2-40B4-BE49-F238E27FC236}">
                <a16:creationId xmlns:a16="http://schemas.microsoft.com/office/drawing/2014/main" id="{4A4B9C61-CECA-C7F3-CE33-3047F4C10A61}"/>
              </a:ext>
            </a:extLst>
          </p:cNvPr>
          <p:cNvSpPr>
            <a:spLocks noGrp="1" noRot="1" noChangeAspect="1"/>
          </p:cNvSpPr>
          <p:nvPr>
            <p:ph type="sldImg" idx="2"/>
          </p:nvPr>
        </p:nvSpPr>
        <p:spPr>
          <a:xfrm>
            <a:off x="1163638" y="1239838"/>
            <a:ext cx="4465637" cy="3349625"/>
          </a:xfrm>
          <a:prstGeom prst="rect">
            <a:avLst/>
          </a:prstGeom>
          <a:noFill/>
          <a:ln w="12700">
            <a:solidFill>
              <a:prstClr val="black"/>
            </a:solidFill>
          </a:ln>
        </p:spPr>
        <p:txBody>
          <a:bodyPr vert="horz" lIns="90959" tIns="45479" rIns="90959" bIns="45479" rtlCol="0" anchor="ctr"/>
          <a:lstStyle/>
          <a:p>
            <a:pPr lvl="0"/>
            <a:endParaRPr lang="en-US" noProof="0" dirty="0"/>
          </a:p>
        </p:txBody>
      </p:sp>
      <p:sp>
        <p:nvSpPr>
          <p:cNvPr id="5" name="Notes Placeholder 4">
            <a:extLst>
              <a:ext uri="{FF2B5EF4-FFF2-40B4-BE49-F238E27FC236}">
                <a16:creationId xmlns:a16="http://schemas.microsoft.com/office/drawing/2014/main" id="{85BC13C6-CE47-33A2-C644-50D53FFCBB1E}"/>
              </a:ext>
            </a:extLst>
          </p:cNvPr>
          <p:cNvSpPr>
            <a:spLocks noGrp="1"/>
          </p:cNvSpPr>
          <p:nvPr>
            <p:ph type="body" sz="quarter" idx="3"/>
          </p:nvPr>
        </p:nvSpPr>
        <p:spPr>
          <a:xfrm>
            <a:off x="679450" y="4776788"/>
            <a:ext cx="5434013" cy="3908425"/>
          </a:xfrm>
          <a:prstGeom prst="rect">
            <a:avLst/>
          </a:prstGeom>
        </p:spPr>
        <p:txBody>
          <a:bodyPr vert="horz" lIns="90959" tIns="45479" rIns="90959" bIns="4547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EF4612-5477-6433-7E6F-783CB32B7434}"/>
              </a:ext>
            </a:extLst>
          </p:cNvPr>
          <p:cNvSpPr>
            <a:spLocks noGrp="1"/>
          </p:cNvSpPr>
          <p:nvPr>
            <p:ph type="ftr" sz="quarter" idx="4"/>
          </p:nvPr>
        </p:nvSpPr>
        <p:spPr>
          <a:xfrm>
            <a:off x="0" y="9428163"/>
            <a:ext cx="2943225" cy="496887"/>
          </a:xfrm>
          <a:prstGeom prst="rect">
            <a:avLst/>
          </a:prstGeom>
        </p:spPr>
        <p:txBody>
          <a:bodyPr vert="horz" lIns="90959" tIns="45479" rIns="90959" bIns="45479" rtlCol="0" anchor="b"/>
          <a:lstStyle>
            <a:lvl1pPr algn="l">
              <a:defRPr sz="1200">
                <a:latin typeface="Trebuchet MS" panose="020B070302020209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11DFA00B-FBF6-732A-141C-057A40F454D4}"/>
              </a:ext>
            </a:extLst>
          </p:cNvPr>
          <p:cNvSpPr>
            <a:spLocks noGrp="1"/>
          </p:cNvSpPr>
          <p:nvPr>
            <p:ph type="sldNum" sz="quarter" idx="5"/>
          </p:nvPr>
        </p:nvSpPr>
        <p:spPr>
          <a:xfrm>
            <a:off x="3848100" y="9428163"/>
            <a:ext cx="2943225" cy="496887"/>
          </a:xfrm>
          <a:prstGeom prst="rect">
            <a:avLst/>
          </a:prstGeom>
        </p:spPr>
        <p:txBody>
          <a:bodyPr vert="horz" lIns="90959" tIns="45479" rIns="90959" bIns="45479" rtlCol="0" anchor="b"/>
          <a:lstStyle>
            <a:lvl1pPr algn="r">
              <a:defRPr sz="1200">
                <a:latin typeface="Trebuchet MS" panose="020B0703020202090204" pitchFamily="34" charset="0"/>
              </a:defRPr>
            </a:lvl1pPr>
          </a:lstStyle>
          <a:p>
            <a:pPr>
              <a:defRPr/>
            </a:pPr>
            <a:fld id="{4326B747-C4AD-4ED8-990B-B28C4E13D16F}"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unsw.edu.au/content/dam/pdfs/fmrn/Refugee%20Women%20and%20Girls%20Key%20to%20the%20GGR_Final%20report%202022.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refugee-women-participation-sgbv-tool.com/training-module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unsw.edu.au/content/dam/pdfs/fmrn/Refugee%20Women%20and%20Girls%20Key%20to%20the%20GGR_Final%20report%202022.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9A0E9F1D-C5A9-4FAE-BABD-486AFABB7B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8C86B9D3-DAB3-3DBE-320B-F3F1B55F2A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1" dirty="0">
                <a:latin typeface="Arial" panose="020B0604020202020204" pitchFamily="34" charset="0"/>
                <a:ea typeface="Cambria" panose="02040503050406030204" pitchFamily="18" charset="0"/>
                <a:cs typeface="Arial" panose="020B0604020202020204" pitchFamily="34" charset="0"/>
              </a:rPr>
              <a:t>Timing</a:t>
            </a:r>
            <a:endParaRPr lang="en-AU" sz="12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a:p>
            <a:r>
              <a:rPr lang="en-AU" sz="1200" dirty="0">
                <a:latin typeface="Arial" panose="020B0604020202020204" pitchFamily="34" charset="0"/>
                <a:ea typeface="Cambria" panose="02040503050406030204" pitchFamily="18" charset="0"/>
                <a:cs typeface="Arial" panose="020B0604020202020204" pitchFamily="34" charset="0"/>
              </a:rPr>
              <a:t>This is a short introduction to the Resource Kit and should take no more than 30 minutes.</a:t>
            </a:r>
          </a:p>
          <a:p>
            <a:endParaRPr lang="en-AU" sz="1200" dirty="0">
              <a:latin typeface="Arial" panose="020B0604020202020204" pitchFamily="34" charset="0"/>
              <a:ea typeface="Cambria" panose="02040503050406030204" pitchFamily="18" charset="0"/>
              <a:cs typeface="Arial" panose="020B0604020202020204" pitchFamily="34" charset="0"/>
            </a:endParaRPr>
          </a:p>
          <a:p>
            <a:r>
              <a:rPr lang="en-AU" sz="1200" dirty="0">
                <a:latin typeface="Arial" panose="020B0604020202020204" pitchFamily="34" charset="0"/>
                <a:ea typeface="Cambria" panose="02040503050406030204" pitchFamily="18" charset="0"/>
                <a:cs typeface="Arial" panose="020B0604020202020204" pitchFamily="34" charset="0"/>
              </a:rPr>
              <a:t>It could be combined with a ‘Getting to know you’ session if there are multiple participants who have not worked together before.</a:t>
            </a:r>
          </a:p>
          <a:p>
            <a:endParaRPr lang="en-AU" b="1" dirty="0">
              <a:latin typeface="Arial" panose="020B0604020202020204" pitchFamily="34" charset="0"/>
              <a:ea typeface="Cambria" panose="02040503050406030204" pitchFamily="18" charset="0"/>
              <a:cs typeface="Arial" panose="020B0604020202020204" pitchFamily="34" charset="0"/>
            </a:endParaRPr>
          </a:p>
          <a:p>
            <a:r>
              <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rPr>
              <a:t>Icebreaker exercise: A good “icebreaker” is to ask each participant to introduce themselves and to tell the group the meaning of their name. You may have other icebreaker exercises that you prefer</a:t>
            </a:r>
          </a:p>
          <a:p>
            <a:endParaRPr lang="en-US" dirty="0">
              <a:solidFill>
                <a:srgbClr val="231F20"/>
              </a:solidFill>
              <a:latin typeface="Arial" panose="020B0604020202020204" pitchFamily="34" charset="0"/>
              <a:cs typeface="Arial" panose="020B0604020202020204" pitchFamily="34" charset="0"/>
            </a:endParaRPr>
          </a:p>
          <a:p>
            <a:endParaRPr lang="en-AU" sz="1200" b="1" dirty="0">
              <a:latin typeface="Arial" panose="020B0604020202020204" pitchFamily="34" charset="0"/>
              <a:ea typeface="Cambria" panose="02040503050406030204" pitchFamily="18" charset="0"/>
              <a:cs typeface="Arial" panose="020B0604020202020204" pitchFamily="34" charset="0"/>
            </a:endParaRPr>
          </a:p>
          <a:p>
            <a:endParaRPr lang="en-AU" b="1" dirty="0">
              <a:latin typeface="Arial" panose="020B0604020202020204" pitchFamily="34" charset="0"/>
              <a:ea typeface="Cambria" panose="02040503050406030204" pitchFamily="18" charset="0"/>
              <a:cs typeface="Arial" panose="020B0604020202020204" pitchFamily="34" charset="0"/>
            </a:endParaRPr>
          </a:p>
          <a:p>
            <a:endParaRPr lang="en-AU" sz="1200" b="1" dirty="0">
              <a:latin typeface="Arial" panose="020B0604020202020204" pitchFamily="34" charset="0"/>
              <a:ea typeface="Cambria" panose="02040503050406030204" pitchFamily="18" charset="0"/>
              <a:cs typeface="Arial" panose="020B0604020202020204" pitchFamily="34" charset="0"/>
            </a:endParaRPr>
          </a:p>
          <a:p>
            <a:pPr eaLnBrk="1" hangingPunct="1">
              <a:spcBef>
                <a:spcPct val="0"/>
              </a:spcBef>
            </a:pPr>
            <a:endParaRPr lang="en-US" altLang="en-US" dirty="0">
              <a:latin typeface="Arial" panose="020B0604020202020204" pitchFamily="34" charset="0"/>
              <a:cs typeface="Arial" panose="020B0604020202020204" pitchFamily="34" charset="0"/>
            </a:endParaRPr>
          </a:p>
        </p:txBody>
      </p:sp>
      <p:sp>
        <p:nvSpPr>
          <p:cNvPr id="7172" name="Slide Number Placeholder 3">
            <a:extLst>
              <a:ext uri="{FF2B5EF4-FFF2-40B4-BE49-F238E27FC236}">
                <a16:creationId xmlns:a16="http://schemas.microsoft.com/office/drawing/2014/main" id="{EED3CACA-CFCC-63C3-1E11-3AF7491D82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38188" indent="-284163">
              <a:defRPr>
                <a:solidFill>
                  <a:schemeClr val="tx1"/>
                </a:solidFill>
                <a:latin typeface="Trebuchet MS" panose="020B0603020202020204" pitchFamily="34" charset="0"/>
              </a:defRPr>
            </a:lvl2pPr>
            <a:lvl3pPr marL="1136650" indent="-227013">
              <a:defRPr>
                <a:solidFill>
                  <a:schemeClr val="tx1"/>
                </a:solidFill>
                <a:latin typeface="Trebuchet MS" panose="020B0603020202020204" pitchFamily="34" charset="0"/>
              </a:defRPr>
            </a:lvl3pPr>
            <a:lvl4pPr marL="1590675" indent="-227013">
              <a:defRPr>
                <a:solidFill>
                  <a:schemeClr val="tx1"/>
                </a:solidFill>
                <a:latin typeface="Trebuchet MS" panose="020B0603020202020204" pitchFamily="34" charset="0"/>
              </a:defRPr>
            </a:lvl4pPr>
            <a:lvl5pPr marL="2046288" indent="-227013">
              <a:defRPr>
                <a:solidFill>
                  <a:schemeClr val="tx1"/>
                </a:solidFill>
                <a:latin typeface="Trebuchet MS" panose="020B0603020202020204" pitchFamily="34" charset="0"/>
              </a:defRPr>
            </a:lvl5pPr>
            <a:lvl6pPr marL="2503488" indent="-227013" eaLnBrk="0" fontAlgn="base" hangingPunct="0">
              <a:spcBef>
                <a:spcPct val="0"/>
              </a:spcBef>
              <a:spcAft>
                <a:spcPct val="0"/>
              </a:spcAft>
              <a:defRPr>
                <a:solidFill>
                  <a:schemeClr val="tx1"/>
                </a:solidFill>
                <a:latin typeface="Trebuchet MS" panose="020B0603020202020204" pitchFamily="34" charset="0"/>
              </a:defRPr>
            </a:lvl6pPr>
            <a:lvl7pPr marL="2960688" indent="-227013" eaLnBrk="0" fontAlgn="base" hangingPunct="0">
              <a:spcBef>
                <a:spcPct val="0"/>
              </a:spcBef>
              <a:spcAft>
                <a:spcPct val="0"/>
              </a:spcAft>
              <a:defRPr>
                <a:solidFill>
                  <a:schemeClr val="tx1"/>
                </a:solidFill>
                <a:latin typeface="Trebuchet MS" panose="020B0603020202020204" pitchFamily="34" charset="0"/>
              </a:defRPr>
            </a:lvl7pPr>
            <a:lvl8pPr marL="3417888" indent="-227013" eaLnBrk="0" fontAlgn="base" hangingPunct="0">
              <a:spcBef>
                <a:spcPct val="0"/>
              </a:spcBef>
              <a:spcAft>
                <a:spcPct val="0"/>
              </a:spcAft>
              <a:defRPr>
                <a:solidFill>
                  <a:schemeClr val="tx1"/>
                </a:solidFill>
                <a:latin typeface="Trebuchet MS" panose="020B0603020202020204" pitchFamily="34" charset="0"/>
              </a:defRPr>
            </a:lvl8pPr>
            <a:lvl9pPr marL="3875088" indent="-227013" eaLnBrk="0" fontAlgn="base" hangingPunct="0">
              <a:spcBef>
                <a:spcPct val="0"/>
              </a:spcBef>
              <a:spcAft>
                <a:spcPct val="0"/>
              </a:spcAft>
              <a:defRPr>
                <a:solidFill>
                  <a:schemeClr val="tx1"/>
                </a:solidFill>
                <a:latin typeface="Trebuchet MS" panose="020B0603020202020204" pitchFamily="34" charset="0"/>
              </a:defRPr>
            </a:lvl9pPr>
          </a:lstStyle>
          <a:p>
            <a:fld id="{167BA9CC-94B9-4888-B314-AF749956B844}"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a:latin typeface="Arial" panose="020B0604020202020204" pitchFamily="34" charset="0"/>
                <a:cs typeface="Arial" panose="020B0604020202020204" pitchFamily="34" charset="0"/>
              </a:rPr>
              <a:t>For more detail, see the background notes.</a:t>
            </a:r>
          </a:p>
          <a:p>
            <a:endParaRPr lang="en-AU" dirty="0"/>
          </a:p>
        </p:txBody>
      </p:sp>
      <p:sp>
        <p:nvSpPr>
          <p:cNvPr id="4" name="Slide Number Placeholder 3"/>
          <p:cNvSpPr>
            <a:spLocks noGrp="1"/>
          </p:cNvSpPr>
          <p:nvPr>
            <p:ph type="sldNum" sz="quarter" idx="5"/>
          </p:nvPr>
        </p:nvSpPr>
        <p:spPr/>
        <p:txBody>
          <a:bodyPr/>
          <a:lstStyle/>
          <a:p>
            <a:pPr>
              <a:defRPr/>
            </a:pPr>
            <a:fld id="{4326B747-C4AD-4ED8-990B-B28C4E13D16F}" type="slidenum">
              <a:rPr lang="en-US" smtClean="0"/>
              <a:pPr>
                <a:defRPr/>
              </a:pPr>
              <a:t>10</a:t>
            </a:fld>
            <a:endParaRPr lang="en-US" dirty="0"/>
          </a:p>
        </p:txBody>
      </p:sp>
    </p:spTree>
    <p:extLst>
      <p:ext uri="{BB962C8B-B14F-4D97-AF65-F5344CB8AC3E}">
        <p14:creationId xmlns:p14="http://schemas.microsoft.com/office/powerpoint/2010/main" val="3923961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17996" y="4776787"/>
            <a:ext cx="5434013" cy="3908425"/>
          </a:xfrm>
        </p:spPr>
        <p:txBody>
          <a:bodyPr/>
          <a:lstStyle/>
          <a:p>
            <a:r>
              <a:rPr lang="en-AU" dirty="0"/>
              <a:t>See Research Report </a:t>
            </a:r>
            <a:r>
              <a:rPr lang="en-AU"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3"/>
              </a:rPr>
              <a:t>https://www.unsw.edu.au/content/dam/pdfs/fmrn/Refugee%20Women%20and%20Girls%20Key%20to%20the%20GGR_Final%20report%202022.pdf</a:t>
            </a:r>
            <a:endParaRPr lang="en-AU" dirty="0">
              <a:effectLst/>
              <a:latin typeface="Aptos" panose="020B0004020202020204" pitchFamily="34" charset="0"/>
              <a:ea typeface="Aptos" panose="020B0004020202020204" pitchFamily="34" charset="0"/>
              <a:cs typeface="Aptos" panose="020B0004020202020204" pitchFamily="34" charset="0"/>
            </a:endParaRPr>
          </a:p>
          <a:p>
            <a:endParaRPr lang="en-AU" dirty="0">
              <a:highlight>
                <a:srgbClr val="FFFF00"/>
              </a:highlight>
            </a:endParaRPr>
          </a:p>
        </p:txBody>
      </p:sp>
      <p:sp>
        <p:nvSpPr>
          <p:cNvPr id="4" name="Slide Number Placeholder 3"/>
          <p:cNvSpPr>
            <a:spLocks noGrp="1"/>
          </p:cNvSpPr>
          <p:nvPr>
            <p:ph type="sldNum" sz="quarter" idx="5"/>
          </p:nvPr>
        </p:nvSpPr>
        <p:spPr/>
        <p:txBody>
          <a:bodyPr/>
          <a:lstStyle/>
          <a:p>
            <a:pPr>
              <a:defRPr/>
            </a:pPr>
            <a:fld id="{4326B747-C4AD-4ED8-990B-B28C4E13D16F}" type="slidenum">
              <a:rPr lang="en-US" smtClean="0"/>
              <a:pPr>
                <a:defRPr/>
              </a:pPr>
              <a:t>11</a:t>
            </a:fld>
            <a:endParaRPr lang="en-US" dirty="0"/>
          </a:p>
        </p:txBody>
      </p:sp>
    </p:spTree>
    <p:extLst>
      <p:ext uri="{BB962C8B-B14F-4D97-AF65-F5344CB8AC3E}">
        <p14:creationId xmlns:p14="http://schemas.microsoft.com/office/powerpoint/2010/main" val="1974359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 above</a:t>
            </a:r>
          </a:p>
        </p:txBody>
      </p:sp>
      <p:sp>
        <p:nvSpPr>
          <p:cNvPr id="4" name="Slide Number Placeholder 3"/>
          <p:cNvSpPr>
            <a:spLocks noGrp="1"/>
          </p:cNvSpPr>
          <p:nvPr>
            <p:ph type="sldNum" sz="quarter" idx="5"/>
          </p:nvPr>
        </p:nvSpPr>
        <p:spPr/>
        <p:txBody>
          <a:bodyPr/>
          <a:lstStyle/>
          <a:p>
            <a:pPr>
              <a:defRPr/>
            </a:pPr>
            <a:fld id="{4326B747-C4AD-4ED8-990B-B28C4E13D16F}" type="slidenum">
              <a:rPr lang="en-US" smtClean="0"/>
              <a:pPr>
                <a:defRPr/>
              </a:pPr>
              <a:t>12</a:t>
            </a:fld>
            <a:endParaRPr lang="en-US" dirty="0"/>
          </a:p>
        </p:txBody>
      </p:sp>
    </p:spTree>
    <p:extLst>
      <p:ext uri="{BB962C8B-B14F-4D97-AF65-F5344CB8AC3E}">
        <p14:creationId xmlns:p14="http://schemas.microsoft.com/office/powerpoint/2010/main" val="2428491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a:latin typeface="Arial" panose="020B0604020202020204" pitchFamily="34" charset="0"/>
                <a:cs typeface="Arial" panose="020B0604020202020204" pitchFamily="34" charset="0"/>
              </a:rPr>
              <a:t>For more detail, see the background notes.</a:t>
            </a:r>
          </a:p>
        </p:txBody>
      </p:sp>
      <p:sp>
        <p:nvSpPr>
          <p:cNvPr id="4" name="Slide Number Placeholder 3"/>
          <p:cNvSpPr>
            <a:spLocks noGrp="1"/>
          </p:cNvSpPr>
          <p:nvPr>
            <p:ph type="sldNum" sz="quarter" idx="5"/>
          </p:nvPr>
        </p:nvSpPr>
        <p:spPr/>
        <p:txBody>
          <a:bodyPr/>
          <a:lstStyle/>
          <a:p>
            <a:pPr>
              <a:defRPr/>
            </a:pPr>
            <a:fld id="{4326B747-C4AD-4ED8-990B-B28C4E13D16F}" type="slidenum">
              <a:rPr lang="en-US" smtClean="0"/>
              <a:pPr>
                <a:defRPr/>
              </a:pPr>
              <a:t>13</a:t>
            </a:fld>
            <a:endParaRPr lang="en-US" dirty="0"/>
          </a:p>
        </p:txBody>
      </p:sp>
    </p:spTree>
    <p:extLst>
      <p:ext uri="{BB962C8B-B14F-4D97-AF65-F5344CB8AC3E}">
        <p14:creationId xmlns:p14="http://schemas.microsoft.com/office/powerpoint/2010/main" val="506549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a:latin typeface="Arial" panose="020B0604020202020204" pitchFamily="34" charset="0"/>
                <a:cs typeface="Arial" panose="020B0604020202020204" pitchFamily="34" charset="0"/>
              </a:rPr>
              <a:t>For more detail, see the background notes.</a:t>
            </a:r>
          </a:p>
        </p:txBody>
      </p:sp>
      <p:sp>
        <p:nvSpPr>
          <p:cNvPr id="4" name="Slide Number Placeholder 3"/>
          <p:cNvSpPr>
            <a:spLocks noGrp="1"/>
          </p:cNvSpPr>
          <p:nvPr>
            <p:ph type="sldNum" sz="quarter" idx="5"/>
          </p:nvPr>
        </p:nvSpPr>
        <p:spPr/>
        <p:txBody>
          <a:bodyPr/>
          <a:lstStyle/>
          <a:p>
            <a:pPr>
              <a:defRPr/>
            </a:pPr>
            <a:fld id="{4326B747-C4AD-4ED8-990B-B28C4E13D16F}" type="slidenum">
              <a:rPr lang="en-US" smtClean="0"/>
              <a:pPr>
                <a:defRPr/>
              </a:pPr>
              <a:t>14</a:t>
            </a:fld>
            <a:endParaRPr lang="en-US" dirty="0"/>
          </a:p>
        </p:txBody>
      </p:sp>
    </p:spTree>
    <p:extLst>
      <p:ext uri="{BB962C8B-B14F-4D97-AF65-F5344CB8AC3E}">
        <p14:creationId xmlns:p14="http://schemas.microsoft.com/office/powerpoint/2010/main" val="3734403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a:latin typeface="Arial" panose="020B0604020202020204" pitchFamily="34" charset="0"/>
                <a:cs typeface="Arial" panose="020B0604020202020204" pitchFamily="34" charset="0"/>
              </a:rPr>
              <a:t>For more detail, see the background notes.</a:t>
            </a:r>
          </a:p>
        </p:txBody>
      </p:sp>
      <p:sp>
        <p:nvSpPr>
          <p:cNvPr id="4" name="Slide Number Placeholder 3"/>
          <p:cNvSpPr>
            <a:spLocks noGrp="1"/>
          </p:cNvSpPr>
          <p:nvPr>
            <p:ph type="sldNum" sz="quarter" idx="5"/>
          </p:nvPr>
        </p:nvSpPr>
        <p:spPr/>
        <p:txBody>
          <a:bodyPr/>
          <a:lstStyle/>
          <a:p>
            <a:pPr>
              <a:defRPr/>
            </a:pPr>
            <a:fld id="{4326B747-C4AD-4ED8-990B-B28C4E13D16F}" type="slidenum">
              <a:rPr lang="en-US" smtClean="0"/>
              <a:pPr>
                <a:defRPr/>
              </a:pPr>
              <a:t>15</a:t>
            </a:fld>
            <a:endParaRPr lang="en-US" dirty="0"/>
          </a:p>
        </p:txBody>
      </p:sp>
    </p:spTree>
    <p:extLst>
      <p:ext uri="{BB962C8B-B14F-4D97-AF65-F5344CB8AC3E}">
        <p14:creationId xmlns:p14="http://schemas.microsoft.com/office/powerpoint/2010/main" val="290103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hlinkClick r:id="rId3"/>
              </a:rPr>
              <a:t>Training Modules – Refugee Women Participation SGBV Tool (refugee-women-participation-sgbv-tool.com)</a:t>
            </a:r>
            <a:r>
              <a:rPr lang="en-US" dirty="0">
                <a:latin typeface="Arial" panose="020B0604020202020204" pitchFamily="34" charset="0"/>
                <a:cs typeface="Arial" panose="020B0604020202020204" pitchFamily="34" charset="0"/>
              </a:rPr>
              <a:t> </a:t>
            </a: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4326B747-C4AD-4ED8-990B-B28C4E13D16F}" type="slidenum">
              <a:rPr lang="en-US" smtClean="0"/>
              <a:pPr>
                <a:defRPr/>
              </a:pPr>
              <a:t>16</a:t>
            </a:fld>
            <a:endParaRPr lang="en-US" dirty="0"/>
          </a:p>
        </p:txBody>
      </p:sp>
    </p:spTree>
    <p:extLst>
      <p:ext uri="{BB962C8B-B14F-4D97-AF65-F5344CB8AC3E}">
        <p14:creationId xmlns:p14="http://schemas.microsoft.com/office/powerpoint/2010/main" val="1267920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Just click on these buttons on the website to go to the specific tools and exercises</a:t>
            </a:r>
          </a:p>
          <a:p>
            <a:endParaRPr lang="en-AU" dirty="0"/>
          </a:p>
        </p:txBody>
      </p:sp>
      <p:sp>
        <p:nvSpPr>
          <p:cNvPr id="4" name="Slide Number Placeholder 3"/>
          <p:cNvSpPr>
            <a:spLocks noGrp="1"/>
          </p:cNvSpPr>
          <p:nvPr>
            <p:ph type="sldNum" sz="quarter" idx="5"/>
          </p:nvPr>
        </p:nvSpPr>
        <p:spPr/>
        <p:txBody>
          <a:bodyPr/>
          <a:lstStyle/>
          <a:p>
            <a:pPr>
              <a:defRPr/>
            </a:pPr>
            <a:fld id="{4326B747-C4AD-4ED8-990B-B28C4E13D16F}" type="slidenum">
              <a:rPr lang="en-US" smtClean="0"/>
              <a:pPr>
                <a:defRPr/>
              </a:pPr>
              <a:t>17</a:t>
            </a:fld>
            <a:endParaRPr lang="en-US" dirty="0"/>
          </a:p>
        </p:txBody>
      </p:sp>
    </p:spTree>
    <p:extLst>
      <p:ext uri="{BB962C8B-B14F-4D97-AF65-F5344CB8AC3E}">
        <p14:creationId xmlns:p14="http://schemas.microsoft.com/office/powerpoint/2010/main" val="240180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This is a description of the Tool and why it is needed.</a:t>
            </a:r>
          </a:p>
        </p:txBody>
      </p:sp>
      <p:sp>
        <p:nvSpPr>
          <p:cNvPr id="4" name="Slide Number Placeholder 3"/>
          <p:cNvSpPr>
            <a:spLocks noGrp="1"/>
          </p:cNvSpPr>
          <p:nvPr>
            <p:ph type="sldNum" sz="quarter" idx="5"/>
          </p:nvPr>
        </p:nvSpPr>
        <p:spPr/>
        <p:txBody>
          <a:bodyPr/>
          <a:lstStyle/>
          <a:p>
            <a:pPr>
              <a:defRPr/>
            </a:pPr>
            <a:fld id="{4326B747-C4AD-4ED8-990B-B28C4E13D16F}" type="slidenum">
              <a:rPr lang="en-US" smtClean="0"/>
              <a:pPr>
                <a:defRPr/>
              </a:pPr>
              <a:t>18</a:t>
            </a:fld>
            <a:endParaRPr lang="en-US" dirty="0"/>
          </a:p>
        </p:txBody>
      </p:sp>
    </p:spTree>
    <p:extLst>
      <p:ext uri="{BB962C8B-B14F-4D97-AF65-F5344CB8AC3E}">
        <p14:creationId xmlns:p14="http://schemas.microsoft.com/office/powerpoint/2010/main" val="541026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This is a description of the Tool and why it is needed.</a:t>
            </a:r>
          </a:p>
          <a:p>
            <a:endParaRPr lang="en-AU" dirty="0"/>
          </a:p>
        </p:txBody>
      </p:sp>
      <p:sp>
        <p:nvSpPr>
          <p:cNvPr id="4" name="Slide Number Placeholder 3"/>
          <p:cNvSpPr>
            <a:spLocks noGrp="1"/>
          </p:cNvSpPr>
          <p:nvPr>
            <p:ph type="sldNum" sz="quarter" idx="5"/>
          </p:nvPr>
        </p:nvSpPr>
        <p:spPr>
          <a:xfrm>
            <a:off x="3848100" y="9471027"/>
            <a:ext cx="2943225" cy="496887"/>
          </a:xfrm>
        </p:spPr>
        <p:txBody>
          <a:bodyPr/>
          <a:lstStyle/>
          <a:p>
            <a:pPr>
              <a:defRPr/>
            </a:pPr>
            <a:fld id="{4326B747-C4AD-4ED8-990B-B28C4E13D16F}" type="slidenum">
              <a:rPr lang="en-US" smtClean="0"/>
              <a:pPr>
                <a:defRPr/>
              </a:pPr>
              <a:t>19</a:t>
            </a:fld>
            <a:endParaRPr lang="en-US" dirty="0"/>
          </a:p>
        </p:txBody>
      </p:sp>
    </p:spTree>
    <p:extLst>
      <p:ext uri="{BB962C8B-B14F-4D97-AF65-F5344CB8AC3E}">
        <p14:creationId xmlns:p14="http://schemas.microsoft.com/office/powerpoint/2010/main" val="3802086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019E1339-9E25-3D2A-A8CA-AC90C7980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7DA96801-5CCE-084E-3045-2D56AFF81A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a:latin typeface="Arial" panose="020B0604020202020204" pitchFamily="34" charset="0"/>
              <a:cs typeface="Arial" panose="020B0604020202020204" pitchFamily="34" charset="0"/>
            </a:endParaRPr>
          </a:p>
          <a:p>
            <a:r>
              <a:rPr lang="en-AU" altLang="en-US" dirty="0">
                <a:latin typeface="Arial" panose="020B0604020202020204" pitchFamily="34" charset="0"/>
                <a:cs typeface="Arial" panose="020B0604020202020204" pitchFamily="34" charset="0"/>
              </a:rPr>
              <a:t>As the purpose of this module is to introduce participants to the background and rationale for the materials, we have included the most relevant information on the slides. For more detail, to inform your presentation and answer potential questions, see the background notes.</a:t>
            </a:r>
          </a:p>
        </p:txBody>
      </p:sp>
      <p:sp>
        <p:nvSpPr>
          <p:cNvPr id="37892" name="Slide Number Placeholder 3">
            <a:extLst>
              <a:ext uri="{FF2B5EF4-FFF2-40B4-BE49-F238E27FC236}">
                <a16:creationId xmlns:a16="http://schemas.microsoft.com/office/drawing/2014/main" id="{44642FCF-AF66-1C79-703C-0FCE1D5115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38188" indent="-284163">
              <a:defRPr>
                <a:solidFill>
                  <a:schemeClr val="tx1"/>
                </a:solidFill>
                <a:latin typeface="Trebuchet MS" panose="020B0603020202020204" pitchFamily="34" charset="0"/>
              </a:defRPr>
            </a:lvl2pPr>
            <a:lvl3pPr marL="1136650" indent="-227013">
              <a:defRPr>
                <a:solidFill>
                  <a:schemeClr val="tx1"/>
                </a:solidFill>
                <a:latin typeface="Trebuchet MS" panose="020B0603020202020204" pitchFamily="34" charset="0"/>
              </a:defRPr>
            </a:lvl3pPr>
            <a:lvl4pPr marL="1590675" indent="-227013">
              <a:defRPr>
                <a:solidFill>
                  <a:schemeClr val="tx1"/>
                </a:solidFill>
                <a:latin typeface="Trebuchet MS" panose="020B0603020202020204" pitchFamily="34" charset="0"/>
              </a:defRPr>
            </a:lvl4pPr>
            <a:lvl5pPr marL="2046288" indent="-227013">
              <a:defRPr>
                <a:solidFill>
                  <a:schemeClr val="tx1"/>
                </a:solidFill>
                <a:latin typeface="Trebuchet MS" panose="020B0603020202020204" pitchFamily="34" charset="0"/>
              </a:defRPr>
            </a:lvl5pPr>
            <a:lvl6pPr marL="2503488" indent="-227013" eaLnBrk="0" fontAlgn="base" hangingPunct="0">
              <a:spcBef>
                <a:spcPct val="0"/>
              </a:spcBef>
              <a:spcAft>
                <a:spcPct val="0"/>
              </a:spcAft>
              <a:defRPr>
                <a:solidFill>
                  <a:schemeClr val="tx1"/>
                </a:solidFill>
                <a:latin typeface="Trebuchet MS" panose="020B0603020202020204" pitchFamily="34" charset="0"/>
              </a:defRPr>
            </a:lvl6pPr>
            <a:lvl7pPr marL="2960688" indent="-227013" eaLnBrk="0" fontAlgn="base" hangingPunct="0">
              <a:spcBef>
                <a:spcPct val="0"/>
              </a:spcBef>
              <a:spcAft>
                <a:spcPct val="0"/>
              </a:spcAft>
              <a:defRPr>
                <a:solidFill>
                  <a:schemeClr val="tx1"/>
                </a:solidFill>
                <a:latin typeface="Trebuchet MS" panose="020B0603020202020204" pitchFamily="34" charset="0"/>
              </a:defRPr>
            </a:lvl7pPr>
            <a:lvl8pPr marL="3417888" indent="-227013" eaLnBrk="0" fontAlgn="base" hangingPunct="0">
              <a:spcBef>
                <a:spcPct val="0"/>
              </a:spcBef>
              <a:spcAft>
                <a:spcPct val="0"/>
              </a:spcAft>
              <a:defRPr>
                <a:solidFill>
                  <a:schemeClr val="tx1"/>
                </a:solidFill>
                <a:latin typeface="Trebuchet MS" panose="020B0603020202020204" pitchFamily="34" charset="0"/>
              </a:defRPr>
            </a:lvl8pPr>
            <a:lvl9pPr marL="3875088" indent="-227013" eaLnBrk="0" fontAlgn="base" hangingPunct="0">
              <a:spcBef>
                <a:spcPct val="0"/>
              </a:spcBef>
              <a:spcAft>
                <a:spcPct val="0"/>
              </a:spcAft>
              <a:defRPr>
                <a:solidFill>
                  <a:schemeClr val="tx1"/>
                </a:solidFill>
                <a:latin typeface="Trebuchet MS" panose="020B0603020202020204" pitchFamily="34" charset="0"/>
              </a:defRPr>
            </a:lvl9pPr>
          </a:lstStyle>
          <a:p>
            <a:fld id="{4AA0711F-1548-4757-8F91-F3881B64ED2A}" type="slidenum">
              <a:rPr lang="en-US" altLang="en-US" smtClean="0"/>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805364"/>
            <a:ext cx="5434013" cy="3908425"/>
          </a:xfrm>
        </p:spPr>
        <p:txBody>
          <a:bodyPr/>
          <a:lstStyle/>
          <a:p>
            <a:r>
              <a:rPr lang="en-AU" dirty="0">
                <a:latin typeface="Arial" panose="020B0604020202020204" pitchFamily="34" charset="0"/>
                <a:cs typeface="Arial" panose="020B0604020202020204" pitchFamily="34" charset="0"/>
              </a:rPr>
              <a:t>This is a description of the Tool and why it is needed.</a:t>
            </a:r>
          </a:p>
          <a:p>
            <a:endParaRPr lang="en-AU" dirty="0"/>
          </a:p>
        </p:txBody>
      </p:sp>
      <p:sp>
        <p:nvSpPr>
          <p:cNvPr id="4" name="Slide Number Placeholder 3"/>
          <p:cNvSpPr>
            <a:spLocks noGrp="1"/>
          </p:cNvSpPr>
          <p:nvPr>
            <p:ph type="sldNum" sz="quarter" idx="5"/>
          </p:nvPr>
        </p:nvSpPr>
        <p:spPr/>
        <p:txBody>
          <a:bodyPr/>
          <a:lstStyle/>
          <a:p>
            <a:pPr>
              <a:defRPr/>
            </a:pPr>
            <a:fld id="{4326B747-C4AD-4ED8-990B-B28C4E13D16F}" type="slidenum">
              <a:rPr lang="en-US" smtClean="0"/>
              <a:pPr>
                <a:defRPr/>
              </a:pPr>
              <a:t>20</a:t>
            </a:fld>
            <a:endParaRPr lang="en-US" dirty="0"/>
          </a:p>
        </p:txBody>
      </p:sp>
    </p:spTree>
    <p:extLst>
      <p:ext uri="{BB962C8B-B14F-4D97-AF65-F5344CB8AC3E}">
        <p14:creationId xmlns:p14="http://schemas.microsoft.com/office/powerpoint/2010/main" val="2656986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This is a description of the Tool and why it is needed.</a:t>
            </a:r>
          </a:p>
          <a:p>
            <a:endParaRPr lang="en-AU" dirty="0"/>
          </a:p>
        </p:txBody>
      </p:sp>
      <p:sp>
        <p:nvSpPr>
          <p:cNvPr id="4" name="Slide Number Placeholder 3"/>
          <p:cNvSpPr>
            <a:spLocks noGrp="1"/>
          </p:cNvSpPr>
          <p:nvPr>
            <p:ph type="sldNum" sz="quarter" idx="5"/>
          </p:nvPr>
        </p:nvSpPr>
        <p:spPr/>
        <p:txBody>
          <a:bodyPr/>
          <a:lstStyle/>
          <a:p>
            <a:pPr>
              <a:defRPr/>
            </a:pPr>
            <a:fld id="{4326B747-C4AD-4ED8-990B-B28C4E13D16F}" type="slidenum">
              <a:rPr lang="en-US" smtClean="0"/>
              <a:pPr>
                <a:defRPr/>
              </a:pPr>
              <a:t>21</a:t>
            </a:fld>
            <a:endParaRPr lang="en-US" dirty="0"/>
          </a:p>
        </p:txBody>
      </p:sp>
    </p:spTree>
    <p:extLst>
      <p:ext uri="{BB962C8B-B14F-4D97-AF65-F5344CB8AC3E}">
        <p14:creationId xmlns:p14="http://schemas.microsoft.com/office/powerpoint/2010/main" val="2261195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This is a description of the Tool and why it is needed.</a:t>
            </a:r>
          </a:p>
          <a:p>
            <a:endParaRPr lang="en-AU" dirty="0"/>
          </a:p>
        </p:txBody>
      </p:sp>
      <p:sp>
        <p:nvSpPr>
          <p:cNvPr id="4" name="Slide Number Placeholder 3"/>
          <p:cNvSpPr>
            <a:spLocks noGrp="1"/>
          </p:cNvSpPr>
          <p:nvPr>
            <p:ph type="sldNum" sz="quarter" idx="5"/>
          </p:nvPr>
        </p:nvSpPr>
        <p:spPr/>
        <p:txBody>
          <a:bodyPr/>
          <a:lstStyle/>
          <a:p>
            <a:pPr>
              <a:defRPr/>
            </a:pPr>
            <a:fld id="{4326B747-C4AD-4ED8-990B-B28C4E13D16F}" type="slidenum">
              <a:rPr lang="en-US" smtClean="0"/>
              <a:pPr>
                <a:defRPr/>
              </a:pPr>
              <a:t>22</a:t>
            </a:fld>
            <a:endParaRPr lang="en-US" dirty="0"/>
          </a:p>
        </p:txBody>
      </p:sp>
    </p:spTree>
    <p:extLst>
      <p:ext uri="{BB962C8B-B14F-4D97-AF65-F5344CB8AC3E}">
        <p14:creationId xmlns:p14="http://schemas.microsoft.com/office/powerpoint/2010/main" val="4016052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This is a description of the Tool and why it is needed.</a:t>
            </a:r>
          </a:p>
          <a:p>
            <a:endParaRPr lang="en-AU" dirty="0"/>
          </a:p>
        </p:txBody>
      </p:sp>
      <p:sp>
        <p:nvSpPr>
          <p:cNvPr id="4" name="Slide Number Placeholder 3"/>
          <p:cNvSpPr>
            <a:spLocks noGrp="1"/>
          </p:cNvSpPr>
          <p:nvPr>
            <p:ph type="sldNum" sz="quarter" idx="5"/>
          </p:nvPr>
        </p:nvSpPr>
        <p:spPr/>
        <p:txBody>
          <a:bodyPr/>
          <a:lstStyle/>
          <a:p>
            <a:pPr>
              <a:defRPr/>
            </a:pPr>
            <a:fld id="{4326B747-C4AD-4ED8-990B-B28C4E13D16F}" type="slidenum">
              <a:rPr lang="en-US" smtClean="0"/>
              <a:pPr>
                <a:defRPr/>
              </a:pPr>
              <a:t>23</a:t>
            </a:fld>
            <a:endParaRPr lang="en-US" dirty="0"/>
          </a:p>
        </p:txBody>
      </p:sp>
    </p:spTree>
    <p:extLst>
      <p:ext uri="{BB962C8B-B14F-4D97-AF65-F5344CB8AC3E}">
        <p14:creationId xmlns:p14="http://schemas.microsoft.com/office/powerpoint/2010/main" val="239881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This is a description of the Tool and why it is needed.</a:t>
            </a:r>
          </a:p>
          <a:p>
            <a:endParaRPr lang="en-AU" dirty="0"/>
          </a:p>
        </p:txBody>
      </p:sp>
      <p:sp>
        <p:nvSpPr>
          <p:cNvPr id="4" name="Slide Number Placeholder 3"/>
          <p:cNvSpPr>
            <a:spLocks noGrp="1"/>
          </p:cNvSpPr>
          <p:nvPr>
            <p:ph type="sldNum" sz="quarter" idx="5"/>
          </p:nvPr>
        </p:nvSpPr>
        <p:spPr/>
        <p:txBody>
          <a:bodyPr/>
          <a:lstStyle/>
          <a:p>
            <a:pPr>
              <a:defRPr/>
            </a:pPr>
            <a:fld id="{4326B747-C4AD-4ED8-990B-B28C4E13D16F}" type="slidenum">
              <a:rPr lang="en-US" smtClean="0"/>
              <a:pPr>
                <a:defRPr/>
              </a:pPr>
              <a:t>24</a:t>
            </a:fld>
            <a:endParaRPr lang="en-US" dirty="0"/>
          </a:p>
        </p:txBody>
      </p:sp>
    </p:spTree>
    <p:extLst>
      <p:ext uri="{BB962C8B-B14F-4D97-AF65-F5344CB8AC3E}">
        <p14:creationId xmlns:p14="http://schemas.microsoft.com/office/powerpoint/2010/main" val="36255249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This is a description of the Tool and why it is needed.</a:t>
            </a:r>
          </a:p>
          <a:p>
            <a:endParaRPr lang="en-AU" dirty="0"/>
          </a:p>
        </p:txBody>
      </p:sp>
      <p:sp>
        <p:nvSpPr>
          <p:cNvPr id="4" name="Slide Number Placeholder 3"/>
          <p:cNvSpPr>
            <a:spLocks noGrp="1"/>
          </p:cNvSpPr>
          <p:nvPr>
            <p:ph type="sldNum" sz="quarter" idx="5"/>
          </p:nvPr>
        </p:nvSpPr>
        <p:spPr/>
        <p:txBody>
          <a:bodyPr/>
          <a:lstStyle/>
          <a:p>
            <a:pPr>
              <a:defRPr/>
            </a:pPr>
            <a:fld id="{4326B747-C4AD-4ED8-990B-B28C4E13D16F}" type="slidenum">
              <a:rPr lang="en-US" smtClean="0"/>
              <a:pPr>
                <a:defRPr/>
              </a:pPr>
              <a:t>25</a:t>
            </a:fld>
            <a:endParaRPr lang="en-US" dirty="0"/>
          </a:p>
        </p:txBody>
      </p:sp>
    </p:spTree>
    <p:extLst>
      <p:ext uri="{BB962C8B-B14F-4D97-AF65-F5344CB8AC3E}">
        <p14:creationId xmlns:p14="http://schemas.microsoft.com/office/powerpoint/2010/main" val="39270922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This is a description of the Tool and why it is needed.</a:t>
            </a:r>
          </a:p>
          <a:p>
            <a:endParaRPr lang="en-AU" dirty="0"/>
          </a:p>
        </p:txBody>
      </p:sp>
      <p:sp>
        <p:nvSpPr>
          <p:cNvPr id="4" name="Slide Number Placeholder 3"/>
          <p:cNvSpPr>
            <a:spLocks noGrp="1"/>
          </p:cNvSpPr>
          <p:nvPr>
            <p:ph type="sldNum" sz="quarter" idx="5"/>
          </p:nvPr>
        </p:nvSpPr>
        <p:spPr/>
        <p:txBody>
          <a:bodyPr/>
          <a:lstStyle/>
          <a:p>
            <a:pPr>
              <a:defRPr/>
            </a:pPr>
            <a:fld id="{4326B747-C4AD-4ED8-990B-B28C4E13D16F}" type="slidenum">
              <a:rPr lang="en-US" smtClean="0"/>
              <a:pPr>
                <a:defRPr/>
              </a:pPr>
              <a:t>26</a:t>
            </a:fld>
            <a:endParaRPr lang="en-US" dirty="0"/>
          </a:p>
        </p:txBody>
      </p:sp>
    </p:spTree>
    <p:extLst>
      <p:ext uri="{BB962C8B-B14F-4D97-AF65-F5344CB8AC3E}">
        <p14:creationId xmlns:p14="http://schemas.microsoft.com/office/powerpoint/2010/main" val="18945552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This is a description of the Tool and why it is needed.</a:t>
            </a:r>
          </a:p>
          <a:p>
            <a:endParaRPr lang="en-AU" dirty="0"/>
          </a:p>
        </p:txBody>
      </p:sp>
      <p:sp>
        <p:nvSpPr>
          <p:cNvPr id="4" name="Slide Number Placeholder 3"/>
          <p:cNvSpPr>
            <a:spLocks noGrp="1"/>
          </p:cNvSpPr>
          <p:nvPr>
            <p:ph type="sldNum" sz="quarter" idx="5"/>
          </p:nvPr>
        </p:nvSpPr>
        <p:spPr/>
        <p:txBody>
          <a:bodyPr/>
          <a:lstStyle/>
          <a:p>
            <a:pPr>
              <a:defRPr/>
            </a:pPr>
            <a:fld id="{4326B747-C4AD-4ED8-990B-B28C4E13D16F}" type="slidenum">
              <a:rPr lang="en-US" smtClean="0"/>
              <a:pPr>
                <a:defRPr/>
              </a:pPr>
              <a:t>27</a:t>
            </a:fld>
            <a:endParaRPr lang="en-US" dirty="0"/>
          </a:p>
        </p:txBody>
      </p:sp>
    </p:spTree>
    <p:extLst>
      <p:ext uri="{BB962C8B-B14F-4D97-AF65-F5344CB8AC3E}">
        <p14:creationId xmlns:p14="http://schemas.microsoft.com/office/powerpoint/2010/main" val="18152890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This is a description of the Tool and why it is needed.</a:t>
            </a:r>
          </a:p>
          <a:p>
            <a:endParaRPr lang="en-AU" dirty="0"/>
          </a:p>
        </p:txBody>
      </p:sp>
      <p:sp>
        <p:nvSpPr>
          <p:cNvPr id="4" name="Slide Number Placeholder 3"/>
          <p:cNvSpPr>
            <a:spLocks noGrp="1"/>
          </p:cNvSpPr>
          <p:nvPr>
            <p:ph type="sldNum" sz="quarter" idx="5"/>
          </p:nvPr>
        </p:nvSpPr>
        <p:spPr/>
        <p:txBody>
          <a:bodyPr/>
          <a:lstStyle/>
          <a:p>
            <a:pPr>
              <a:defRPr/>
            </a:pPr>
            <a:fld id="{4326B747-C4AD-4ED8-990B-B28C4E13D16F}" type="slidenum">
              <a:rPr lang="en-US" smtClean="0"/>
              <a:pPr>
                <a:defRPr/>
              </a:pPr>
              <a:t>28</a:t>
            </a:fld>
            <a:endParaRPr lang="en-US" dirty="0"/>
          </a:p>
        </p:txBody>
      </p:sp>
    </p:spTree>
    <p:extLst>
      <p:ext uri="{BB962C8B-B14F-4D97-AF65-F5344CB8AC3E}">
        <p14:creationId xmlns:p14="http://schemas.microsoft.com/office/powerpoint/2010/main" val="32915130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This is a description of the Tool and why it is needed.</a:t>
            </a:r>
          </a:p>
          <a:p>
            <a:endParaRPr lang="en-AU" dirty="0"/>
          </a:p>
        </p:txBody>
      </p:sp>
      <p:sp>
        <p:nvSpPr>
          <p:cNvPr id="4" name="Slide Number Placeholder 3"/>
          <p:cNvSpPr>
            <a:spLocks noGrp="1"/>
          </p:cNvSpPr>
          <p:nvPr>
            <p:ph type="sldNum" sz="quarter" idx="5"/>
          </p:nvPr>
        </p:nvSpPr>
        <p:spPr/>
        <p:txBody>
          <a:bodyPr/>
          <a:lstStyle/>
          <a:p>
            <a:pPr>
              <a:defRPr/>
            </a:pPr>
            <a:fld id="{4326B747-C4AD-4ED8-990B-B28C4E13D16F}" type="slidenum">
              <a:rPr lang="en-US" smtClean="0"/>
              <a:pPr>
                <a:defRPr/>
              </a:pPr>
              <a:t>29</a:t>
            </a:fld>
            <a:endParaRPr lang="en-US" dirty="0"/>
          </a:p>
        </p:txBody>
      </p:sp>
    </p:spTree>
    <p:extLst>
      <p:ext uri="{BB962C8B-B14F-4D97-AF65-F5344CB8AC3E}">
        <p14:creationId xmlns:p14="http://schemas.microsoft.com/office/powerpoint/2010/main" val="4145412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BC8D1599-77D2-9D6B-14E0-2A1C568A06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60FCAEA4-11D6-5CE6-5FD9-44202FAA3F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latin typeface="Arial" panose="020B0604020202020204" pitchFamily="34" charset="0"/>
                <a:cs typeface="Arial" panose="020B0604020202020204" pitchFamily="34" charset="0"/>
              </a:rPr>
              <a:t>For more detail, see the background notes.</a:t>
            </a:r>
          </a:p>
          <a:p>
            <a:endParaRPr lang="en-AU" altLang="en-US" dirty="0"/>
          </a:p>
        </p:txBody>
      </p:sp>
      <p:sp>
        <p:nvSpPr>
          <p:cNvPr id="40964" name="Slide Number Placeholder 3">
            <a:extLst>
              <a:ext uri="{FF2B5EF4-FFF2-40B4-BE49-F238E27FC236}">
                <a16:creationId xmlns:a16="http://schemas.microsoft.com/office/drawing/2014/main" id="{A7A74040-CEE1-5D2C-3FAC-A046A287BC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38188" indent="-284163">
              <a:defRPr>
                <a:solidFill>
                  <a:schemeClr val="tx1"/>
                </a:solidFill>
                <a:latin typeface="Trebuchet MS" panose="020B0603020202020204" pitchFamily="34" charset="0"/>
              </a:defRPr>
            </a:lvl2pPr>
            <a:lvl3pPr marL="1136650" indent="-227013">
              <a:defRPr>
                <a:solidFill>
                  <a:schemeClr val="tx1"/>
                </a:solidFill>
                <a:latin typeface="Trebuchet MS" panose="020B0603020202020204" pitchFamily="34" charset="0"/>
              </a:defRPr>
            </a:lvl3pPr>
            <a:lvl4pPr marL="1590675" indent="-227013">
              <a:defRPr>
                <a:solidFill>
                  <a:schemeClr val="tx1"/>
                </a:solidFill>
                <a:latin typeface="Trebuchet MS" panose="020B0603020202020204" pitchFamily="34" charset="0"/>
              </a:defRPr>
            </a:lvl4pPr>
            <a:lvl5pPr marL="2046288" indent="-227013">
              <a:defRPr>
                <a:solidFill>
                  <a:schemeClr val="tx1"/>
                </a:solidFill>
                <a:latin typeface="Trebuchet MS" panose="020B0603020202020204" pitchFamily="34" charset="0"/>
              </a:defRPr>
            </a:lvl5pPr>
            <a:lvl6pPr marL="2503488" indent="-227013" eaLnBrk="0" fontAlgn="base" hangingPunct="0">
              <a:spcBef>
                <a:spcPct val="0"/>
              </a:spcBef>
              <a:spcAft>
                <a:spcPct val="0"/>
              </a:spcAft>
              <a:defRPr>
                <a:solidFill>
                  <a:schemeClr val="tx1"/>
                </a:solidFill>
                <a:latin typeface="Trebuchet MS" panose="020B0603020202020204" pitchFamily="34" charset="0"/>
              </a:defRPr>
            </a:lvl6pPr>
            <a:lvl7pPr marL="2960688" indent="-227013" eaLnBrk="0" fontAlgn="base" hangingPunct="0">
              <a:spcBef>
                <a:spcPct val="0"/>
              </a:spcBef>
              <a:spcAft>
                <a:spcPct val="0"/>
              </a:spcAft>
              <a:defRPr>
                <a:solidFill>
                  <a:schemeClr val="tx1"/>
                </a:solidFill>
                <a:latin typeface="Trebuchet MS" panose="020B0603020202020204" pitchFamily="34" charset="0"/>
              </a:defRPr>
            </a:lvl7pPr>
            <a:lvl8pPr marL="3417888" indent="-227013" eaLnBrk="0" fontAlgn="base" hangingPunct="0">
              <a:spcBef>
                <a:spcPct val="0"/>
              </a:spcBef>
              <a:spcAft>
                <a:spcPct val="0"/>
              </a:spcAft>
              <a:defRPr>
                <a:solidFill>
                  <a:schemeClr val="tx1"/>
                </a:solidFill>
                <a:latin typeface="Trebuchet MS" panose="020B0603020202020204" pitchFamily="34" charset="0"/>
              </a:defRPr>
            </a:lvl8pPr>
            <a:lvl9pPr marL="3875088" indent="-227013" eaLnBrk="0" fontAlgn="base" hangingPunct="0">
              <a:spcBef>
                <a:spcPct val="0"/>
              </a:spcBef>
              <a:spcAft>
                <a:spcPct val="0"/>
              </a:spcAft>
              <a:defRPr>
                <a:solidFill>
                  <a:schemeClr val="tx1"/>
                </a:solidFill>
                <a:latin typeface="Trebuchet MS" panose="020B0603020202020204" pitchFamily="34" charset="0"/>
              </a:defRPr>
            </a:lvl9pPr>
          </a:lstStyle>
          <a:p>
            <a:fld id="{BFC035E6-887B-4FA4-A324-04102FCCF247}" type="slidenum">
              <a:rPr lang="en-AU" altLang="en-US" smtClean="0"/>
              <a:pPr/>
              <a:t>3</a:t>
            </a:fld>
            <a:endParaRPr lang="en-AU"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This is a description of the Tool and why it is needed.</a:t>
            </a:r>
          </a:p>
          <a:p>
            <a:endParaRPr lang="en-AU" dirty="0"/>
          </a:p>
        </p:txBody>
      </p:sp>
      <p:sp>
        <p:nvSpPr>
          <p:cNvPr id="4" name="Slide Number Placeholder 3"/>
          <p:cNvSpPr>
            <a:spLocks noGrp="1"/>
          </p:cNvSpPr>
          <p:nvPr>
            <p:ph type="sldNum" sz="quarter" idx="5"/>
          </p:nvPr>
        </p:nvSpPr>
        <p:spPr/>
        <p:txBody>
          <a:bodyPr/>
          <a:lstStyle/>
          <a:p>
            <a:pPr>
              <a:defRPr/>
            </a:pPr>
            <a:fld id="{4326B747-C4AD-4ED8-990B-B28C4E13D16F}" type="slidenum">
              <a:rPr lang="en-US" smtClean="0"/>
              <a:pPr>
                <a:defRPr/>
              </a:pPr>
              <a:t>30</a:t>
            </a:fld>
            <a:endParaRPr lang="en-US" dirty="0"/>
          </a:p>
        </p:txBody>
      </p:sp>
    </p:spTree>
    <p:extLst>
      <p:ext uri="{BB962C8B-B14F-4D97-AF65-F5344CB8AC3E}">
        <p14:creationId xmlns:p14="http://schemas.microsoft.com/office/powerpoint/2010/main" val="1757435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4326B747-C4AD-4ED8-990B-B28C4E13D16F}" type="slidenum">
              <a:rPr lang="en-US" smtClean="0"/>
              <a:pPr>
                <a:defRPr/>
              </a:pPr>
              <a:t>31</a:t>
            </a:fld>
            <a:endParaRPr lang="en-US" dirty="0"/>
          </a:p>
        </p:txBody>
      </p:sp>
      <p:sp>
        <p:nvSpPr>
          <p:cNvPr id="9" name="Notes Placeholder 8">
            <a:extLst>
              <a:ext uri="{FF2B5EF4-FFF2-40B4-BE49-F238E27FC236}">
                <a16:creationId xmlns:a16="http://schemas.microsoft.com/office/drawing/2014/main" id="{C903C15F-8258-7933-5EED-3F1CACE9EC5E}"/>
              </a:ext>
            </a:extLst>
          </p:cNvPr>
          <p:cNvSpPr txBox="1">
            <a:spLocks noGrp="1"/>
          </p:cNvSpPr>
          <p:nvPr>
            <p:ph type="body" idx="1"/>
          </p:nvPr>
        </p:nvSpPr>
        <p:spPr>
          <a:xfrm>
            <a:off x="679450" y="4776788"/>
            <a:ext cx="5434013" cy="3908425"/>
          </a:xfrm>
          <a:prstGeom prst="rect">
            <a:avLst/>
          </a:prstGeom>
          <a:noFill/>
        </p:spPr>
        <p:txBody>
          <a:bodyPr wrap="square">
            <a:spAutoFit/>
          </a:bodyPr>
          <a:lstStyle/>
          <a:p>
            <a:r>
              <a:rPr lang="en-AU" sz="1100" dirty="0">
                <a:latin typeface="Arial" panose="020B0604020202020204" pitchFamily="34" charset="0"/>
                <a:cs typeface="Arial" panose="020B0604020202020204" pitchFamily="34" charset="0"/>
              </a:rPr>
              <a:t>This is a description of the Tool and why it is needed.</a:t>
            </a:r>
          </a:p>
        </p:txBody>
      </p:sp>
    </p:spTree>
    <p:extLst>
      <p:ext uri="{BB962C8B-B14F-4D97-AF65-F5344CB8AC3E}">
        <p14:creationId xmlns:p14="http://schemas.microsoft.com/office/powerpoint/2010/main" val="38269864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4326B747-C4AD-4ED8-990B-B28C4E13D16F}" type="slidenum">
              <a:rPr lang="en-US" smtClean="0"/>
              <a:pPr>
                <a:defRPr/>
              </a:pPr>
              <a:t>32</a:t>
            </a:fld>
            <a:endParaRPr lang="en-US" dirty="0"/>
          </a:p>
        </p:txBody>
      </p:sp>
    </p:spTree>
    <p:extLst>
      <p:ext uri="{BB962C8B-B14F-4D97-AF65-F5344CB8AC3E}">
        <p14:creationId xmlns:p14="http://schemas.microsoft.com/office/powerpoint/2010/main" val="147914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a:latin typeface="Arial" panose="020B0604020202020204" pitchFamily="34" charset="0"/>
                <a:cs typeface="Arial" panose="020B0604020202020204" pitchFamily="34" charset="0"/>
              </a:rPr>
              <a:t>For more detail, see the background notes.</a:t>
            </a:r>
          </a:p>
          <a:p>
            <a:endParaRPr lang="en-AU" dirty="0"/>
          </a:p>
        </p:txBody>
      </p:sp>
      <p:sp>
        <p:nvSpPr>
          <p:cNvPr id="4" name="Slide Number Placeholder 3"/>
          <p:cNvSpPr>
            <a:spLocks noGrp="1"/>
          </p:cNvSpPr>
          <p:nvPr>
            <p:ph type="sldNum" sz="quarter" idx="5"/>
          </p:nvPr>
        </p:nvSpPr>
        <p:spPr/>
        <p:txBody>
          <a:bodyPr/>
          <a:lstStyle/>
          <a:p>
            <a:pPr>
              <a:defRPr/>
            </a:pPr>
            <a:fld id="{4326B747-C4AD-4ED8-990B-B28C4E13D16F}" type="slidenum">
              <a:rPr lang="en-US" smtClean="0"/>
              <a:pPr>
                <a:defRPr/>
              </a:pPr>
              <a:t>4</a:t>
            </a:fld>
            <a:endParaRPr lang="en-US" dirty="0"/>
          </a:p>
        </p:txBody>
      </p:sp>
    </p:spTree>
    <p:extLst>
      <p:ext uri="{BB962C8B-B14F-4D97-AF65-F5344CB8AC3E}">
        <p14:creationId xmlns:p14="http://schemas.microsoft.com/office/powerpoint/2010/main" val="109008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a:latin typeface="Arial" panose="020B0604020202020204" pitchFamily="34" charset="0"/>
                <a:cs typeface="Arial" panose="020B0604020202020204" pitchFamily="34" charset="0"/>
              </a:rPr>
              <a:t>For more detail, see the background notes.</a:t>
            </a:r>
            <a:endParaRPr lang="en-AU" dirty="0"/>
          </a:p>
        </p:txBody>
      </p:sp>
      <p:sp>
        <p:nvSpPr>
          <p:cNvPr id="4" name="Slide Number Placeholder 3"/>
          <p:cNvSpPr>
            <a:spLocks noGrp="1"/>
          </p:cNvSpPr>
          <p:nvPr>
            <p:ph type="sldNum" sz="quarter" idx="5"/>
          </p:nvPr>
        </p:nvSpPr>
        <p:spPr/>
        <p:txBody>
          <a:bodyPr/>
          <a:lstStyle/>
          <a:p>
            <a:pPr>
              <a:defRPr/>
            </a:pPr>
            <a:fld id="{4326B747-C4AD-4ED8-990B-B28C4E13D16F}" type="slidenum">
              <a:rPr lang="en-US" smtClean="0"/>
              <a:pPr>
                <a:defRPr/>
              </a:pPr>
              <a:t>5</a:t>
            </a:fld>
            <a:endParaRPr lang="en-US" dirty="0"/>
          </a:p>
        </p:txBody>
      </p:sp>
    </p:spTree>
    <p:extLst>
      <p:ext uri="{BB962C8B-B14F-4D97-AF65-F5344CB8AC3E}">
        <p14:creationId xmlns:p14="http://schemas.microsoft.com/office/powerpoint/2010/main" val="920522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See the AGD and Intersectionality Training module</a:t>
            </a:r>
          </a:p>
        </p:txBody>
      </p:sp>
      <p:sp>
        <p:nvSpPr>
          <p:cNvPr id="4" name="Slide Number Placeholder 3"/>
          <p:cNvSpPr>
            <a:spLocks noGrp="1"/>
          </p:cNvSpPr>
          <p:nvPr>
            <p:ph type="sldNum" sz="quarter" idx="5"/>
          </p:nvPr>
        </p:nvSpPr>
        <p:spPr/>
        <p:txBody>
          <a:bodyPr/>
          <a:lstStyle/>
          <a:p>
            <a:pPr>
              <a:defRPr/>
            </a:pPr>
            <a:fld id="{4326B747-C4AD-4ED8-990B-B28C4E13D16F}" type="slidenum">
              <a:rPr lang="en-US" smtClean="0"/>
              <a:pPr>
                <a:defRPr/>
              </a:pPr>
              <a:t>6</a:t>
            </a:fld>
            <a:endParaRPr lang="en-US" dirty="0"/>
          </a:p>
        </p:txBody>
      </p:sp>
    </p:spTree>
    <p:extLst>
      <p:ext uri="{BB962C8B-B14F-4D97-AF65-F5344CB8AC3E}">
        <p14:creationId xmlns:p14="http://schemas.microsoft.com/office/powerpoint/2010/main" val="1819934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4326B747-C4AD-4ED8-990B-B28C4E13D16F}" type="slidenum">
              <a:rPr lang="en-US" smtClean="0"/>
              <a:pPr>
                <a:defRPr/>
              </a:pPr>
              <a:t>7</a:t>
            </a:fld>
            <a:endParaRPr lang="en-US" dirty="0"/>
          </a:p>
        </p:txBody>
      </p:sp>
    </p:spTree>
    <p:extLst>
      <p:ext uri="{BB962C8B-B14F-4D97-AF65-F5344CB8AC3E}">
        <p14:creationId xmlns:p14="http://schemas.microsoft.com/office/powerpoint/2010/main" val="680967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974725"/>
            <a:ext cx="4465638" cy="3349625"/>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4326B747-C4AD-4ED8-990B-B28C4E13D16F}" type="slidenum">
              <a:rPr lang="en-US" smtClean="0"/>
              <a:pPr>
                <a:defRPr/>
              </a:pPr>
              <a:t>8</a:t>
            </a:fld>
            <a:endParaRPr lang="en-US" dirty="0"/>
          </a:p>
        </p:txBody>
      </p:sp>
    </p:spTree>
    <p:extLst>
      <p:ext uri="{BB962C8B-B14F-4D97-AF65-F5344CB8AC3E}">
        <p14:creationId xmlns:p14="http://schemas.microsoft.com/office/powerpoint/2010/main" val="4267176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See Research Reports - </a:t>
            </a:r>
            <a:r>
              <a:rPr lang="en-AU"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3"/>
              </a:rPr>
              <a:t>https://www.unsw.edu.au/content/dam/pdfs/fmrn/Refugee%20Women%20and%20Girls%20Key%20to%20the%20GGR_Final%20report%202022.pdf</a:t>
            </a:r>
            <a:endParaRPr lang="en-AU" dirty="0">
              <a:effectLst/>
              <a:latin typeface="Aptos" panose="020B0004020202020204" pitchFamily="34" charset="0"/>
              <a:ea typeface="Aptos" panose="020B0004020202020204" pitchFamily="34" charset="0"/>
              <a:cs typeface="Aptos" panose="020B0004020202020204" pitchFamily="34" charset="0"/>
            </a:endParaRPr>
          </a:p>
          <a:p>
            <a:r>
              <a:rPr lang="en-AU" dirty="0">
                <a:highlight>
                  <a:srgbClr val="FFFF00"/>
                </a:highlight>
              </a:rPr>
              <a:t> </a:t>
            </a:r>
          </a:p>
        </p:txBody>
      </p:sp>
      <p:sp>
        <p:nvSpPr>
          <p:cNvPr id="4" name="Slide Number Placeholder 3"/>
          <p:cNvSpPr>
            <a:spLocks noGrp="1"/>
          </p:cNvSpPr>
          <p:nvPr>
            <p:ph type="sldNum" sz="quarter" idx="5"/>
          </p:nvPr>
        </p:nvSpPr>
        <p:spPr/>
        <p:txBody>
          <a:bodyPr/>
          <a:lstStyle/>
          <a:p>
            <a:pPr>
              <a:defRPr/>
            </a:pPr>
            <a:fld id="{4326B747-C4AD-4ED8-990B-B28C4E13D16F}" type="slidenum">
              <a:rPr lang="en-US" smtClean="0"/>
              <a:pPr>
                <a:defRPr/>
              </a:pPr>
              <a:t>9</a:t>
            </a:fld>
            <a:endParaRPr lang="en-US" dirty="0"/>
          </a:p>
        </p:txBody>
      </p:sp>
    </p:spTree>
    <p:extLst>
      <p:ext uri="{BB962C8B-B14F-4D97-AF65-F5344CB8AC3E}">
        <p14:creationId xmlns:p14="http://schemas.microsoft.com/office/powerpoint/2010/main" val="23166369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7">
            <a:extLst>
              <a:ext uri="{FF2B5EF4-FFF2-40B4-BE49-F238E27FC236}">
                <a16:creationId xmlns:a16="http://schemas.microsoft.com/office/drawing/2014/main" id="{7317D347-95FC-00A1-B7D1-0F0D373F04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8" y="225425"/>
            <a:ext cx="1995487"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0">
            <a:extLst>
              <a:ext uri="{FF2B5EF4-FFF2-40B4-BE49-F238E27FC236}">
                <a16:creationId xmlns:a16="http://schemas.microsoft.com/office/drawing/2014/main" id="{D60BB391-B955-664A-908F-E227495A4996}"/>
              </a:ext>
            </a:extLst>
          </p:cNvPr>
          <p:cNvGrpSpPr>
            <a:grpSpLocks/>
          </p:cNvGrpSpPr>
          <p:nvPr/>
        </p:nvGrpSpPr>
        <p:grpSpPr bwMode="auto">
          <a:xfrm>
            <a:off x="5113338" y="0"/>
            <a:ext cx="4030662" cy="6875463"/>
            <a:chOff x="5130830" y="-8468"/>
            <a:chExt cx="4030508" cy="6874935"/>
          </a:xfrm>
        </p:grpSpPr>
        <p:cxnSp>
          <p:nvCxnSpPr>
            <p:cNvPr id="7" name="Straight Connector 6">
              <a:extLst>
                <a:ext uri="{FF2B5EF4-FFF2-40B4-BE49-F238E27FC236}">
                  <a16:creationId xmlns:a16="http://schemas.microsoft.com/office/drawing/2014/main" id="{BFB43875-853D-7E75-D910-593435751494}"/>
                </a:ext>
              </a:extLst>
            </p:cNvPr>
            <p:cNvCxnSpPr/>
            <p:nvPr/>
          </p:nvCxnSpPr>
          <p:spPr>
            <a:xfrm flipV="1">
              <a:off x="5130830" y="4175861"/>
              <a:ext cx="4022571" cy="2682669"/>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E753CAE9-F951-077E-9321-407BB4CDEECC}"/>
                </a:ext>
              </a:extLst>
            </p:cNvPr>
            <p:cNvCxnSpPr/>
            <p:nvPr/>
          </p:nvCxnSpPr>
          <p:spPr>
            <a:xfrm>
              <a:off x="7042107" y="-531"/>
              <a:ext cx="1219153" cy="685906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9" name="Freeform 9">
              <a:extLst>
                <a:ext uri="{FF2B5EF4-FFF2-40B4-BE49-F238E27FC236}">
                  <a16:creationId xmlns:a16="http://schemas.microsoft.com/office/drawing/2014/main" id="{D42E9E15-ECC7-6200-DA25-435A076C5774}"/>
                </a:ext>
              </a:extLst>
            </p:cNvPr>
            <p:cNvSpPr/>
            <p:nvPr/>
          </p:nvSpPr>
          <p:spPr>
            <a:xfrm>
              <a:off x="6891300" y="-531"/>
              <a:ext cx="2270038" cy="6866998"/>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10">
              <a:extLst>
                <a:ext uri="{FF2B5EF4-FFF2-40B4-BE49-F238E27FC236}">
                  <a16:creationId xmlns:a16="http://schemas.microsoft.com/office/drawing/2014/main" id="{A748BD24-EEDA-D9DB-F6BA-614BE8215E68}"/>
                </a:ext>
              </a:extLst>
            </p:cNvPr>
            <p:cNvSpPr/>
            <p:nvPr/>
          </p:nvSpPr>
          <p:spPr>
            <a:xfrm>
              <a:off x="7205613" y="-8468"/>
              <a:ext cx="1947789" cy="6866998"/>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1">
              <a:extLst>
                <a:ext uri="{FF2B5EF4-FFF2-40B4-BE49-F238E27FC236}">
                  <a16:creationId xmlns:a16="http://schemas.microsoft.com/office/drawing/2014/main" id="{66031D71-40FB-8452-820B-DC51BF4F5E82}"/>
                </a:ext>
              </a:extLst>
            </p:cNvPr>
            <p:cNvSpPr/>
            <p:nvPr/>
          </p:nvSpPr>
          <p:spPr>
            <a:xfrm>
              <a:off x="6637309" y="3920293"/>
              <a:ext cx="2514504" cy="2938236"/>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2">
              <a:extLst>
                <a:ext uri="{FF2B5EF4-FFF2-40B4-BE49-F238E27FC236}">
                  <a16:creationId xmlns:a16="http://schemas.microsoft.com/office/drawing/2014/main" id="{1ABD5CC1-F3FE-B4CF-C34B-DC4D4594646E}"/>
                </a:ext>
              </a:extLst>
            </p:cNvPr>
            <p:cNvSpPr/>
            <p:nvPr/>
          </p:nvSpPr>
          <p:spPr>
            <a:xfrm>
              <a:off x="7010358" y="-8468"/>
              <a:ext cx="2143043" cy="6866998"/>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3">
              <a:extLst>
                <a:ext uri="{FF2B5EF4-FFF2-40B4-BE49-F238E27FC236}">
                  <a16:creationId xmlns:a16="http://schemas.microsoft.com/office/drawing/2014/main" id="{59AF84CA-055F-6A33-CB09-57F5787D0AC5}"/>
                </a:ext>
              </a:extLst>
            </p:cNvPr>
            <p:cNvSpPr/>
            <p:nvPr/>
          </p:nvSpPr>
          <p:spPr>
            <a:xfrm>
              <a:off x="8296184" y="-8468"/>
              <a:ext cx="857217" cy="6866998"/>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4">
              <a:extLst>
                <a:ext uri="{FF2B5EF4-FFF2-40B4-BE49-F238E27FC236}">
                  <a16:creationId xmlns:a16="http://schemas.microsoft.com/office/drawing/2014/main" id="{F2D5E5F4-A2C4-27CB-8A2F-057206002F51}"/>
                </a:ext>
              </a:extLst>
            </p:cNvPr>
            <p:cNvSpPr/>
            <p:nvPr/>
          </p:nvSpPr>
          <p:spPr>
            <a:xfrm>
              <a:off x="8077117" y="-8468"/>
              <a:ext cx="1066759" cy="6866998"/>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5">
              <a:extLst>
                <a:ext uri="{FF2B5EF4-FFF2-40B4-BE49-F238E27FC236}">
                  <a16:creationId xmlns:a16="http://schemas.microsoft.com/office/drawing/2014/main" id="{97C3004D-CCC7-A93A-DF5E-45A5767331FA}"/>
                </a:ext>
              </a:extLst>
            </p:cNvPr>
            <p:cNvSpPr/>
            <p:nvPr/>
          </p:nvSpPr>
          <p:spPr>
            <a:xfrm>
              <a:off x="8059655" y="4893356"/>
              <a:ext cx="1095333" cy="1965174"/>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428596" y="2678281"/>
            <a:ext cx="4528718" cy="1646302"/>
          </a:xfrm>
        </p:spPr>
        <p:txBody>
          <a:bodyPr anchor="b">
            <a:noAutofit/>
          </a:bodyPr>
          <a:lstStyle>
            <a:lvl1pPr algn="r">
              <a:defRPr sz="5400">
                <a:solidFill>
                  <a:schemeClr val="tx1"/>
                </a:solidFill>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p:nvPr>
        </p:nvSpPr>
        <p:spPr>
          <a:xfrm>
            <a:off x="2428596" y="4419904"/>
            <a:ext cx="4528718" cy="1096899"/>
          </a:xfrm>
        </p:spPr>
        <p:txBody>
          <a:bodyPr/>
          <a:lstStyle>
            <a:lvl1pPr marL="0" indent="0" algn="r">
              <a:buNone/>
              <a:defRPr>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1627207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0B5B0-0182-C396-319E-35EBA607A24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534EF2F-2B6B-7CAA-9E90-A47F52CE59A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A7CC686-32C5-CF64-8B44-B3BA359B7B8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7F2DF4-E72B-6B75-3EEE-CE93EBDC2507}"/>
              </a:ext>
            </a:extLst>
          </p:cNvPr>
          <p:cNvSpPr>
            <a:spLocks noGrp="1"/>
          </p:cNvSpPr>
          <p:nvPr>
            <p:ph type="dt" sz="half" idx="10"/>
          </p:nvPr>
        </p:nvSpPr>
        <p:spPr/>
        <p:txBody>
          <a:bodyPr/>
          <a:lstStyle/>
          <a:p>
            <a:fld id="{495FBAC6-9A52-464C-88DE-426E1685F36B}" type="datetimeFigureOut">
              <a:rPr lang="en-AU" smtClean="0"/>
              <a:t>12/07/2024</a:t>
            </a:fld>
            <a:endParaRPr lang="en-AU"/>
          </a:p>
        </p:txBody>
      </p:sp>
      <p:sp>
        <p:nvSpPr>
          <p:cNvPr id="6" name="Footer Placeholder 5">
            <a:extLst>
              <a:ext uri="{FF2B5EF4-FFF2-40B4-BE49-F238E27FC236}">
                <a16:creationId xmlns:a16="http://schemas.microsoft.com/office/drawing/2014/main" id="{C1FBF83C-83BA-31F9-188F-1D18E021035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C528B35-7C24-F914-C6C9-7B0E99C038D5}"/>
              </a:ext>
            </a:extLst>
          </p:cNvPr>
          <p:cNvSpPr>
            <a:spLocks noGrp="1"/>
          </p:cNvSpPr>
          <p:nvPr>
            <p:ph type="sldNum" sz="quarter" idx="12"/>
          </p:nvPr>
        </p:nvSpPr>
        <p:spPr/>
        <p:txBody>
          <a:bodyPr/>
          <a:lstStyle/>
          <a:p>
            <a:fld id="{ED87455E-E231-4A7C-A5A8-3713DEAF54D9}" type="slidenum">
              <a:rPr lang="en-AU" smtClean="0"/>
              <a:t>‹#›</a:t>
            </a:fld>
            <a:endParaRPr lang="en-AU"/>
          </a:p>
        </p:txBody>
      </p:sp>
    </p:spTree>
    <p:extLst>
      <p:ext uri="{BB962C8B-B14F-4D97-AF65-F5344CB8AC3E}">
        <p14:creationId xmlns:p14="http://schemas.microsoft.com/office/powerpoint/2010/main" val="887340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0DE5E-3FEF-9C89-793E-15CFEF2611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2799608E-4FB8-2A04-7FDF-0969290707A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7B0015B0-C9AC-D066-4BB6-064C40C3A8E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C79ED3-48A0-56AD-3055-70F611E9E15B}"/>
              </a:ext>
            </a:extLst>
          </p:cNvPr>
          <p:cNvSpPr>
            <a:spLocks noGrp="1"/>
          </p:cNvSpPr>
          <p:nvPr>
            <p:ph type="dt" sz="half" idx="10"/>
          </p:nvPr>
        </p:nvSpPr>
        <p:spPr/>
        <p:txBody>
          <a:bodyPr/>
          <a:lstStyle/>
          <a:p>
            <a:fld id="{495FBAC6-9A52-464C-88DE-426E1685F36B}" type="datetimeFigureOut">
              <a:rPr lang="en-AU" smtClean="0"/>
              <a:t>12/07/2024</a:t>
            </a:fld>
            <a:endParaRPr lang="en-AU"/>
          </a:p>
        </p:txBody>
      </p:sp>
      <p:sp>
        <p:nvSpPr>
          <p:cNvPr id="6" name="Footer Placeholder 5">
            <a:extLst>
              <a:ext uri="{FF2B5EF4-FFF2-40B4-BE49-F238E27FC236}">
                <a16:creationId xmlns:a16="http://schemas.microsoft.com/office/drawing/2014/main" id="{F094B5F0-4243-13C1-FDBB-B25E4DB8990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80CE6DE-D8CF-0F35-3B8A-3A3AA86CF0C2}"/>
              </a:ext>
            </a:extLst>
          </p:cNvPr>
          <p:cNvSpPr>
            <a:spLocks noGrp="1"/>
          </p:cNvSpPr>
          <p:nvPr>
            <p:ph type="sldNum" sz="quarter" idx="12"/>
          </p:nvPr>
        </p:nvSpPr>
        <p:spPr/>
        <p:txBody>
          <a:bodyPr/>
          <a:lstStyle/>
          <a:p>
            <a:fld id="{ED87455E-E231-4A7C-A5A8-3713DEAF54D9}" type="slidenum">
              <a:rPr lang="en-AU" smtClean="0"/>
              <a:t>‹#›</a:t>
            </a:fld>
            <a:endParaRPr lang="en-AU"/>
          </a:p>
        </p:txBody>
      </p:sp>
    </p:spTree>
    <p:extLst>
      <p:ext uri="{BB962C8B-B14F-4D97-AF65-F5344CB8AC3E}">
        <p14:creationId xmlns:p14="http://schemas.microsoft.com/office/powerpoint/2010/main" val="3981832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50FE6-D710-BB21-0EC1-2863449C00FB}"/>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AAC0E40-B0BF-F285-89ED-0BD71E936C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BE6420E-D137-C2C1-EEC4-D468C855F903}"/>
              </a:ext>
            </a:extLst>
          </p:cNvPr>
          <p:cNvSpPr>
            <a:spLocks noGrp="1"/>
          </p:cNvSpPr>
          <p:nvPr>
            <p:ph type="dt" sz="half" idx="10"/>
          </p:nvPr>
        </p:nvSpPr>
        <p:spPr/>
        <p:txBody>
          <a:bodyPr/>
          <a:lstStyle/>
          <a:p>
            <a:fld id="{495FBAC6-9A52-464C-88DE-426E1685F36B}" type="datetimeFigureOut">
              <a:rPr lang="en-AU" smtClean="0"/>
              <a:t>12/07/2024</a:t>
            </a:fld>
            <a:endParaRPr lang="en-AU"/>
          </a:p>
        </p:txBody>
      </p:sp>
      <p:sp>
        <p:nvSpPr>
          <p:cNvPr id="5" name="Footer Placeholder 4">
            <a:extLst>
              <a:ext uri="{FF2B5EF4-FFF2-40B4-BE49-F238E27FC236}">
                <a16:creationId xmlns:a16="http://schemas.microsoft.com/office/drawing/2014/main" id="{760D2888-674D-0980-902E-45C10B881F5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B94395C-3272-1A90-152B-BBA1BF11B345}"/>
              </a:ext>
            </a:extLst>
          </p:cNvPr>
          <p:cNvSpPr>
            <a:spLocks noGrp="1"/>
          </p:cNvSpPr>
          <p:nvPr>
            <p:ph type="sldNum" sz="quarter" idx="12"/>
          </p:nvPr>
        </p:nvSpPr>
        <p:spPr/>
        <p:txBody>
          <a:bodyPr/>
          <a:lstStyle/>
          <a:p>
            <a:fld id="{ED87455E-E231-4A7C-A5A8-3713DEAF54D9}" type="slidenum">
              <a:rPr lang="en-AU" smtClean="0"/>
              <a:t>‹#›</a:t>
            </a:fld>
            <a:endParaRPr lang="en-AU"/>
          </a:p>
        </p:txBody>
      </p:sp>
    </p:spTree>
    <p:extLst>
      <p:ext uri="{BB962C8B-B14F-4D97-AF65-F5344CB8AC3E}">
        <p14:creationId xmlns:p14="http://schemas.microsoft.com/office/powerpoint/2010/main" val="1680225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BCAC1E-E7B0-619B-FA5F-EF1DE753DB39}"/>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EB77210-6058-AA3B-909A-F0CCB2C667D3}"/>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2635E71-F177-918B-ACFE-94ED2246D06E}"/>
              </a:ext>
            </a:extLst>
          </p:cNvPr>
          <p:cNvSpPr>
            <a:spLocks noGrp="1"/>
          </p:cNvSpPr>
          <p:nvPr>
            <p:ph type="dt" sz="half" idx="10"/>
          </p:nvPr>
        </p:nvSpPr>
        <p:spPr/>
        <p:txBody>
          <a:bodyPr/>
          <a:lstStyle/>
          <a:p>
            <a:fld id="{495FBAC6-9A52-464C-88DE-426E1685F36B}" type="datetimeFigureOut">
              <a:rPr lang="en-AU" smtClean="0"/>
              <a:t>12/07/2024</a:t>
            </a:fld>
            <a:endParaRPr lang="en-AU"/>
          </a:p>
        </p:txBody>
      </p:sp>
      <p:sp>
        <p:nvSpPr>
          <p:cNvPr id="5" name="Footer Placeholder 4">
            <a:extLst>
              <a:ext uri="{FF2B5EF4-FFF2-40B4-BE49-F238E27FC236}">
                <a16:creationId xmlns:a16="http://schemas.microsoft.com/office/drawing/2014/main" id="{AC4CADEB-9ADE-C887-C30E-C41EE4D0F2D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67E2D61-8928-FC36-9632-F4FC88DBC4F1}"/>
              </a:ext>
            </a:extLst>
          </p:cNvPr>
          <p:cNvSpPr>
            <a:spLocks noGrp="1"/>
          </p:cNvSpPr>
          <p:nvPr>
            <p:ph type="sldNum" sz="quarter" idx="12"/>
          </p:nvPr>
        </p:nvSpPr>
        <p:spPr/>
        <p:txBody>
          <a:bodyPr/>
          <a:lstStyle/>
          <a:p>
            <a:fld id="{ED87455E-E231-4A7C-A5A8-3713DEAF54D9}" type="slidenum">
              <a:rPr lang="en-AU" smtClean="0"/>
              <a:t>‹#›</a:t>
            </a:fld>
            <a:endParaRPr lang="en-AU"/>
          </a:p>
        </p:txBody>
      </p:sp>
    </p:spTree>
    <p:extLst>
      <p:ext uri="{BB962C8B-B14F-4D97-AF65-F5344CB8AC3E}">
        <p14:creationId xmlns:p14="http://schemas.microsoft.com/office/powerpoint/2010/main" val="1732890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FD312-E554-85DF-7F48-5BA7CA9764BD}"/>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E07E05F-2E5F-6C22-40AB-4A72B655773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36D48A5D-4D65-56DD-054B-4C2D4FDDEA57}"/>
              </a:ext>
            </a:extLst>
          </p:cNvPr>
          <p:cNvSpPr>
            <a:spLocks noGrp="1"/>
          </p:cNvSpPr>
          <p:nvPr>
            <p:ph type="dt" sz="half" idx="10"/>
          </p:nvPr>
        </p:nvSpPr>
        <p:spPr/>
        <p:txBody>
          <a:bodyPr/>
          <a:lstStyle/>
          <a:p>
            <a:fld id="{DC30FF96-C488-44D5-9D9C-D8F6092D5AAD}" type="datetimeFigureOut">
              <a:rPr lang="en-AU" smtClean="0"/>
              <a:t>12/07/2024</a:t>
            </a:fld>
            <a:endParaRPr lang="en-AU"/>
          </a:p>
        </p:txBody>
      </p:sp>
      <p:sp>
        <p:nvSpPr>
          <p:cNvPr id="5" name="Footer Placeholder 4">
            <a:extLst>
              <a:ext uri="{FF2B5EF4-FFF2-40B4-BE49-F238E27FC236}">
                <a16:creationId xmlns:a16="http://schemas.microsoft.com/office/drawing/2014/main" id="{95149C46-3E29-909F-E2B1-179623127F4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93ADB1B-CEA0-1AA9-4E50-F8A1E02AF5C7}"/>
              </a:ext>
            </a:extLst>
          </p:cNvPr>
          <p:cNvSpPr>
            <a:spLocks noGrp="1"/>
          </p:cNvSpPr>
          <p:nvPr>
            <p:ph type="sldNum" sz="quarter" idx="12"/>
          </p:nvPr>
        </p:nvSpPr>
        <p:spPr/>
        <p:txBody>
          <a:bodyPr/>
          <a:lstStyle/>
          <a:p>
            <a:fld id="{33CB54E5-1DB2-4EBC-AE00-FB89681F2C17}" type="slidenum">
              <a:rPr lang="en-AU" smtClean="0"/>
              <a:t>‹#›</a:t>
            </a:fld>
            <a:endParaRPr lang="en-AU"/>
          </a:p>
        </p:txBody>
      </p:sp>
    </p:spTree>
    <p:extLst>
      <p:ext uri="{BB962C8B-B14F-4D97-AF65-F5344CB8AC3E}">
        <p14:creationId xmlns:p14="http://schemas.microsoft.com/office/powerpoint/2010/main" val="2114114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237AA-3B1C-736C-1B07-FF79673BA91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F3AA962-FAE6-BD35-62A8-5F8B62523D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6A9F9C7-D9ED-C6BC-809D-04FCDFEB5F0F}"/>
              </a:ext>
            </a:extLst>
          </p:cNvPr>
          <p:cNvSpPr>
            <a:spLocks noGrp="1"/>
          </p:cNvSpPr>
          <p:nvPr>
            <p:ph type="dt" sz="half" idx="10"/>
          </p:nvPr>
        </p:nvSpPr>
        <p:spPr/>
        <p:txBody>
          <a:bodyPr/>
          <a:lstStyle/>
          <a:p>
            <a:fld id="{DC30FF96-C488-44D5-9D9C-D8F6092D5AAD}" type="datetimeFigureOut">
              <a:rPr lang="en-AU" smtClean="0"/>
              <a:t>12/07/2024</a:t>
            </a:fld>
            <a:endParaRPr lang="en-AU"/>
          </a:p>
        </p:txBody>
      </p:sp>
      <p:sp>
        <p:nvSpPr>
          <p:cNvPr id="5" name="Footer Placeholder 4">
            <a:extLst>
              <a:ext uri="{FF2B5EF4-FFF2-40B4-BE49-F238E27FC236}">
                <a16:creationId xmlns:a16="http://schemas.microsoft.com/office/drawing/2014/main" id="{87691AE9-4445-9443-8825-B8CBBB363A8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D6248D6-FF5E-0FFA-C362-A4EB7C9B42A2}"/>
              </a:ext>
            </a:extLst>
          </p:cNvPr>
          <p:cNvSpPr>
            <a:spLocks noGrp="1"/>
          </p:cNvSpPr>
          <p:nvPr>
            <p:ph type="sldNum" sz="quarter" idx="12"/>
          </p:nvPr>
        </p:nvSpPr>
        <p:spPr/>
        <p:txBody>
          <a:bodyPr/>
          <a:lstStyle/>
          <a:p>
            <a:fld id="{33CB54E5-1DB2-4EBC-AE00-FB89681F2C17}" type="slidenum">
              <a:rPr lang="en-AU" smtClean="0"/>
              <a:t>‹#›</a:t>
            </a:fld>
            <a:endParaRPr lang="en-AU"/>
          </a:p>
        </p:txBody>
      </p:sp>
    </p:spTree>
    <p:extLst>
      <p:ext uri="{BB962C8B-B14F-4D97-AF65-F5344CB8AC3E}">
        <p14:creationId xmlns:p14="http://schemas.microsoft.com/office/powerpoint/2010/main" val="1187909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707E0-7E1F-07ED-DCF8-E842D552B35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3FDCBCB-4A67-E4EF-D558-CFB26CD036E4}"/>
              </a:ext>
            </a:extLst>
          </p:cNvPr>
          <p:cNvSpPr>
            <a:spLocks noGrp="1"/>
          </p:cNvSpPr>
          <p:nvPr>
            <p:ph type="body" idx="1"/>
          </p:nvPr>
        </p:nvSpPr>
        <p:spPr>
          <a:xfrm>
            <a:off x="623888" y="4589463"/>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940CAD-6DAB-CA6F-9A23-C723B5754D72}"/>
              </a:ext>
            </a:extLst>
          </p:cNvPr>
          <p:cNvSpPr>
            <a:spLocks noGrp="1"/>
          </p:cNvSpPr>
          <p:nvPr>
            <p:ph type="dt" sz="half" idx="10"/>
          </p:nvPr>
        </p:nvSpPr>
        <p:spPr/>
        <p:txBody>
          <a:bodyPr/>
          <a:lstStyle/>
          <a:p>
            <a:fld id="{DC30FF96-C488-44D5-9D9C-D8F6092D5AAD}" type="datetimeFigureOut">
              <a:rPr lang="en-AU" smtClean="0"/>
              <a:t>12/07/2024</a:t>
            </a:fld>
            <a:endParaRPr lang="en-AU"/>
          </a:p>
        </p:txBody>
      </p:sp>
      <p:sp>
        <p:nvSpPr>
          <p:cNvPr id="5" name="Footer Placeholder 4">
            <a:extLst>
              <a:ext uri="{FF2B5EF4-FFF2-40B4-BE49-F238E27FC236}">
                <a16:creationId xmlns:a16="http://schemas.microsoft.com/office/drawing/2014/main" id="{96B2F564-4300-A96F-F407-E1C2E9F78CB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02D38BA-0686-CEC0-7FB2-B2B987FB316E}"/>
              </a:ext>
            </a:extLst>
          </p:cNvPr>
          <p:cNvSpPr>
            <a:spLocks noGrp="1"/>
          </p:cNvSpPr>
          <p:nvPr>
            <p:ph type="sldNum" sz="quarter" idx="12"/>
          </p:nvPr>
        </p:nvSpPr>
        <p:spPr/>
        <p:txBody>
          <a:bodyPr/>
          <a:lstStyle/>
          <a:p>
            <a:fld id="{33CB54E5-1DB2-4EBC-AE00-FB89681F2C17}" type="slidenum">
              <a:rPr lang="en-AU" smtClean="0"/>
              <a:t>‹#›</a:t>
            </a:fld>
            <a:endParaRPr lang="en-AU"/>
          </a:p>
        </p:txBody>
      </p:sp>
    </p:spTree>
    <p:extLst>
      <p:ext uri="{BB962C8B-B14F-4D97-AF65-F5344CB8AC3E}">
        <p14:creationId xmlns:p14="http://schemas.microsoft.com/office/powerpoint/2010/main" val="1127288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E621B-AA5E-9164-DD95-8EB83B12F07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242B42E-3AF5-C719-BD40-8105738187B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E933B43-4132-1C0B-B1D1-08FF6DB5D560}"/>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1F1A7045-9A04-1E8C-1CCD-CADE61D43AC9}"/>
              </a:ext>
            </a:extLst>
          </p:cNvPr>
          <p:cNvSpPr>
            <a:spLocks noGrp="1"/>
          </p:cNvSpPr>
          <p:nvPr>
            <p:ph type="dt" sz="half" idx="10"/>
          </p:nvPr>
        </p:nvSpPr>
        <p:spPr/>
        <p:txBody>
          <a:bodyPr/>
          <a:lstStyle/>
          <a:p>
            <a:fld id="{DC30FF96-C488-44D5-9D9C-D8F6092D5AAD}" type="datetimeFigureOut">
              <a:rPr lang="en-AU" smtClean="0"/>
              <a:t>12/07/2024</a:t>
            </a:fld>
            <a:endParaRPr lang="en-AU"/>
          </a:p>
        </p:txBody>
      </p:sp>
      <p:sp>
        <p:nvSpPr>
          <p:cNvPr id="6" name="Footer Placeholder 5">
            <a:extLst>
              <a:ext uri="{FF2B5EF4-FFF2-40B4-BE49-F238E27FC236}">
                <a16:creationId xmlns:a16="http://schemas.microsoft.com/office/drawing/2014/main" id="{C263D175-8125-7283-8E73-F52527A1030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D37B6CD-FB0D-5686-DE99-F9B8B0BECDDE}"/>
              </a:ext>
            </a:extLst>
          </p:cNvPr>
          <p:cNvSpPr>
            <a:spLocks noGrp="1"/>
          </p:cNvSpPr>
          <p:nvPr>
            <p:ph type="sldNum" sz="quarter" idx="12"/>
          </p:nvPr>
        </p:nvSpPr>
        <p:spPr/>
        <p:txBody>
          <a:bodyPr/>
          <a:lstStyle/>
          <a:p>
            <a:fld id="{33CB54E5-1DB2-4EBC-AE00-FB89681F2C17}" type="slidenum">
              <a:rPr lang="en-AU" smtClean="0"/>
              <a:t>‹#›</a:t>
            </a:fld>
            <a:endParaRPr lang="en-AU"/>
          </a:p>
        </p:txBody>
      </p:sp>
    </p:spTree>
    <p:extLst>
      <p:ext uri="{BB962C8B-B14F-4D97-AF65-F5344CB8AC3E}">
        <p14:creationId xmlns:p14="http://schemas.microsoft.com/office/powerpoint/2010/main" val="454910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991FE-9C28-B8F3-D51A-7324679443F6}"/>
              </a:ext>
            </a:extLst>
          </p:cNvPr>
          <p:cNvSpPr>
            <a:spLocks noGrp="1"/>
          </p:cNvSpPr>
          <p:nvPr>
            <p:ph type="title"/>
          </p:nvPr>
        </p:nvSpPr>
        <p:spPr>
          <a:xfrm>
            <a:off x="630238" y="365125"/>
            <a:ext cx="78867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5ABA059-725F-A7D9-F3E1-52DE34864D4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503BE9-55FF-631C-797E-0EA4A1F512B2}"/>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59DEB1F-10AF-40A5-AE95-65A4E527E8B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B6500D-543F-BB13-1CAF-0892097F89C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813179C-FFC3-0A2E-53B8-3C688A6FE4B1}"/>
              </a:ext>
            </a:extLst>
          </p:cNvPr>
          <p:cNvSpPr>
            <a:spLocks noGrp="1"/>
          </p:cNvSpPr>
          <p:nvPr>
            <p:ph type="dt" sz="half" idx="10"/>
          </p:nvPr>
        </p:nvSpPr>
        <p:spPr/>
        <p:txBody>
          <a:bodyPr/>
          <a:lstStyle/>
          <a:p>
            <a:fld id="{DC30FF96-C488-44D5-9D9C-D8F6092D5AAD}" type="datetimeFigureOut">
              <a:rPr lang="en-AU" smtClean="0"/>
              <a:t>12/07/2024</a:t>
            </a:fld>
            <a:endParaRPr lang="en-AU"/>
          </a:p>
        </p:txBody>
      </p:sp>
      <p:sp>
        <p:nvSpPr>
          <p:cNvPr id="8" name="Footer Placeholder 7">
            <a:extLst>
              <a:ext uri="{FF2B5EF4-FFF2-40B4-BE49-F238E27FC236}">
                <a16:creationId xmlns:a16="http://schemas.microsoft.com/office/drawing/2014/main" id="{2F6150FD-ECB9-B271-54D1-B77D602F320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4209FDF9-0E16-C80D-E596-C4433AF5ECD8}"/>
              </a:ext>
            </a:extLst>
          </p:cNvPr>
          <p:cNvSpPr>
            <a:spLocks noGrp="1"/>
          </p:cNvSpPr>
          <p:nvPr>
            <p:ph type="sldNum" sz="quarter" idx="12"/>
          </p:nvPr>
        </p:nvSpPr>
        <p:spPr/>
        <p:txBody>
          <a:bodyPr/>
          <a:lstStyle/>
          <a:p>
            <a:fld id="{33CB54E5-1DB2-4EBC-AE00-FB89681F2C17}" type="slidenum">
              <a:rPr lang="en-AU" smtClean="0"/>
              <a:t>‹#›</a:t>
            </a:fld>
            <a:endParaRPr lang="en-AU"/>
          </a:p>
        </p:txBody>
      </p:sp>
    </p:spTree>
    <p:extLst>
      <p:ext uri="{BB962C8B-B14F-4D97-AF65-F5344CB8AC3E}">
        <p14:creationId xmlns:p14="http://schemas.microsoft.com/office/powerpoint/2010/main" val="1963475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58E24-389E-4340-41CB-4E53B8DCCE9D}"/>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594AFD7E-44A3-07F5-421F-8F21E69A1CE4}"/>
              </a:ext>
            </a:extLst>
          </p:cNvPr>
          <p:cNvSpPr>
            <a:spLocks noGrp="1"/>
          </p:cNvSpPr>
          <p:nvPr>
            <p:ph type="dt" sz="half" idx="10"/>
          </p:nvPr>
        </p:nvSpPr>
        <p:spPr/>
        <p:txBody>
          <a:bodyPr/>
          <a:lstStyle/>
          <a:p>
            <a:fld id="{DC30FF96-C488-44D5-9D9C-D8F6092D5AAD}" type="datetimeFigureOut">
              <a:rPr lang="en-AU" smtClean="0"/>
              <a:t>12/07/2024</a:t>
            </a:fld>
            <a:endParaRPr lang="en-AU"/>
          </a:p>
        </p:txBody>
      </p:sp>
      <p:sp>
        <p:nvSpPr>
          <p:cNvPr id="4" name="Footer Placeholder 3">
            <a:extLst>
              <a:ext uri="{FF2B5EF4-FFF2-40B4-BE49-F238E27FC236}">
                <a16:creationId xmlns:a16="http://schemas.microsoft.com/office/drawing/2014/main" id="{AE088B41-7FF8-CB0D-D575-B90308335AF7}"/>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AF7761A5-9D98-B3C1-2FAB-5874209AE4B1}"/>
              </a:ext>
            </a:extLst>
          </p:cNvPr>
          <p:cNvSpPr>
            <a:spLocks noGrp="1"/>
          </p:cNvSpPr>
          <p:nvPr>
            <p:ph type="sldNum" sz="quarter" idx="12"/>
          </p:nvPr>
        </p:nvSpPr>
        <p:spPr/>
        <p:txBody>
          <a:bodyPr/>
          <a:lstStyle/>
          <a:p>
            <a:fld id="{33CB54E5-1DB2-4EBC-AE00-FB89681F2C17}" type="slidenum">
              <a:rPr lang="en-AU" smtClean="0"/>
              <a:t>‹#›</a:t>
            </a:fld>
            <a:endParaRPr lang="en-AU"/>
          </a:p>
        </p:txBody>
      </p:sp>
    </p:spTree>
    <p:extLst>
      <p:ext uri="{BB962C8B-B14F-4D97-AF65-F5344CB8AC3E}">
        <p14:creationId xmlns:p14="http://schemas.microsoft.com/office/powerpoint/2010/main" val="23655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8">
            <a:extLst>
              <a:ext uri="{FF2B5EF4-FFF2-40B4-BE49-F238E27FC236}">
                <a16:creationId xmlns:a16="http://schemas.microsoft.com/office/drawing/2014/main" id="{285CD8A8-97F1-1C00-11E5-352B0357DE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1731" y="5891213"/>
            <a:ext cx="1535112"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10">
            <a:extLst>
              <a:ext uri="{FF2B5EF4-FFF2-40B4-BE49-F238E27FC236}">
                <a16:creationId xmlns:a16="http://schemas.microsoft.com/office/drawing/2014/main" id="{D7FE7EB3-A761-5113-CFF5-BB6DA17514D7}"/>
              </a:ext>
            </a:extLst>
          </p:cNvPr>
          <p:cNvSpPr/>
          <p:nvPr/>
        </p:nvSpPr>
        <p:spPr bwMode="auto">
          <a:xfrm>
            <a:off x="-7938" y="4013200"/>
            <a:ext cx="457201" cy="2852738"/>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dirty="0"/>
          </a:p>
        </p:txBody>
      </p:sp>
      <p:sp>
        <p:nvSpPr>
          <p:cNvPr id="7" name="TextBox 6">
            <a:extLst>
              <a:ext uri="{FF2B5EF4-FFF2-40B4-BE49-F238E27FC236}">
                <a16:creationId xmlns:a16="http://schemas.microsoft.com/office/drawing/2014/main" id="{42A15F0D-B2FB-B03E-67D0-EEF1E06E768D}"/>
              </a:ext>
            </a:extLst>
          </p:cNvPr>
          <p:cNvSpPr txBox="1">
            <a:spLocks noChangeArrowheads="1"/>
          </p:cNvSpPr>
          <p:nvPr/>
        </p:nvSpPr>
        <p:spPr bwMode="auto">
          <a:xfrm>
            <a:off x="874713" y="6619875"/>
            <a:ext cx="5307012" cy="214313"/>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defRPr/>
            </a:pPr>
            <a:r>
              <a:rPr lang="en-US" altLang="en-US" sz="800" i="1" dirty="0"/>
              <a:t>Intellectual property of E Pittaway and L. Bartolomei; Reuse is permitted with author attribution </a:t>
            </a:r>
          </a:p>
        </p:txBody>
      </p:sp>
      <p:sp>
        <p:nvSpPr>
          <p:cNvPr id="2" name="Title 1"/>
          <p:cNvSpPr>
            <a:spLocks noGrp="1"/>
          </p:cNvSpPr>
          <p:nvPr>
            <p:ph type="title"/>
          </p:nvPr>
        </p:nvSpPr>
        <p:spPr>
          <a:xfrm>
            <a:off x="689110" y="245477"/>
            <a:ext cx="7793256" cy="635633"/>
          </a:xfrm>
        </p:spPr>
        <p:txBody>
          <a:bodyPr/>
          <a:lstStyle>
            <a:lvl1pPr algn="ctr">
              <a:defRPr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738807" y="1289518"/>
            <a:ext cx="7793256" cy="4475178"/>
          </a:xfrm>
        </p:spPr>
        <p:txBody>
          <a:bodyPr/>
          <a:lstStyle>
            <a:lvl1pPr marL="0" indent="0">
              <a:spcAft>
                <a:spcPts val="800"/>
              </a:spcAft>
              <a:buNone/>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3167541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5BF993-1D50-DF44-37C6-C4D37057D6A3}"/>
              </a:ext>
            </a:extLst>
          </p:cNvPr>
          <p:cNvSpPr>
            <a:spLocks noGrp="1"/>
          </p:cNvSpPr>
          <p:nvPr>
            <p:ph type="dt" sz="half" idx="10"/>
          </p:nvPr>
        </p:nvSpPr>
        <p:spPr/>
        <p:txBody>
          <a:bodyPr/>
          <a:lstStyle/>
          <a:p>
            <a:fld id="{DC30FF96-C488-44D5-9D9C-D8F6092D5AAD}" type="datetimeFigureOut">
              <a:rPr lang="en-AU" smtClean="0"/>
              <a:t>12/07/2024</a:t>
            </a:fld>
            <a:endParaRPr lang="en-AU"/>
          </a:p>
        </p:txBody>
      </p:sp>
      <p:sp>
        <p:nvSpPr>
          <p:cNvPr id="3" name="Footer Placeholder 2">
            <a:extLst>
              <a:ext uri="{FF2B5EF4-FFF2-40B4-BE49-F238E27FC236}">
                <a16:creationId xmlns:a16="http://schemas.microsoft.com/office/drawing/2014/main" id="{9B761FF2-1187-CB8D-6047-D4EE22C6AB65}"/>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A307A73-2669-BC02-2D81-9D9C6CB6CA49}"/>
              </a:ext>
            </a:extLst>
          </p:cNvPr>
          <p:cNvSpPr>
            <a:spLocks noGrp="1"/>
          </p:cNvSpPr>
          <p:nvPr>
            <p:ph type="sldNum" sz="quarter" idx="12"/>
          </p:nvPr>
        </p:nvSpPr>
        <p:spPr/>
        <p:txBody>
          <a:bodyPr/>
          <a:lstStyle/>
          <a:p>
            <a:fld id="{33CB54E5-1DB2-4EBC-AE00-FB89681F2C17}" type="slidenum">
              <a:rPr lang="en-AU" smtClean="0"/>
              <a:t>‹#›</a:t>
            </a:fld>
            <a:endParaRPr lang="en-AU"/>
          </a:p>
        </p:txBody>
      </p:sp>
    </p:spTree>
    <p:extLst>
      <p:ext uri="{BB962C8B-B14F-4D97-AF65-F5344CB8AC3E}">
        <p14:creationId xmlns:p14="http://schemas.microsoft.com/office/powerpoint/2010/main" val="2247176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B7BA1-424B-8C0E-9CD2-6DFBE34C60C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CEA2CBF-1387-C407-DA2C-F450A4CF8D4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94F67E73-4144-0EF1-FF73-78A492A20CB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208493-D089-134F-649A-26168A8249AF}"/>
              </a:ext>
            </a:extLst>
          </p:cNvPr>
          <p:cNvSpPr>
            <a:spLocks noGrp="1"/>
          </p:cNvSpPr>
          <p:nvPr>
            <p:ph type="dt" sz="half" idx="10"/>
          </p:nvPr>
        </p:nvSpPr>
        <p:spPr/>
        <p:txBody>
          <a:bodyPr/>
          <a:lstStyle/>
          <a:p>
            <a:fld id="{DC30FF96-C488-44D5-9D9C-D8F6092D5AAD}" type="datetimeFigureOut">
              <a:rPr lang="en-AU" smtClean="0"/>
              <a:t>12/07/2024</a:t>
            </a:fld>
            <a:endParaRPr lang="en-AU"/>
          </a:p>
        </p:txBody>
      </p:sp>
      <p:sp>
        <p:nvSpPr>
          <p:cNvPr id="6" name="Footer Placeholder 5">
            <a:extLst>
              <a:ext uri="{FF2B5EF4-FFF2-40B4-BE49-F238E27FC236}">
                <a16:creationId xmlns:a16="http://schemas.microsoft.com/office/drawing/2014/main" id="{938B6968-8371-5A10-C8A9-DEFF15E5623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5904035-D554-CA25-A83D-AFA3322F5331}"/>
              </a:ext>
            </a:extLst>
          </p:cNvPr>
          <p:cNvSpPr>
            <a:spLocks noGrp="1"/>
          </p:cNvSpPr>
          <p:nvPr>
            <p:ph type="sldNum" sz="quarter" idx="12"/>
          </p:nvPr>
        </p:nvSpPr>
        <p:spPr/>
        <p:txBody>
          <a:bodyPr/>
          <a:lstStyle/>
          <a:p>
            <a:fld id="{33CB54E5-1DB2-4EBC-AE00-FB89681F2C17}" type="slidenum">
              <a:rPr lang="en-AU" smtClean="0"/>
              <a:t>‹#›</a:t>
            </a:fld>
            <a:endParaRPr lang="en-AU"/>
          </a:p>
        </p:txBody>
      </p:sp>
    </p:spTree>
    <p:extLst>
      <p:ext uri="{BB962C8B-B14F-4D97-AF65-F5344CB8AC3E}">
        <p14:creationId xmlns:p14="http://schemas.microsoft.com/office/powerpoint/2010/main" val="3966439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76456-E456-24A1-FCEC-9F5B2E5FB74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3497A8A-CA29-A04D-15FE-676F78F7EAB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C44EA7AD-6121-6AD5-512F-5878C671ED3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B1232E-7954-96B7-9C0E-2D04218050F4}"/>
              </a:ext>
            </a:extLst>
          </p:cNvPr>
          <p:cNvSpPr>
            <a:spLocks noGrp="1"/>
          </p:cNvSpPr>
          <p:nvPr>
            <p:ph type="dt" sz="half" idx="10"/>
          </p:nvPr>
        </p:nvSpPr>
        <p:spPr/>
        <p:txBody>
          <a:bodyPr/>
          <a:lstStyle/>
          <a:p>
            <a:fld id="{DC30FF96-C488-44D5-9D9C-D8F6092D5AAD}" type="datetimeFigureOut">
              <a:rPr lang="en-AU" smtClean="0"/>
              <a:t>12/07/2024</a:t>
            </a:fld>
            <a:endParaRPr lang="en-AU"/>
          </a:p>
        </p:txBody>
      </p:sp>
      <p:sp>
        <p:nvSpPr>
          <p:cNvPr id="6" name="Footer Placeholder 5">
            <a:extLst>
              <a:ext uri="{FF2B5EF4-FFF2-40B4-BE49-F238E27FC236}">
                <a16:creationId xmlns:a16="http://schemas.microsoft.com/office/drawing/2014/main" id="{B6637587-7B05-88A2-D7A3-2132E0C4C60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475F3F1-49CA-AE53-FACA-AA190F841CB6}"/>
              </a:ext>
            </a:extLst>
          </p:cNvPr>
          <p:cNvSpPr>
            <a:spLocks noGrp="1"/>
          </p:cNvSpPr>
          <p:nvPr>
            <p:ph type="sldNum" sz="quarter" idx="12"/>
          </p:nvPr>
        </p:nvSpPr>
        <p:spPr/>
        <p:txBody>
          <a:bodyPr/>
          <a:lstStyle/>
          <a:p>
            <a:fld id="{33CB54E5-1DB2-4EBC-AE00-FB89681F2C17}" type="slidenum">
              <a:rPr lang="en-AU" smtClean="0"/>
              <a:t>‹#›</a:t>
            </a:fld>
            <a:endParaRPr lang="en-AU"/>
          </a:p>
        </p:txBody>
      </p:sp>
    </p:spTree>
    <p:extLst>
      <p:ext uri="{BB962C8B-B14F-4D97-AF65-F5344CB8AC3E}">
        <p14:creationId xmlns:p14="http://schemas.microsoft.com/office/powerpoint/2010/main" val="1643437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5CA11-5841-290A-27FF-9BF14EED647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624A154-9D6B-406F-88F0-B8B3726CC4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679FE7F-5A7C-6307-1F1B-A1172DF75B3C}"/>
              </a:ext>
            </a:extLst>
          </p:cNvPr>
          <p:cNvSpPr>
            <a:spLocks noGrp="1"/>
          </p:cNvSpPr>
          <p:nvPr>
            <p:ph type="dt" sz="half" idx="10"/>
          </p:nvPr>
        </p:nvSpPr>
        <p:spPr/>
        <p:txBody>
          <a:bodyPr/>
          <a:lstStyle/>
          <a:p>
            <a:fld id="{DC30FF96-C488-44D5-9D9C-D8F6092D5AAD}" type="datetimeFigureOut">
              <a:rPr lang="en-AU" smtClean="0"/>
              <a:t>12/07/2024</a:t>
            </a:fld>
            <a:endParaRPr lang="en-AU"/>
          </a:p>
        </p:txBody>
      </p:sp>
      <p:sp>
        <p:nvSpPr>
          <p:cNvPr id="5" name="Footer Placeholder 4">
            <a:extLst>
              <a:ext uri="{FF2B5EF4-FFF2-40B4-BE49-F238E27FC236}">
                <a16:creationId xmlns:a16="http://schemas.microsoft.com/office/drawing/2014/main" id="{49363A29-5DE4-25EF-B5A6-FDDFCF76437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BD74538-5BC0-BFA4-90DB-334940CCA404}"/>
              </a:ext>
            </a:extLst>
          </p:cNvPr>
          <p:cNvSpPr>
            <a:spLocks noGrp="1"/>
          </p:cNvSpPr>
          <p:nvPr>
            <p:ph type="sldNum" sz="quarter" idx="12"/>
          </p:nvPr>
        </p:nvSpPr>
        <p:spPr/>
        <p:txBody>
          <a:bodyPr/>
          <a:lstStyle/>
          <a:p>
            <a:fld id="{33CB54E5-1DB2-4EBC-AE00-FB89681F2C17}" type="slidenum">
              <a:rPr lang="en-AU" smtClean="0"/>
              <a:t>‹#›</a:t>
            </a:fld>
            <a:endParaRPr lang="en-AU"/>
          </a:p>
        </p:txBody>
      </p:sp>
    </p:spTree>
    <p:extLst>
      <p:ext uri="{BB962C8B-B14F-4D97-AF65-F5344CB8AC3E}">
        <p14:creationId xmlns:p14="http://schemas.microsoft.com/office/powerpoint/2010/main" val="1591735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D3F249-0EF2-4C5A-E2FF-5B99C63C7F4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91885A4-D927-D650-C0F8-44030BFBE1B3}"/>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13E436C-F71C-54FF-1FDC-C78FECD3A502}"/>
              </a:ext>
            </a:extLst>
          </p:cNvPr>
          <p:cNvSpPr>
            <a:spLocks noGrp="1"/>
          </p:cNvSpPr>
          <p:nvPr>
            <p:ph type="dt" sz="half" idx="10"/>
          </p:nvPr>
        </p:nvSpPr>
        <p:spPr/>
        <p:txBody>
          <a:bodyPr/>
          <a:lstStyle/>
          <a:p>
            <a:fld id="{DC30FF96-C488-44D5-9D9C-D8F6092D5AAD}" type="datetimeFigureOut">
              <a:rPr lang="en-AU" smtClean="0"/>
              <a:t>12/07/2024</a:t>
            </a:fld>
            <a:endParaRPr lang="en-AU"/>
          </a:p>
        </p:txBody>
      </p:sp>
      <p:sp>
        <p:nvSpPr>
          <p:cNvPr id="5" name="Footer Placeholder 4">
            <a:extLst>
              <a:ext uri="{FF2B5EF4-FFF2-40B4-BE49-F238E27FC236}">
                <a16:creationId xmlns:a16="http://schemas.microsoft.com/office/drawing/2014/main" id="{97BA2189-C2EF-9CBE-C818-2D0F94C815F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D376CFE-E7B4-44CE-E3C4-4F5F8D53494F}"/>
              </a:ext>
            </a:extLst>
          </p:cNvPr>
          <p:cNvSpPr>
            <a:spLocks noGrp="1"/>
          </p:cNvSpPr>
          <p:nvPr>
            <p:ph type="sldNum" sz="quarter" idx="12"/>
          </p:nvPr>
        </p:nvSpPr>
        <p:spPr/>
        <p:txBody>
          <a:bodyPr/>
          <a:lstStyle/>
          <a:p>
            <a:fld id="{33CB54E5-1DB2-4EBC-AE00-FB89681F2C17}" type="slidenum">
              <a:rPr lang="en-AU" smtClean="0"/>
              <a:t>‹#›</a:t>
            </a:fld>
            <a:endParaRPr lang="en-AU"/>
          </a:p>
        </p:txBody>
      </p:sp>
    </p:spTree>
    <p:extLst>
      <p:ext uri="{BB962C8B-B14F-4D97-AF65-F5344CB8AC3E}">
        <p14:creationId xmlns:p14="http://schemas.microsoft.com/office/powerpoint/2010/main" val="36414886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3D10A-0A41-4688-C414-ECD334E317E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CC8BB7FC-E8B4-710D-7CE5-C8F1FD504F1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22067BB-37E0-E022-EA03-00C9C391E937}"/>
              </a:ext>
            </a:extLst>
          </p:cNvPr>
          <p:cNvSpPr>
            <a:spLocks noGrp="1"/>
          </p:cNvSpPr>
          <p:nvPr>
            <p:ph type="dt" sz="half" idx="10"/>
          </p:nvPr>
        </p:nvSpPr>
        <p:spPr/>
        <p:txBody>
          <a:bodyPr/>
          <a:lstStyle/>
          <a:p>
            <a:fld id="{2C2BFA16-223D-4AA3-856A-D25509278D7D}" type="datetimeFigureOut">
              <a:rPr lang="en-AU" smtClean="0"/>
              <a:t>12/07/2024</a:t>
            </a:fld>
            <a:endParaRPr lang="en-AU"/>
          </a:p>
        </p:txBody>
      </p:sp>
      <p:sp>
        <p:nvSpPr>
          <p:cNvPr id="5" name="Footer Placeholder 4">
            <a:extLst>
              <a:ext uri="{FF2B5EF4-FFF2-40B4-BE49-F238E27FC236}">
                <a16:creationId xmlns:a16="http://schemas.microsoft.com/office/drawing/2014/main" id="{8C8424CE-9FD7-C141-42D9-B2509CD13AE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AFDB55E-7F22-D103-91E3-D4794ED70485}"/>
              </a:ext>
            </a:extLst>
          </p:cNvPr>
          <p:cNvSpPr>
            <a:spLocks noGrp="1"/>
          </p:cNvSpPr>
          <p:nvPr>
            <p:ph type="sldNum" sz="quarter" idx="12"/>
          </p:nvPr>
        </p:nvSpPr>
        <p:spPr/>
        <p:txBody>
          <a:bodyPr/>
          <a:lstStyle/>
          <a:p>
            <a:fld id="{296B8767-9F4D-45AA-BAC0-689971DD6AAE}" type="slidenum">
              <a:rPr lang="en-AU" smtClean="0"/>
              <a:t>‹#›</a:t>
            </a:fld>
            <a:endParaRPr lang="en-AU"/>
          </a:p>
        </p:txBody>
      </p:sp>
    </p:spTree>
    <p:extLst>
      <p:ext uri="{BB962C8B-B14F-4D97-AF65-F5344CB8AC3E}">
        <p14:creationId xmlns:p14="http://schemas.microsoft.com/office/powerpoint/2010/main" val="2903581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112A3-8908-6EB6-77F2-D6F685A6645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26A6F51-880F-E1D2-0E21-617FF4C762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55D9FFA-BB67-7F57-FBC5-0175CECC0662}"/>
              </a:ext>
            </a:extLst>
          </p:cNvPr>
          <p:cNvSpPr>
            <a:spLocks noGrp="1"/>
          </p:cNvSpPr>
          <p:nvPr>
            <p:ph type="dt" sz="half" idx="10"/>
          </p:nvPr>
        </p:nvSpPr>
        <p:spPr/>
        <p:txBody>
          <a:bodyPr/>
          <a:lstStyle/>
          <a:p>
            <a:fld id="{2C2BFA16-223D-4AA3-856A-D25509278D7D}" type="datetimeFigureOut">
              <a:rPr lang="en-AU" smtClean="0"/>
              <a:t>12/07/2024</a:t>
            </a:fld>
            <a:endParaRPr lang="en-AU"/>
          </a:p>
        </p:txBody>
      </p:sp>
      <p:sp>
        <p:nvSpPr>
          <p:cNvPr id="5" name="Footer Placeholder 4">
            <a:extLst>
              <a:ext uri="{FF2B5EF4-FFF2-40B4-BE49-F238E27FC236}">
                <a16:creationId xmlns:a16="http://schemas.microsoft.com/office/drawing/2014/main" id="{FE082E3A-A5FD-6010-BC48-611AD2219E1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DC749BB-9F01-22A2-4418-1427372C610F}"/>
              </a:ext>
            </a:extLst>
          </p:cNvPr>
          <p:cNvSpPr>
            <a:spLocks noGrp="1"/>
          </p:cNvSpPr>
          <p:nvPr>
            <p:ph type="sldNum" sz="quarter" idx="12"/>
          </p:nvPr>
        </p:nvSpPr>
        <p:spPr/>
        <p:txBody>
          <a:bodyPr/>
          <a:lstStyle/>
          <a:p>
            <a:fld id="{296B8767-9F4D-45AA-BAC0-689971DD6AAE}" type="slidenum">
              <a:rPr lang="en-AU" smtClean="0"/>
              <a:t>‹#›</a:t>
            </a:fld>
            <a:endParaRPr lang="en-AU"/>
          </a:p>
        </p:txBody>
      </p:sp>
    </p:spTree>
    <p:extLst>
      <p:ext uri="{BB962C8B-B14F-4D97-AF65-F5344CB8AC3E}">
        <p14:creationId xmlns:p14="http://schemas.microsoft.com/office/powerpoint/2010/main" val="29814818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18FEC-9E97-754F-64D9-D14C8AFE7BD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70D7DBF4-57FB-68B3-53AE-214BF86F9F64}"/>
              </a:ext>
            </a:extLst>
          </p:cNvPr>
          <p:cNvSpPr>
            <a:spLocks noGrp="1"/>
          </p:cNvSpPr>
          <p:nvPr>
            <p:ph type="body" idx="1"/>
          </p:nvPr>
        </p:nvSpPr>
        <p:spPr>
          <a:xfrm>
            <a:off x="623888" y="4589463"/>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C00EE2-17B7-FB8A-6F95-F3586BFA088C}"/>
              </a:ext>
            </a:extLst>
          </p:cNvPr>
          <p:cNvSpPr>
            <a:spLocks noGrp="1"/>
          </p:cNvSpPr>
          <p:nvPr>
            <p:ph type="dt" sz="half" idx="10"/>
          </p:nvPr>
        </p:nvSpPr>
        <p:spPr/>
        <p:txBody>
          <a:bodyPr/>
          <a:lstStyle/>
          <a:p>
            <a:fld id="{2C2BFA16-223D-4AA3-856A-D25509278D7D}" type="datetimeFigureOut">
              <a:rPr lang="en-AU" smtClean="0"/>
              <a:t>12/07/2024</a:t>
            </a:fld>
            <a:endParaRPr lang="en-AU"/>
          </a:p>
        </p:txBody>
      </p:sp>
      <p:sp>
        <p:nvSpPr>
          <p:cNvPr id="5" name="Footer Placeholder 4">
            <a:extLst>
              <a:ext uri="{FF2B5EF4-FFF2-40B4-BE49-F238E27FC236}">
                <a16:creationId xmlns:a16="http://schemas.microsoft.com/office/drawing/2014/main" id="{3C670BB5-E961-99D7-E3B4-FECE4913508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FC48C79-3DE8-16E5-9213-AAB6983027AA}"/>
              </a:ext>
            </a:extLst>
          </p:cNvPr>
          <p:cNvSpPr>
            <a:spLocks noGrp="1"/>
          </p:cNvSpPr>
          <p:nvPr>
            <p:ph type="sldNum" sz="quarter" idx="12"/>
          </p:nvPr>
        </p:nvSpPr>
        <p:spPr/>
        <p:txBody>
          <a:bodyPr/>
          <a:lstStyle/>
          <a:p>
            <a:fld id="{296B8767-9F4D-45AA-BAC0-689971DD6AAE}" type="slidenum">
              <a:rPr lang="en-AU" smtClean="0"/>
              <a:t>‹#›</a:t>
            </a:fld>
            <a:endParaRPr lang="en-AU"/>
          </a:p>
        </p:txBody>
      </p:sp>
    </p:spTree>
    <p:extLst>
      <p:ext uri="{BB962C8B-B14F-4D97-AF65-F5344CB8AC3E}">
        <p14:creationId xmlns:p14="http://schemas.microsoft.com/office/powerpoint/2010/main" val="33506540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57038-9330-55AE-B606-6CE97702EB7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A8CCD63-9C8B-AA8A-F889-192FF9E60105}"/>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6BC0E39-D2E4-9F71-6CB3-CB68321DBF8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CFE20FF6-FF1B-DE58-E8FD-9E5DE36A9C0C}"/>
              </a:ext>
            </a:extLst>
          </p:cNvPr>
          <p:cNvSpPr>
            <a:spLocks noGrp="1"/>
          </p:cNvSpPr>
          <p:nvPr>
            <p:ph type="dt" sz="half" idx="10"/>
          </p:nvPr>
        </p:nvSpPr>
        <p:spPr/>
        <p:txBody>
          <a:bodyPr/>
          <a:lstStyle/>
          <a:p>
            <a:fld id="{2C2BFA16-223D-4AA3-856A-D25509278D7D}" type="datetimeFigureOut">
              <a:rPr lang="en-AU" smtClean="0"/>
              <a:t>12/07/2024</a:t>
            </a:fld>
            <a:endParaRPr lang="en-AU"/>
          </a:p>
        </p:txBody>
      </p:sp>
      <p:sp>
        <p:nvSpPr>
          <p:cNvPr id="6" name="Footer Placeholder 5">
            <a:extLst>
              <a:ext uri="{FF2B5EF4-FFF2-40B4-BE49-F238E27FC236}">
                <a16:creationId xmlns:a16="http://schemas.microsoft.com/office/drawing/2014/main" id="{E9ACD6CE-1B08-CDB7-C715-00CF634C6B8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72B4A2B-04AF-7518-944B-C4D7BAAFE5D2}"/>
              </a:ext>
            </a:extLst>
          </p:cNvPr>
          <p:cNvSpPr>
            <a:spLocks noGrp="1"/>
          </p:cNvSpPr>
          <p:nvPr>
            <p:ph type="sldNum" sz="quarter" idx="12"/>
          </p:nvPr>
        </p:nvSpPr>
        <p:spPr/>
        <p:txBody>
          <a:bodyPr/>
          <a:lstStyle/>
          <a:p>
            <a:fld id="{296B8767-9F4D-45AA-BAC0-689971DD6AAE}" type="slidenum">
              <a:rPr lang="en-AU" smtClean="0"/>
              <a:t>‹#›</a:t>
            </a:fld>
            <a:endParaRPr lang="en-AU"/>
          </a:p>
        </p:txBody>
      </p:sp>
    </p:spTree>
    <p:extLst>
      <p:ext uri="{BB962C8B-B14F-4D97-AF65-F5344CB8AC3E}">
        <p14:creationId xmlns:p14="http://schemas.microsoft.com/office/powerpoint/2010/main" val="32478471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6E656-402E-0056-8C02-11E7DF739F7C}"/>
              </a:ext>
            </a:extLst>
          </p:cNvPr>
          <p:cNvSpPr>
            <a:spLocks noGrp="1"/>
          </p:cNvSpPr>
          <p:nvPr>
            <p:ph type="title"/>
          </p:nvPr>
        </p:nvSpPr>
        <p:spPr>
          <a:xfrm>
            <a:off x="630238" y="365125"/>
            <a:ext cx="78867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92595F4-B64D-8CE3-556E-B18A9FEA6B2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97010A-0916-D60D-D51F-DBB9E88E4EF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C2F6C19E-FEE6-EAA0-89C3-83952032A34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2251E8-CC6E-9860-B7B1-6E82DFD1F24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30FAF26-B6DF-4685-B722-B3B8CB3BFE95}"/>
              </a:ext>
            </a:extLst>
          </p:cNvPr>
          <p:cNvSpPr>
            <a:spLocks noGrp="1"/>
          </p:cNvSpPr>
          <p:nvPr>
            <p:ph type="dt" sz="half" idx="10"/>
          </p:nvPr>
        </p:nvSpPr>
        <p:spPr/>
        <p:txBody>
          <a:bodyPr/>
          <a:lstStyle/>
          <a:p>
            <a:fld id="{2C2BFA16-223D-4AA3-856A-D25509278D7D}" type="datetimeFigureOut">
              <a:rPr lang="en-AU" smtClean="0"/>
              <a:t>12/07/2024</a:t>
            </a:fld>
            <a:endParaRPr lang="en-AU"/>
          </a:p>
        </p:txBody>
      </p:sp>
      <p:sp>
        <p:nvSpPr>
          <p:cNvPr id="8" name="Footer Placeholder 7">
            <a:extLst>
              <a:ext uri="{FF2B5EF4-FFF2-40B4-BE49-F238E27FC236}">
                <a16:creationId xmlns:a16="http://schemas.microsoft.com/office/drawing/2014/main" id="{A9EBDD08-2145-9EAC-0516-25B930E1C69E}"/>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5EF4E690-3F8E-6458-751A-EAE5AF8F06A5}"/>
              </a:ext>
            </a:extLst>
          </p:cNvPr>
          <p:cNvSpPr>
            <a:spLocks noGrp="1"/>
          </p:cNvSpPr>
          <p:nvPr>
            <p:ph type="sldNum" sz="quarter" idx="12"/>
          </p:nvPr>
        </p:nvSpPr>
        <p:spPr/>
        <p:txBody>
          <a:bodyPr/>
          <a:lstStyle/>
          <a:p>
            <a:fld id="{296B8767-9F4D-45AA-BAC0-689971DD6AAE}" type="slidenum">
              <a:rPr lang="en-AU" smtClean="0"/>
              <a:t>‹#›</a:t>
            </a:fld>
            <a:endParaRPr lang="en-AU"/>
          </a:p>
        </p:txBody>
      </p:sp>
    </p:spTree>
    <p:extLst>
      <p:ext uri="{BB962C8B-B14F-4D97-AF65-F5344CB8AC3E}">
        <p14:creationId xmlns:p14="http://schemas.microsoft.com/office/powerpoint/2010/main" val="173124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1E12D-7EA7-C4BA-6665-727A5520B2B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FFF259C-0186-4BFD-965E-86F6AE356EC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A8559EA8-8C19-EE00-2159-D14134670A2F}"/>
              </a:ext>
            </a:extLst>
          </p:cNvPr>
          <p:cNvSpPr>
            <a:spLocks noGrp="1"/>
          </p:cNvSpPr>
          <p:nvPr>
            <p:ph type="dt" sz="half" idx="10"/>
          </p:nvPr>
        </p:nvSpPr>
        <p:spPr/>
        <p:txBody>
          <a:bodyPr/>
          <a:lstStyle/>
          <a:p>
            <a:fld id="{495FBAC6-9A52-464C-88DE-426E1685F36B}" type="datetimeFigureOut">
              <a:rPr lang="en-AU" smtClean="0"/>
              <a:t>12/07/2024</a:t>
            </a:fld>
            <a:endParaRPr lang="en-AU"/>
          </a:p>
        </p:txBody>
      </p:sp>
      <p:sp>
        <p:nvSpPr>
          <p:cNvPr id="5" name="Footer Placeholder 4">
            <a:extLst>
              <a:ext uri="{FF2B5EF4-FFF2-40B4-BE49-F238E27FC236}">
                <a16:creationId xmlns:a16="http://schemas.microsoft.com/office/drawing/2014/main" id="{980B2119-DAEF-A86F-DD4E-53AD875E5F5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3F0E30D-124C-3390-E335-0968252C17C2}"/>
              </a:ext>
            </a:extLst>
          </p:cNvPr>
          <p:cNvSpPr>
            <a:spLocks noGrp="1"/>
          </p:cNvSpPr>
          <p:nvPr>
            <p:ph type="sldNum" sz="quarter" idx="12"/>
          </p:nvPr>
        </p:nvSpPr>
        <p:spPr/>
        <p:txBody>
          <a:bodyPr/>
          <a:lstStyle/>
          <a:p>
            <a:fld id="{ED87455E-E231-4A7C-A5A8-3713DEAF54D9}" type="slidenum">
              <a:rPr lang="en-AU" smtClean="0"/>
              <a:t>‹#›</a:t>
            </a:fld>
            <a:endParaRPr lang="en-AU"/>
          </a:p>
        </p:txBody>
      </p:sp>
    </p:spTree>
    <p:extLst>
      <p:ext uri="{BB962C8B-B14F-4D97-AF65-F5344CB8AC3E}">
        <p14:creationId xmlns:p14="http://schemas.microsoft.com/office/powerpoint/2010/main" val="23995102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C120E-5080-2FDA-B823-AE9DDAF791D0}"/>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88AB4FD-8C30-C2DF-7BE3-E90E6C6AF3E2}"/>
              </a:ext>
            </a:extLst>
          </p:cNvPr>
          <p:cNvSpPr>
            <a:spLocks noGrp="1"/>
          </p:cNvSpPr>
          <p:nvPr>
            <p:ph type="dt" sz="half" idx="10"/>
          </p:nvPr>
        </p:nvSpPr>
        <p:spPr/>
        <p:txBody>
          <a:bodyPr/>
          <a:lstStyle/>
          <a:p>
            <a:fld id="{2C2BFA16-223D-4AA3-856A-D25509278D7D}" type="datetimeFigureOut">
              <a:rPr lang="en-AU" smtClean="0"/>
              <a:t>12/07/2024</a:t>
            </a:fld>
            <a:endParaRPr lang="en-AU"/>
          </a:p>
        </p:txBody>
      </p:sp>
      <p:sp>
        <p:nvSpPr>
          <p:cNvPr id="4" name="Footer Placeholder 3">
            <a:extLst>
              <a:ext uri="{FF2B5EF4-FFF2-40B4-BE49-F238E27FC236}">
                <a16:creationId xmlns:a16="http://schemas.microsoft.com/office/drawing/2014/main" id="{B2EF3628-D655-C581-512D-228B9586BF4A}"/>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1EB7BD85-1E19-18BC-7407-2481F0B6A297}"/>
              </a:ext>
            </a:extLst>
          </p:cNvPr>
          <p:cNvSpPr>
            <a:spLocks noGrp="1"/>
          </p:cNvSpPr>
          <p:nvPr>
            <p:ph type="sldNum" sz="quarter" idx="12"/>
          </p:nvPr>
        </p:nvSpPr>
        <p:spPr/>
        <p:txBody>
          <a:bodyPr/>
          <a:lstStyle/>
          <a:p>
            <a:fld id="{296B8767-9F4D-45AA-BAC0-689971DD6AAE}" type="slidenum">
              <a:rPr lang="en-AU" smtClean="0"/>
              <a:t>‹#›</a:t>
            </a:fld>
            <a:endParaRPr lang="en-AU"/>
          </a:p>
        </p:txBody>
      </p:sp>
    </p:spTree>
    <p:extLst>
      <p:ext uri="{BB962C8B-B14F-4D97-AF65-F5344CB8AC3E}">
        <p14:creationId xmlns:p14="http://schemas.microsoft.com/office/powerpoint/2010/main" val="22543309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76AA31-3E6A-5F43-1C5B-034FDB84B0EE}"/>
              </a:ext>
            </a:extLst>
          </p:cNvPr>
          <p:cNvSpPr>
            <a:spLocks noGrp="1"/>
          </p:cNvSpPr>
          <p:nvPr>
            <p:ph type="dt" sz="half" idx="10"/>
          </p:nvPr>
        </p:nvSpPr>
        <p:spPr/>
        <p:txBody>
          <a:bodyPr/>
          <a:lstStyle/>
          <a:p>
            <a:fld id="{2C2BFA16-223D-4AA3-856A-D25509278D7D}" type="datetimeFigureOut">
              <a:rPr lang="en-AU" smtClean="0"/>
              <a:t>12/07/2024</a:t>
            </a:fld>
            <a:endParaRPr lang="en-AU"/>
          </a:p>
        </p:txBody>
      </p:sp>
      <p:sp>
        <p:nvSpPr>
          <p:cNvPr id="3" name="Footer Placeholder 2">
            <a:extLst>
              <a:ext uri="{FF2B5EF4-FFF2-40B4-BE49-F238E27FC236}">
                <a16:creationId xmlns:a16="http://schemas.microsoft.com/office/drawing/2014/main" id="{471E90DC-A4A2-3C72-5627-A7AC1C8EE72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88DCD0E9-76A2-EAB7-735C-762836D1AF99}"/>
              </a:ext>
            </a:extLst>
          </p:cNvPr>
          <p:cNvSpPr>
            <a:spLocks noGrp="1"/>
          </p:cNvSpPr>
          <p:nvPr>
            <p:ph type="sldNum" sz="quarter" idx="12"/>
          </p:nvPr>
        </p:nvSpPr>
        <p:spPr/>
        <p:txBody>
          <a:bodyPr/>
          <a:lstStyle/>
          <a:p>
            <a:fld id="{296B8767-9F4D-45AA-BAC0-689971DD6AAE}" type="slidenum">
              <a:rPr lang="en-AU" smtClean="0"/>
              <a:t>‹#›</a:t>
            </a:fld>
            <a:endParaRPr lang="en-AU"/>
          </a:p>
        </p:txBody>
      </p:sp>
    </p:spTree>
    <p:extLst>
      <p:ext uri="{BB962C8B-B14F-4D97-AF65-F5344CB8AC3E}">
        <p14:creationId xmlns:p14="http://schemas.microsoft.com/office/powerpoint/2010/main" val="30269897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6B054-33F7-213F-4A13-85B3A1413F3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1C39E577-2D4E-B27B-FC11-E13A38A599C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AC66AF59-9B83-84AE-4E23-FBC10086FB5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AA94E9-B6F9-6421-E830-1825CB45D3A7}"/>
              </a:ext>
            </a:extLst>
          </p:cNvPr>
          <p:cNvSpPr>
            <a:spLocks noGrp="1"/>
          </p:cNvSpPr>
          <p:nvPr>
            <p:ph type="dt" sz="half" idx="10"/>
          </p:nvPr>
        </p:nvSpPr>
        <p:spPr/>
        <p:txBody>
          <a:bodyPr/>
          <a:lstStyle/>
          <a:p>
            <a:fld id="{2C2BFA16-223D-4AA3-856A-D25509278D7D}" type="datetimeFigureOut">
              <a:rPr lang="en-AU" smtClean="0"/>
              <a:t>12/07/2024</a:t>
            </a:fld>
            <a:endParaRPr lang="en-AU"/>
          </a:p>
        </p:txBody>
      </p:sp>
      <p:sp>
        <p:nvSpPr>
          <p:cNvPr id="6" name="Footer Placeholder 5">
            <a:extLst>
              <a:ext uri="{FF2B5EF4-FFF2-40B4-BE49-F238E27FC236}">
                <a16:creationId xmlns:a16="http://schemas.microsoft.com/office/drawing/2014/main" id="{5A495DFF-DAEF-2E30-2F85-0310E007804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698BE4C-022F-F26F-740D-16326DF2DDF4}"/>
              </a:ext>
            </a:extLst>
          </p:cNvPr>
          <p:cNvSpPr>
            <a:spLocks noGrp="1"/>
          </p:cNvSpPr>
          <p:nvPr>
            <p:ph type="sldNum" sz="quarter" idx="12"/>
          </p:nvPr>
        </p:nvSpPr>
        <p:spPr/>
        <p:txBody>
          <a:bodyPr/>
          <a:lstStyle/>
          <a:p>
            <a:fld id="{296B8767-9F4D-45AA-BAC0-689971DD6AAE}" type="slidenum">
              <a:rPr lang="en-AU" smtClean="0"/>
              <a:t>‹#›</a:t>
            </a:fld>
            <a:endParaRPr lang="en-AU"/>
          </a:p>
        </p:txBody>
      </p:sp>
    </p:spTree>
    <p:extLst>
      <p:ext uri="{BB962C8B-B14F-4D97-AF65-F5344CB8AC3E}">
        <p14:creationId xmlns:p14="http://schemas.microsoft.com/office/powerpoint/2010/main" val="26906142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6E558-3522-AC44-19B0-8C389077F40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F5EF19B3-1A86-F5BB-0DA4-D8AECE899E8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E46752C0-09D2-8787-A912-A6657AF8E68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2E9586-A3CB-794C-4973-AD21CC1CEAB7}"/>
              </a:ext>
            </a:extLst>
          </p:cNvPr>
          <p:cNvSpPr>
            <a:spLocks noGrp="1"/>
          </p:cNvSpPr>
          <p:nvPr>
            <p:ph type="dt" sz="half" idx="10"/>
          </p:nvPr>
        </p:nvSpPr>
        <p:spPr/>
        <p:txBody>
          <a:bodyPr/>
          <a:lstStyle/>
          <a:p>
            <a:fld id="{2C2BFA16-223D-4AA3-856A-D25509278D7D}" type="datetimeFigureOut">
              <a:rPr lang="en-AU" smtClean="0"/>
              <a:t>12/07/2024</a:t>
            </a:fld>
            <a:endParaRPr lang="en-AU"/>
          </a:p>
        </p:txBody>
      </p:sp>
      <p:sp>
        <p:nvSpPr>
          <p:cNvPr id="6" name="Footer Placeholder 5">
            <a:extLst>
              <a:ext uri="{FF2B5EF4-FFF2-40B4-BE49-F238E27FC236}">
                <a16:creationId xmlns:a16="http://schemas.microsoft.com/office/drawing/2014/main" id="{18A8984A-6BB3-C451-9D45-2CB896C4E3E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54E24DE-D781-D276-95E3-8C887C19E872}"/>
              </a:ext>
            </a:extLst>
          </p:cNvPr>
          <p:cNvSpPr>
            <a:spLocks noGrp="1"/>
          </p:cNvSpPr>
          <p:nvPr>
            <p:ph type="sldNum" sz="quarter" idx="12"/>
          </p:nvPr>
        </p:nvSpPr>
        <p:spPr/>
        <p:txBody>
          <a:bodyPr/>
          <a:lstStyle/>
          <a:p>
            <a:fld id="{296B8767-9F4D-45AA-BAC0-689971DD6AAE}" type="slidenum">
              <a:rPr lang="en-AU" smtClean="0"/>
              <a:t>‹#›</a:t>
            </a:fld>
            <a:endParaRPr lang="en-AU"/>
          </a:p>
        </p:txBody>
      </p:sp>
    </p:spTree>
    <p:extLst>
      <p:ext uri="{BB962C8B-B14F-4D97-AF65-F5344CB8AC3E}">
        <p14:creationId xmlns:p14="http://schemas.microsoft.com/office/powerpoint/2010/main" val="13608800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F5ABC-0549-C42B-8E35-B2BF9E640D3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55D6539-9F62-4682-08F1-BEAF77F955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DC175FD-0EBA-3B26-3328-29EB8E479429}"/>
              </a:ext>
            </a:extLst>
          </p:cNvPr>
          <p:cNvSpPr>
            <a:spLocks noGrp="1"/>
          </p:cNvSpPr>
          <p:nvPr>
            <p:ph type="dt" sz="half" idx="10"/>
          </p:nvPr>
        </p:nvSpPr>
        <p:spPr/>
        <p:txBody>
          <a:bodyPr/>
          <a:lstStyle/>
          <a:p>
            <a:fld id="{2C2BFA16-223D-4AA3-856A-D25509278D7D}" type="datetimeFigureOut">
              <a:rPr lang="en-AU" smtClean="0"/>
              <a:t>12/07/2024</a:t>
            </a:fld>
            <a:endParaRPr lang="en-AU"/>
          </a:p>
        </p:txBody>
      </p:sp>
      <p:sp>
        <p:nvSpPr>
          <p:cNvPr id="5" name="Footer Placeholder 4">
            <a:extLst>
              <a:ext uri="{FF2B5EF4-FFF2-40B4-BE49-F238E27FC236}">
                <a16:creationId xmlns:a16="http://schemas.microsoft.com/office/drawing/2014/main" id="{CAD6A913-859F-8001-324A-F11DF0C8AA4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160365F-0342-4F35-0D10-57F0152B9FD4}"/>
              </a:ext>
            </a:extLst>
          </p:cNvPr>
          <p:cNvSpPr>
            <a:spLocks noGrp="1"/>
          </p:cNvSpPr>
          <p:nvPr>
            <p:ph type="sldNum" sz="quarter" idx="12"/>
          </p:nvPr>
        </p:nvSpPr>
        <p:spPr/>
        <p:txBody>
          <a:bodyPr/>
          <a:lstStyle/>
          <a:p>
            <a:fld id="{296B8767-9F4D-45AA-BAC0-689971DD6AAE}" type="slidenum">
              <a:rPr lang="en-AU" smtClean="0"/>
              <a:t>‹#›</a:t>
            </a:fld>
            <a:endParaRPr lang="en-AU"/>
          </a:p>
        </p:txBody>
      </p:sp>
    </p:spTree>
    <p:extLst>
      <p:ext uri="{BB962C8B-B14F-4D97-AF65-F5344CB8AC3E}">
        <p14:creationId xmlns:p14="http://schemas.microsoft.com/office/powerpoint/2010/main" val="5856999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067DA1-91AE-465C-3A85-0829291EAA0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E60F4A5-DF5B-5501-8F6D-01925F7AE732}"/>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5E5E48C-1315-0807-9CE0-E06730282050}"/>
              </a:ext>
            </a:extLst>
          </p:cNvPr>
          <p:cNvSpPr>
            <a:spLocks noGrp="1"/>
          </p:cNvSpPr>
          <p:nvPr>
            <p:ph type="dt" sz="half" idx="10"/>
          </p:nvPr>
        </p:nvSpPr>
        <p:spPr/>
        <p:txBody>
          <a:bodyPr/>
          <a:lstStyle/>
          <a:p>
            <a:fld id="{2C2BFA16-223D-4AA3-856A-D25509278D7D}" type="datetimeFigureOut">
              <a:rPr lang="en-AU" smtClean="0"/>
              <a:t>12/07/2024</a:t>
            </a:fld>
            <a:endParaRPr lang="en-AU"/>
          </a:p>
        </p:txBody>
      </p:sp>
      <p:sp>
        <p:nvSpPr>
          <p:cNvPr id="5" name="Footer Placeholder 4">
            <a:extLst>
              <a:ext uri="{FF2B5EF4-FFF2-40B4-BE49-F238E27FC236}">
                <a16:creationId xmlns:a16="http://schemas.microsoft.com/office/drawing/2014/main" id="{4DECBE6B-B91E-AACF-09A4-9CC0EE9A0B0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5365AB4-D346-8F75-9637-0419F562FE3A}"/>
              </a:ext>
            </a:extLst>
          </p:cNvPr>
          <p:cNvSpPr>
            <a:spLocks noGrp="1"/>
          </p:cNvSpPr>
          <p:nvPr>
            <p:ph type="sldNum" sz="quarter" idx="12"/>
          </p:nvPr>
        </p:nvSpPr>
        <p:spPr/>
        <p:txBody>
          <a:bodyPr/>
          <a:lstStyle/>
          <a:p>
            <a:fld id="{296B8767-9F4D-45AA-BAC0-689971DD6AAE}" type="slidenum">
              <a:rPr lang="en-AU" smtClean="0"/>
              <a:t>‹#›</a:t>
            </a:fld>
            <a:endParaRPr lang="en-AU"/>
          </a:p>
        </p:txBody>
      </p:sp>
    </p:spTree>
    <p:extLst>
      <p:ext uri="{BB962C8B-B14F-4D97-AF65-F5344CB8AC3E}">
        <p14:creationId xmlns:p14="http://schemas.microsoft.com/office/powerpoint/2010/main" val="3650751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D0DD9-AD96-3A9E-FE1C-A040E9B68A5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5A49CBB-0B0D-353B-3BEA-E0E35580A7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4392116-EEC8-81C9-DDD3-1D34C7D2F6AD}"/>
              </a:ext>
            </a:extLst>
          </p:cNvPr>
          <p:cNvSpPr>
            <a:spLocks noGrp="1"/>
          </p:cNvSpPr>
          <p:nvPr>
            <p:ph type="dt" sz="half" idx="10"/>
          </p:nvPr>
        </p:nvSpPr>
        <p:spPr/>
        <p:txBody>
          <a:bodyPr/>
          <a:lstStyle/>
          <a:p>
            <a:fld id="{495FBAC6-9A52-464C-88DE-426E1685F36B}" type="datetimeFigureOut">
              <a:rPr lang="en-AU" smtClean="0"/>
              <a:t>12/07/2024</a:t>
            </a:fld>
            <a:endParaRPr lang="en-AU"/>
          </a:p>
        </p:txBody>
      </p:sp>
      <p:sp>
        <p:nvSpPr>
          <p:cNvPr id="5" name="Footer Placeholder 4">
            <a:extLst>
              <a:ext uri="{FF2B5EF4-FFF2-40B4-BE49-F238E27FC236}">
                <a16:creationId xmlns:a16="http://schemas.microsoft.com/office/drawing/2014/main" id="{318EC692-72A4-8C97-CC51-5370672147F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1526496-4EA2-C0E7-C7F0-08D65080B9AE}"/>
              </a:ext>
            </a:extLst>
          </p:cNvPr>
          <p:cNvSpPr>
            <a:spLocks noGrp="1"/>
          </p:cNvSpPr>
          <p:nvPr>
            <p:ph type="sldNum" sz="quarter" idx="12"/>
          </p:nvPr>
        </p:nvSpPr>
        <p:spPr/>
        <p:txBody>
          <a:bodyPr/>
          <a:lstStyle/>
          <a:p>
            <a:fld id="{ED87455E-E231-4A7C-A5A8-3713DEAF54D9}" type="slidenum">
              <a:rPr lang="en-AU" smtClean="0"/>
              <a:t>‹#›</a:t>
            </a:fld>
            <a:endParaRPr lang="en-AU"/>
          </a:p>
        </p:txBody>
      </p:sp>
    </p:spTree>
    <p:extLst>
      <p:ext uri="{BB962C8B-B14F-4D97-AF65-F5344CB8AC3E}">
        <p14:creationId xmlns:p14="http://schemas.microsoft.com/office/powerpoint/2010/main" val="1625536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43C4C-F6E1-8370-8984-B117291FEBC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9371439-4A29-901B-8A94-354B150D0E97}"/>
              </a:ext>
            </a:extLst>
          </p:cNvPr>
          <p:cNvSpPr>
            <a:spLocks noGrp="1"/>
          </p:cNvSpPr>
          <p:nvPr>
            <p:ph type="body" idx="1"/>
          </p:nvPr>
        </p:nvSpPr>
        <p:spPr>
          <a:xfrm>
            <a:off x="623888" y="4589463"/>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E30452-6284-E291-8297-0CA92F8072F3}"/>
              </a:ext>
            </a:extLst>
          </p:cNvPr>
          <p:cNvSpPr>
            <a:spLocks noGrp="1"/>
          </p:cNvSpPr>
          <p:nvPr>
            <p:ph type="dt" sz="half" idx="10"/>
          </p:nvPr>
        </p:nvSpPr>
        <p:spPr/>
        <p:txBody>
          <a:bodyPr/>
          <a:lstStyle/>
          <a:p>
            <a:fld id="{495FBAC6-9A52-464C-88DE-426E1685F36B}" type="datetimeFigureOut">
              <a:rPr lang="en-AU" smtClean="0"/>
              <a:t>12/07/2024</a:t>
            </a:fld>
            <a:endParaRPr lang="en-AU"/>
          </a:p>
        </p:txBody>
      </p:sp>
      <p:sp>
        <p:nvSpPr>
          <p:cNvPr id="5" name="Footer Placeholder 4">
            <a:extLst>
              <a:ext uri="{FF2B5EF4-FFF2-40B4-BE49-F238E27FC236}">
                <a16:creationId xmlns:a16="http://schemas.microsoft.com/office/drawing/2014/main" id="{3A15167C-204A-5F3B-334A-DD535BC23DD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C758D9B-9D40-9684-E3BE-8481FB112A1F}"/>
              </a:ext>
            </a:extLst>
          </p:cNvPr>
          <p:cNvSpPr>
            <a:spLocks noGrp="1"/>
          </p:cNvSpPr>
          <p:nvPr>
            <p:ph type="sldNum" sz="quarter" idx="12"/>
          </p:nvPr>
        </p:nvSpPr>
        <p:spPr/>
        <p:txBody>
          <a:bodyPr/>
          <a:lstStyle/>
          <a:p>
            <a:fld id="{ED87455E-E231-4A7C-A5A8-3713DEAF54D9}" type="slidenum">
              <a:rPr lang="en-AU" smtClean="0"/>
              <a:t>‹#›</a:t>
            </a:fld>
            <a:endParaRPr lang="en-AU"/>
          </a:p>
        </p:txBody>
      </p:sp>
    </p:spTree>
    <p:extLst>
      <p:ext uri="{BB962C8B-B14F-4D97-AF65-F5344CB8AC3E}">
        <p14:creationId xmlns:p14="http://schemas.microsoft.com/office/powerpoint/2010/main" val="936443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23AD8-B35A-AE26-3124-0235B9A3E25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2671733-E120-2511-462F-C6CEB92D1568}"/>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47FB703-B30C-C33B-E26D-65EED96DAE40}"/>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B843623D-10A6-1419-B813-26B822B68C82}"/>
              </a:ext>
            </a:extLst>
          </p:cNvPr>
          <p:cNvSpPr>
            <a:spLocks noGrp="1"/>
          </p:cNvSpPr>
          <p:nvPr>
            <p:ph type="dt" sz="half" idx="10"/>
          </p:nvPr>
        </p:nvSpPr>
        <p:spPr/>
        <p:txBody>
          <a:bodyPr/>
          <a:lstStyle/>
          <a:p>
            <a:fld id="{495FBAC6-9A52-464C-88DE-426E1685F36B}" type="datetimeFigureOut">
              <a:rPr lang="en-AU" smtClean="0"/>
              <a:t>12/07/2024</a:t>
            </a:fld>
            <a:endParaRPr lang="en-AU"/>
          </a:p>
        </p:txBody>
      </p:sp>
      <p:sp>
        <p:nvSpPr>
          <p:cNvPr id="6" name="Footer Placeholder 5">
            <a:extLst>
              <a:ext uri="{FF2B5EF4-FFF2-40B4-BE49-F238E27FC236}">
                <a16:creationId xmlns:a16="http://schemas.microsoft.com/office/drawing/2014/main" id="{F32B24D9-9F95-DA37-CCFE-417CE416BE1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87EFDAD-377A-CCC7-69FE-634C94398BE4}"/>
              </a:ext>
            </a:extLst>
          </p:cNvPr>
          <p:cNvSpPr>
            <a:spLocks noGrp="1"/>
          </p:cNvSpPr>
          <p:nvPr>
            <p:ph type="sldNum" sz="quarter" idx="12"/>
          </p:nvPr>
        </p:nvSpPr>
        <p:spPr/>
        <p:txBody>
          <a:bodyPr/>
          <a:lstStyle/>
          <a:p>
            <a:fld id="{ED87455E-E231-4A7C-A5A8-3713DEAF54D9}" type="slidenum">
              <a:rPr lang="en-AU" smtClean="0"/>
              <a:t>‹#›</a:t>
            </a:fld>
            <a:endParaRPr lang="en-AU"/>
          </a:p>
        </p:txBody>
      </p:sp>
    </p:spTree>
    <p:extLst>
      <p:ext uri="{BB962C8B-B14F-4D97-AF65-F5344CB8AC3E}">
        <p14:creationId xmlns:p14="http://schemas.microsoft.com/office/powerpoint/2010/main" val="128788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26F50-914D-9890-D362-863199815A08}"/>
              </a:ext>
            </a:extLst>
          </p:cNvPr>
          <p:cNvSpPr>
            <a:spLocks noGrp="1"/>
          </p:cNvSpPr>
          <p:nvPr>
            <p:ph type="title"/>
          </p:nvPr>
        </p:nvSpPr>
        <p:spPr>
          <a:xfrm>
            <a:off x="630238" y="365125"/>
            <a:ext cx="78867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4F29339-ABB6-C335-DE3A-60DD3B1E90A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F1BEC6-A50F-DCEF-10AD-49186BCD487C}"/>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58ABC05-263D-59D1-A2D4-54446297757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2EAA1E-4F1C-6A61-C18F-B78A3A85354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8E7943BF-BEF5-C7C0-8D09-470E47A66D9B}"/>
              </a:ext>
            </a:extLst>
          </p:cNvPr>
          <p:cNvSpPr>
            <a:spLocks noGrp="1"/>
          </p:cNvSpPr>
          <p:nvPr>
            <p:ph type="dt" sz="half" idx="10"/>
          </p:nvPr>
        </p:nvSpPr>
        <p:spPr/>
        <p:txBody>
          <a:bodyPr/>
          <a:lstStyle/>
          <a:p>
            <a:fld id="{495FBAC6-9A52-464C-88DE-426E1685F36B}" type="datetimeFigureOut">
              <a:rPr lang="en-AU" smtClean="0"/>
              <a:t>12/07/2024</a:t>
            </a:fld>
            <a:endParaRPr lang="en-AU"/>
          </a:p>
        </p:txBody>
      </p:sp>
      <p:sp>
        <p:nvSpPr>
          <p:cNvPr id="8" name="Footer Placeholder 7">
            <a:extLst>
              <a:ext uri="{FF2B5EF4-FFF2-40B4-BE49-F238E27FC236}">
                <a16:creationId xmlns:a16="http://schemas.microsoft.com/office/drawing/2014/main" id="{56CD079D-4886-F9BB-3D42-3F5C6687B09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0341A44-CB6C-BD14-52E9-6833E2A8A45F}"/>
              </a:ext>
            </a:extLst>
          </p:cNvPr>
          <p:cNvSpPr>
            <a:spLocks noGrp="1"/>
          </p:cNvSpPr>
          <p:nvPr>
            <p:ph type="sldNum" sz="quarter" idx="12"/>
          </p:nvPr>
        </p:nvSpPr>
        <p:spPr/>
        <p:txBody>
          <a:bodyPr/>
          <a:lstStyle/>
          <a:p>
            <a:fld id="{ED87455E-E231-4A7C-A5A8-3713DEAF54D9}" type="slidenum">
              <a:rPr lang="en-AU" smtClean="0"/>
              <a:t>‹#›</a:t>
            </a:fld>
            <a:endParaRPr lang="en-AU"/>
          </a:p>
        </p:txBody>
      </p:sp>
    </p:spTree>
    <p:extLst>
      <p:ext uri="{BB962C8B-B14F-4D97-AF65-F5344CB8AC3E}">
        <p14:creationId xmlns:p14="http://schemas.microsoft.com/office/powerpoint/2010/main" val="3556242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E12A4-11FE-2FE3-8B27-B6CD5B4A67C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F961CE6-2C89-405D-17CD-947DBC13C541}"/>
              </a:ext>
            </a:extLst>
          </p:cNvPr>
          <p:cNvSpPr>
            <a:spLocks noGrp="1"/>
          </p:cNvSpPr>
          <p:nvPr>
            <p:ph type="dt" sz="half" idx="10"/>
          </p:nvPr>
        </p:nvSpPr>
        <p:spPr/>
        <p:txBody>
          <a:bodyPr/>
          <a:lstStyle/>
          <a:p>
            <a:fld id="{495FBAC6-9A52-464C-88DE-426E1685F36B}" type="datetimeFigureOut">
              <a:rPr lang="en-AU" smtClean="0"/>
              <a:t>12/07/2024</a:t>
            </a:fld>
            <a:endParaRPr lang="en-AU"/>
          </a:p>
        </p:txBody>
      </p:sp>
      <p:sp>
        <p:nvSpPr>
          <p:cNvPr id="4" name="Footer Placeholder 3">
            <a:extLst>
              <a:ext uri="{FF2B5EF4-FFF2-40B4-BE49-F238E27FC236}">
                <a16:creationId xmlns:a16="http://schemas.microsoft.com/office/drawing/2014/main" id="{29A2C2B1-86DD-7BD1-6650-A5E722E39CAC}"/>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A9112269-F2A9-1144-5C49-88E4442F819B}"/>
              </a:ext>
            </a:extLst>
          </p:cNvPr>
          <p:cNvSpPr>
            <a:spLocks noGrp="1"/>
          </p:cNvSpPr>
          <p:nvPr>
            <p:ph type="sldNum" sz="quarter" idx="12"/>
          </p:nvPr>
        </p:nvSpPr>
        <p:spPr/>
        <p:txBody>
          <a:bodyPr/>
          <a:lstStyle/>
          <a:p>
            <a:fld id="{ED87455E-E231-4A7C-A5A8-3713DEAF54D9}" type="slidenum">
              <a:rPr lang="en-AU" smtClean="0"/>
              <a:t>‹#›</a:t>
            </a:fld>
            <a:endParaRPr lang="en-AU"/>
          </a:p>
        </p:txBody>
      </p:sp>
    </p:spTree>
    <p:extLst>
      <p:ext uri="{BB962C8B-B14F-4D97-AF65-F5344CB8AC3E}">
        <p14:creationId xmlns:p14="http://schemas.microsoft.com/office/powerpoint/2010/main" val="2512514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2945F6-64C1-D094-244E-EE7F15858832}"/>
              </a:ext>
            </a:extLst>
          </p:cNvPr>
          <p:cNvSpPr>
            <a:spLocks noGrp="1"/>
          </p:cNvSpPr>
          <p:nvPr>
            <p:ph type="dt" sz="half" idx="10"/>
          </p:nvPr>
        </p:nvSpPr>
        <p:spPr/>
        <p:txBody>
          <a:bodyPr/>
          <a:lstStyle/>
          <a:p>
            <a:fld id="{495FBAC6-9A52-464C-88DE-426E1685F36B}" type="datetimeFigureOut">
              <a:rPr lang="en-AU" smtClean="0"/>
              <a:t>12/07/2024</a:t>
            </a:fld>
            <a:endParaRPr lang="en-AU"/>
          </a:p>
        </p:txBody>
      </p:sp>
      <p:sp>
        <p:nvSpPr>
          <p:cNvPr id="3" name="Footer Placeholder 2">
            <a:extLst>
              <a:ext uri="{FF2B5EF4-FFF2-40B4-BE49-F238E27FC236}">
                <a16:creationId xmlns:a16="http://schemas.microsoft.com/office/drawing/2014/main" id="{7E3FC3A4-BBAD-A9B7-E78C-4F46ABE7B0DA}"/>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316EAF22-F47F-6142-5B4C-59173B5AD414}"/>
              </a:ext>
            </a:extLst>
          </p:cNvPr>
          <p:cNvSpPr>
            <a:spLocks noGrp="1"/>
          </p:cNvSpPr>
          <p:nvPr>
            <p:ph type="sldNum" sz="quarter" idx="12"/>
          </p:nvPr>
        </p:nvSpPr>
        <p:spPr/>
        <p:txBody>
          <a:bodyPr/>
          <a:lstStyle/>
          <a:p>
            <a:fld id="{ED87455E-E231-4A7C-A5A8-3713DEAF54D9}" type="slidenum">
              <a:rPr lang="en-AU" smtClean="0"/>
              <a:t>‹#›</a:t>
            </a:fld>
            <a:endParaRPr lang="en-AU"/>
          </a:p>
        </p:txBody>
      </p:sp>
    </p:spTree>
    <p:extLst>
      <p:ext uri="{BB962C8B-B14F-4D97-AF65-F5344CB8AC3E}">
        <p14:creationId xmlns:p14="http://schemas.microsoft.com/office/powerpoint/2010/main" val="35301866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498CA1-AD63-5952-8EA4-5CAE0B8A97E3}"/>
              </a:ext>
            </a:extLst>
          </p:cNvPr>
          <p:cNvSpPr>
            <a:spLocks noGrp="1" noChangeArrowheads="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2015FE8-D81F-EED1-D0CF-F743E5AFC22D}"/>
              </a:ext>
            </a:extLst>
          </p:cNvPr>
          <p:cNvSpPr>
            <a:spLocks noGrp="1" noChangeArrowheads="1"/>
          </p:cNvSpPr>
          <p:nvPr>
            <p:ph type="body" idx="1"/>
          </p:nvPr>
        </p:nvSpPr>
        <p:spPr bwMode="auto">
          <a:xfrm>
            <a:off x="604838" y="2160588"/>
            <a:ext cx="63484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5B97426-1F18-D3FA-1AFE-DD18EBA3C02A}"/>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5E050495-C67C-46BB-AA4C-B1F1EF2D3624}" type="datetimeFigureOut">
              <a:rPr lang="en-US"/>
              <a:pPr>
                <a:defRPr/>
              </a:pPr>
              <a:t>7/12/2024</a:t>
            </a:fld>
            <a:endParaRPr lang="en-US" dirty="0"/>
          </a:p>
        </p:txBody>
      </p:sp>
      <p:sp>
        <p:nvSpPr>
          <p:cNvPr id="5" name="Footer Placeholder 4">
            <a:extLst>
              <a:ext uri="{FF2B5EF4-FFF2-40B4-BE49-F238E27FC236}">
                <a16:creationId xmlns:a16="http://schemas.microsoft.com/office/drawing/2014/main" id="{9BF64BBE-6A5D-DDDF-B041-5613A770455D}"/>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AC03F80B-CCF5-8649-103D-B9ACEBB181DA}"/>
              </a:ext>
            </a:extLst>
          </p:cNvPr>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1"/>
                </a:solidFill>
                <a:latin typeface="+mn-lt"/>
              </a:defRPr>
            </a:lvl1pPr>
          </a:lstStyle>
          <a:p>
            <a:pPr>
              <a:defRPr/>
            </a:pPr>
            <a:fld id="{D41F5083-EADD-4119-BA2B-C5CC4CAEA6D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Lst>
  <p:txStyles>
    <p:titleStyle>
      <a:lvl1pPr algn="ctr" defTabSz="457200" rtl="0" eaLnBrk="0" fontAlgn="base" hangingPunct="0">
        <a:spcBef>
          <a:spcPct val="0"/>
        </a:spcBef>
        <a:spcAft>
          <a:spcPct val="0"/>
        </a:spcAft>
        <a:defRPr sz="3600" b="1" kern="1200">
          <a:solidFill>
            <a:schemeClr val="tx1"/>
          </a:solidFill>
          <a:latin typeface="+mj-lt"/>
          <a:ea typeface="+mj-ea"/>
          <a:cs typeface="+mj-cs"/>
        </a:defRPr>
      </a:lvl1pPr>
      <a:lvl2pPr algn="ctr" defTabSz="457200" rtl="0" eaLnBrk="0" fontAlgn="base" hangingPunct="0">
        <a:spcBef>
          <a:spcPct val="0"/>
        </a:spcBef>
        <a:spcAft>
          <a:spcPct val="0"/>
        </a:spcAft>
        <a:defRPr sz="3600" b="1">
          <a:solidFill>
            <a:schemeClr val="tx1"/>
          </a:solidFill>
          <a:latin typeface="Trebuchet MS" panose="020B0703020202090204" pitchFamily="34" charset="0"/>
        </a:defRPr>
      </a:lvl2pPr>
      <a:lvl3pPr algn="ctr" defTabSz="457200" rtl="0" eaLnBrk="0" fontAlgn="base" hangingPunct="0">
        <a:spcBef>
          <a:spcPct val="0"/>
        </a:spcBef>
        <a:spcAft>
          <a:spcPct val="0"/>
        </a:spcAft>
        <a:defRPr sz="3600" b="1">
          <a:solidFill>
            <a:schemeClr val="tx1"/>
          </a:solidFill>
          <a:latin typeface="Trebuchet MS" panose="020B0703020202090204" pitchFamily="34" charset="0"/>
        </a:defRPr>
      </a:lvl3pPr>
      <a:lvl4pPr algn="ctr" defTabSz="457200" rtl="0" eaLnBrk="0" fontAlgn="base" hangingPunct="0">
        <a:spcBef>
          <a:spcPct val="0"/>
        </a:spcBef>
        <a:spcAft>
          <a:spcPct val="0"/>
        </a:spcAft>
        <a:defRPr sz="3600" b="1">
          <a:solidFill>
            <a:schemeClr val="tx1"/>
          </a:solidFill>
          <a:latin typeface="Trebuchet MS" panose="020B0703020202090204" pitchFamily="34" charset="0"/>
        </a:defRPr>
      </a:lvl4pPr>
      <a:lvl5pPr algn="ctr" defTabSz="457200" rtl="0" eaLnBrk="0" fontAlgn="base" hangingPunct="0">
        <a:spcBef>
          <a:spcPct val="0"/>
        </a:spcBef>
        <a:spcAft>
          <a:spcPct val="0"/>
        </a:spcAft>
        <a:defRPr sz="3600" b="1">
          <a:solidFill>
            <a:schemeClr val="tx1"/>
          </a:solidFill>
          <a:latin typeface="Trebuchet MS" panose="020B070302020209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ts val="80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BDA5A3-F694-E210-0F38-7206FB408AA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A83D5B5-7651-8F87-9078-3D9C8999B9F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B5AA4A2-B1BF-3CAF-1ACE-23D5435BF44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5FBAC6-9A52-464C-88DE-426E1685F36B}" type="datetimeFigureOut">
              <a:rPr lang="en-AU" smtClean="0"/>
              <a:t>12/07/2024</a:t>
            </a:fld>
            <a:endParaRPr lang="en-AU"/>
          </a:p>
        </p:txBody>
      </p:sp>
      <p:sp>
        <p:nvSpPr>
          <p:cNvPr id="5" name="Footer Placeholder 4">
            <a:extLst>
              <a:ext uri="{FF2B5EF4-FFF2-40B4-BE49-F238E27FC236}">
                <a16:creationId xmlns:a16="http://schemas.microsoft.com/office/drawing/2014/main" id="{770A8AD1-389C-605F-FA84-4D695AA6849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A1447A94-497A-5BE5-34CC-09362A2DFA3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D87455E-E231-4A7C-A5A8-3713DEAF54D9}" type="slidenum">
              <a:rPr lang="en-AU" smtClean="0"/>
              <a:t>‹#›</a:t>
            </a:fld>
            <a:endParaRPr lang="en-AU"/>
          </a:p>
        </p:txBody>
      </p:sp>
    </p:spTree>
    <p:extLst>
      <p:ext uri="{BB962C8B-B14F-4D97-AF65-F5344CB8AC3E}">
        <p14:creationId xmlns:p14="http://schemas.microsoft.com/office/powerpoint/2010/main" val="3720396730"/>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5747A6-112A-3C40-C376-21D70B1DDB6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0CDD56B-0439-11B7-4F32-81C1D7ABCE4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2BD8EE2-93B5-FA2E-5FA4-F1DB984413E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C30FF96-C488-44D5-9D9C-D8F6092D5AAD}" type="datetimeFigureOut">
              <a:rPr lang="en-AU" smtClean="0"/>
              <a:t>12/07/2024</a:t>
            </a:fld>
            <a:endParaRPr lang="en-AU"/>
          </a:p>
        </p:txBody>
      </p:sp>
      <p:sp>
        <p:nvSpPr>
          <p:cNvPr id="5" name="Footer Placeholder 4">
            <a:extLst>
              <a:ext uri="{FF2B5EF4-FFF2-40B4-BE49-F238E27FC236}">
                <a16:creationId xmlns:a16="http://schemas.microsoft.com/office/drawing/2014/main" id="{2DD06FC0-98C6-14B8-C6C6-0FC937B6A93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CC1D1538-EDE1-39A5-3A6C-127020151A9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CB54E5-1DB2-4EBC-AE00-FB89681F2C17}" type="slidenum">
              <a:rPr lang="en-AU" smtClean="0"/>
              <a:t>‹#›</a:t>
            </a:fld>
            <a:endParaRPr lang="en-AU"/>
          </a:p>
        </p:txBody>
      </p:sp>
    </p:spTree>
    <p:extLst>
      <p:ext uri="{BB962C8B-B14F-4D97-AF65-F5344CB8AC3E}">
        <p14:creationId xmlns:p14="http://schemas.microsoft.com/office/powerpoint/2010/main" val="344412300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5318F-4CF6-0F0D-3146-C7280DF95A0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81DA3AA-4727-837B-04B8-D318B05A137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FE1D6DE-5142-3AC2-BC35-83A5456E30D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C2BFA16-223D-4AA3-856A-D25509278D7D}" type="datetimeFigureOut">
              <a:rPr lang="en-AU" smtClean="0"/>
              <a:t>12/07/2024</a:t>
            </a:fld>
            <a:endParaRPr lang="en-AU"/>
          </a:p>
        </p:txBody>
      </p:sp>
      <p:sp>
        <p:nvSpPr>
          <p:cNvPr id="5" name="Footer Placeholder 4">
            <a:extLst>
              <a:ext uri="{FF2B5EF4-FFF2-40B4-BE49-F238E27FC236}">
                <a16:creationId xmlns:a16="http://schemas.microsoft.com/office/drawing/2014/main" id="{4D87064B-122B-DC90-1D6C-FC9E56438D2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1ECB79E7-0EE3-875A-5F9F-939BEDB6AF6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96B8767-9F4D-45AA-BAC0-689971DD6AAE}" type="slidenum">
              <a:rPr lang="en-AU" smtClean="0"/>
              <a:t>‹#›</a:t>
            </a:fld>
            <a:endParaRPr lang="en-AU"/>
          </a:p>
        </p:txBody>
      </p:sp>
    </p:spTree>
    <p:extLst>
      <p:ext uri="{BB962C8B-B14F-4D97-AF65-F5344CB8AC3E}">
        <p14:creationId xmlns:p14="http://schemas.microsoft.com/office/powerpoint/2010/main" val="1609645375"/>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unhcr.org/new-york-declaration-for-refugees-and-migrant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Linda.Bartolomei@unsw.edu.au"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32.emf"/></Relationships>
</file>

<file path=ppt/slides/_rels/slide4.xml.rels><?xml version="1.0" encoding="UTF-8" standalone="yes"?>
<Relationships xmlns="http://schemas.openxmlformats.org/package/2006/relationships"><Relationship Id="rId3" Type="http://schemas.openxmlformats.org/officeDocument/2006/relationships/hyperlink" Target="https://www.unhcr.org/au/publications/general-conclusion-international-protection-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globalcompactrefugees.org/sites/default/files/2019-12/Global%20compact%20on%20refugees%20EN.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2">
            <a:extLst>
              <a:ext uri="{FF2B5EF4-FFF2-40B4-BE49-F238E27FC236}">
                <a16:creationId xmlns:a16="http://schemas.microsoft.com/office/drawing/2014/main" id="{442D2567-BE1A-EDF1-C5EA-0331723DEBED}"/>
              </a:ext>
            </a:extLst>
          </p:cNvPr>
          <p:cNvSpPr txBox="1">
            <a:spLocks noChangeArrowheads="1"/>
          </p:cNvSpPr>
          <p:nvPr/>
        </p:nvSpPr>
        <p:spPr bwMode="auto">
          <a:xfrm>
            <a:off x="0" y="6611938"/>
            <a:ext cx="9043988" cy="246062"/>
          </a:xfrm>
          <a:prstGeom prst="rect">
            <a:avLst/>
          </a:prstGeom>
          <a:noFill/>
          <a:ln>
            <a:noFill/>
          </a:ln>
        </p:spPr>
        <p:txBody>
          <a:bodyPr>
            <a:spAutoFit/>
          </a:bodyPr>
          <a:lstStyle>
            <a:lvl1pPr>
              <a:spcBef>
                <a:spcPts val="1000"/>
              </a:spcBef>
              <a:spcAft>
                <a:spcPts val="800"/>
              </a:spcAft>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spcAft>
                <a:spcPct val="0"/>
              </a:spcAft>
              <a:buClrTx/>
              <a:buSzTx/>
              <a:buFontTx/>
              <a:buNone/>
              <a:defRPr/>
            </a:pPr>
            <a:r>
              <a:rPr lang="en-AU" sz="1000" b="1" kern="0" dirty="0">
                <a:solidFill>
                  <a:schemeClr val="accent1"/>
                </a:solidFill>
                <a:ea typeface="Calibri" panose="020F0502020204030204" pitchFamily="34" charset="0"/>
              </a:rPr>
              <a:t>Developed by Eileen Pittaway and Linda Bartolomei, 2023 The Forced Migration Research Network UNSW</a:t>
            </a:r>
            <a:endParaRPr lang="en-AU" altLang="en-US" sz="1000" dirty="0">
              <a:solidFill>
                <a:schemeClr val="tx1"/>
              </a:solidFill>
            </a:endParaRPr>
          </a:p>
        </p:txBody>
      </p:sp>
      <p:sp>
        <p:nvSpPr>
          <p:cNvPr id="6147" name="TextBox 1">
            <a:extLst>
              <a:ext uri="{FF2B5EF4-FFF2-40B4-BE49-F238E27FC236}">
                <a16:creationId xmlns:a16="http://schemas.microsoft.com/office/drawing/2014/main" id="{860154F9-51D4-FBA4-4A8E-495D1C9DB3D5}"/>
              </a:ext>
            </a:extLst>
          </p:cNvPr>
          <p:cNvSpPr txBox="1">
            <a:spLocks noChangeArrowheads="1"/>
          </p:cNvSpPr>
          <p:nvPr/>
        </p:nvSpPr>
        <p:spPr bwMode="auto">
          <a:xfrm>
            <a:off x="2209800" y="365125"/>
            <a:ext cx="48387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spcAft>
                <a:spcPts val="800"/>
              </a:spcAft>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spcAft>
                <a:spcPct val="0"/>
              </a:spcAft>
              <a:buClrTx/>
              <a:buSzTx/>
              <a:buFontTx/>
              <a:buNone/>
            </a:pPr>
            <a:r>
              <a:rPr lang="en-AU" altLang="en-US" sz="2400" b="1" dirty="0">
                <a:solidFill>
                  <a:srgbClr val="7030A0"/>
                </a:solidFill>
                <a:latin typeface="Arial" panose="020B0604020202020204" pitchFamily="34" charset="0"/>
                <a:ea typeface="Cambria" panose="02040503050406030204" pitchFamily="18" charset="0"/>
                <a:cs typeface="Arial" panose="020B0604020202020204" pitchFamily="34" charset="0"/>
              </a:rPr>
              <a:t>Refugee Women and Girls, the Key to Implementing Commitments made in the Global Compact on Refugees</a:t>
            </a:r>
          </a:p>
        </p:txBody>
      </p:sp>
      <p:pic>
        <p:nvPicPr>
          <p:cNvPr id="6148" name="Picture 5" descr="A collage of different people&#10;&#10;Description automatically generated">
            <a:extLst>
              <a:ext uri="{FF2B5EF4-FFF2-40B4-BE49-F238E27FC236}">
                <a16:creationId xmlns:a16="http://schemas.microsoft.com/office/drawing/2014/main" id="{D8807543-4C4F-A480-4EE0-89ACD684C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3" y="2112963"/>
            <a:ext cx="3413125"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8" descr="A group of people in a meeting&#10;&#10;Description automatically generated">
            <a:extLst>
              <a:ext uri="{FF2B5EF4-FFF2-40B4-BE49-F238E27FC236}">
                <a16:creationId xmlns:a16="http://schemas.microsoft.com/office/drawing/2014/main" id="{655EF7BE-4CE9-F772-525E-D4B32CECDF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1600" y="2095500"/>
            <a:ext cx="3621088"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Box 9">
            <a:extLst>
              <a:ext uri="{FF2B5EF4-FFF2-40B4-BE49-F238E27FC236}">
                <a16:creationId xmlns:a16="http://schemas.microsoft.com/office/drawing/2014/main" id="{11C51E29-8122-3A88-EA49-06D32A129A38}"/>
              </a:ext>
            </a:extLst>
          </p:cNvPr>
          <p:cNvSpPr txBox="1">
            <a:spLocks noChangeArrowheads="1"/>
          </p:cNvSpPr>
          <p:nvPr/>
        </p:nvSpPr>
        <p:spPr bwMode="auto">
          <a:xfrm>
            <a:off x="1471613" y="4649788"/>
            <a:ext cx="557688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spcAft>
                <a:spcPts val="800"/>
              </a:spcAft>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spcAft>
                <a:spcPct val="0"/>
              </a:spcAft>
              <a:buClrTx/>
              <a:buSzTx/>
              <a:buNone/>
            </a:pPr>
            <a:r>
              <a:rPr lang="en-AU" altLang="en-US"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A Resource kit to identify context specific barriers and solutions to Gender equality, participation and leadership, and improve SGBV responses to ensure the inclusion of all refugee women and girls in every aspect of their lives. </a:t>
            </a:r>
          </a:p>
        </p:txBody>
      </p:sp>
      <p:pic>
        <p:nvPicPr>
          <p:cNvPr id="2" name="Picture 18">
            <a:extLst>
              <a:ext uri="{FF2B5EF4-FFF2-40B4-BE49-F238E27FC236}">
                <a16:creationId xmlns:a16="http://schemas.microsoft.com/office/drawing/2014/main" id="{C9854F2D-FBA8-9559-5E53-DD95ED255D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732622"/>
            <a:ext cx="1535112"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80C4177-E3E1-A797-3F91-65D406C8ADF2}"/>
              </a:ext>
            </a:extLst>
          </p:cNvPr>
          <p:cNvSpPr txBox="1"/>
          <p:nvPr/>
        </p:nvSpPr>
        <p:spPr>
          <a:xfrm>
            <a:off x="1544638" y="3808413"/>
            <a:ext cx="6149975" cy="2441759"/>
          </a:xfrm>
          <a:prstGeom prst="rect">
            <a:avLst/>
          </a:prstGeom>
          <a:noFill/>
        </p:spPr>
        <p:txBody>
          <a:bodyPr>
            <a:spAutoFit/>
          </a:bodyPr>
          <a:lstStyle/>
          <a:p>
            <a:pPr algn="ctr">
              <a:lnSpc>
                <a:spcPct val="107000"/>
              </a:lnSpc>
              <a:spcAft>
                <a:spcPts val="800"/>
              </a:spcAft>
              <a:defRPr/>
            </a:pPr>
            <a:r>
              <a:rPr lang="en-AU" b="1" kern="1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Social inclusion refers to the active and meaningful participation of refugees in the social, economic, cultural, and political aspects of the host society. It takes a human rights approach, treating refugees with respect, fostering a sense of belonging and empowering them to contribute positively to society at a local national and international level, through their inclusion and advocacy. </a:t>
            </a:r>
          </a:p>
        </p:txBody>
      </p:sp>
      <p:pic>
        <p:nvPicPr>
          <p:cNvPr id="18435" name="Picture 2" descr="A diagram of social inclusion&#10;&#10;Description automatically generated">
            <a:extLst>
              <a:ext uri="{FF2B5EF4-FFF2-40B4-BE49-F238E27FC236}">
                <a16:creationId xmlns:a16="http://schemas.microsoft.com/office/drawing/2014/main" id="{F4E31CBF-D080-B712-9ACD-5586EB0851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288" y="469900"/>
            <a:ext cx="4638675" cy="333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1E1D141-7A8E-8C3A-B484-0453EFA3BD15}"/>
              </a:ext>
            </a:extLst>
          </p:cNvPr>
          <p:cNvSpPr txBox="1"/>
          <p:nvPr/>
        </p:nvSpPr>
        <p:spPr>
          <a:xfrm>
            <a:off x="514350" y="138113"/>
            <a:ext cx="7872413" cy="4572000"/>
          </a:xfrm>
          <a:prstGeom prst="rect">
            <a:avLst/>
          </a:prstGeom>
          <a:noFill/>
        </p:spPr>
        <p:txBody>
          <a:bodyPr>
            <a:spAutoFit/>
          </a:bodyPr>
          <a:lstStyle/>
          <a:p>
            <a:pPr algn="ctr">
              <a:lnSpc>
                <a:spcPct val="107000"/>
              </a:lnSpc>
              <a:spcAft>
                <a:spcPts val="800"/>
              </a:spcAft>
              <a:defRPr/>
            </a:pPr>
            <a:r>
              <a:rPr lang="en-AU" sz="2800" b="1" kern="100" dirty="0">
                <a:solidFill>
                  <a:srgbClr val="7030A0"/>
                </a:solidFill>
                <a:latin typeface="Arial" panose="020B0604020202020204" pitchFamily="34" charset="0"/>
                <a:ea typeface="Cambria" panose="02040503050406030204" pitchFamily="18" charset="0"/>
                <a:cs typeface="Arial" panose="020B0604020202020204" pitchFamily="34" charset="0"/>
              </a:rPr>
              <a:t>These concepts are easy to say, but often very difficult to define and implement.  </a:t>
            </a:r>
          </a:p>
          <a:p>
            <a:pPr algn="ctr">
              <a:lnSpc>
                <a:spcPct val="107000"/>
              </a:lnSpc>
              <a:spcAft>
                <a:spcPts val="800"/>
              </a:spcAft>
              <a:defRPr/>
            </a:pPr>
            <a:r>
              <a:rPr lang="en-AU" sz="2000" b="1" kern="1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Sadly, because of this, and despite the good intent, they are often just words or acronyms, easy to tick as acknowledged in policy, but absent in program design and implementation.</a:t>
            </a:r>
            <a:endParaRPr lang="en-AU" sz="2000" kern="1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a:p>
            <a:pPr algn="ctr">
              <a:lnSpc>
                <a:spcPct val="107000"/>
              </a:lnSpc>
              <a:spcAft>
                <a:spcPts val="800"/>
              </a:spcAft>
              <a:defRPr/>
            </a:pPr>
            <a:r>
              <a:rPr lang="en-AU" sz="2000" b="1" kern="1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This Resource and suite of Tools has been developed as an outcome of 5 years of research with refugee groups, and a wide range of key stakeholders.  It provides a framework for practitioners to develop workable definitions of each of these concepts, and to apply  them effectively in the field.</a:t>
            </a:r>
            <a:endParaRPr lang="en-AU" sz="2000" kern="1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a:p>
            <a:pPr>
              <a:defRPr/>
            </a:pPr>
            <a:r>
              <a:rPr lang="en-AU" sz="2000" b="1" kern="1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They cannot be separated out, they are interlinked, and need to be addressed collectively. </a:t>
            </a:r>
            <a:endParaRPr lang="en-AU" sz="20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p:txBody>
      </p:sp>
      <p:sp>
        <p:nvSpPr>
          <p:cNvPr id="8" name="TextBox 7">
            <a:extLst>
              <a:ext uri="{FF2B5EF4-FFF2-40B4-BE49-F238E27FC236}">
                <a16:creationId xmlns:a16="http://schemas.microsoft.com/office/drawing/2014/main" id="{3FE58104-81AA-B43B-ED74-D0D602F0DDF7}"/>
              </a:ext>
            </a:extLst>
          </p:cNvPr>
          <p:cNvSpPr txBox="1"/>
          <p:nvPr/>
        </p:nvSpPr>
        <p:spPr>
          <a:xfrm>
            <a:off x="4743450" y="4627563"/>
            <a:ext cx="4476750" cy="954087"/>
          </a:xfrm>
          <a:prstGeom prst="rect">
            <a:avLst/>
          </a:prstGeom>
          <a:noFill/>
        </p:spPr>
        <p:txBody>
          <a:bodyPr>
            <a:spAutoFit/>
          </a:bodyPr>
          <a:lstStyle/>
          <a:p>
            <a:pPr>
              <a:defRPr/>
            </a:pPr>
            <a:r>
              <a:rPr lang="en-AU" sz="2800" b="1" kern="100" dirty="0">
                <a:solidFill>
                  <a:schemeClr val="accent1"/>
                </a:solidFill>
                <a:latin typeface="Arial" panose="020B0604020202020204" pitchFamily="34" charset="0"/>
                <a:ea typeface="Cambria" panose="02040503050406030204" pitchFamily="18" charset="0"/>
                <a:cs typeface="Arial" panose="020B0604020202020204" pitchFamily="34" charset="0"/>
              </a:rPr>
              <a:t>Unless this happens </a:t>
            </a:r>
          </a:p>
          <a:p>
            <a:pPr>
              <a:defRPr/>
            </a:pPr>
            <a:r>
              <a:rPr lang="en-AU" sz="2800" b="1" kern="100" dirty="0">
                <a:solidFill>
                  <a:schemeClr val="accent1"/>
                </a:solidFill>
                <a:latin typeface="Arial" panose="020B0604020202020204" pitchFamily="34" charset="0"/>
                <a:ea typeface="Cambria" panose="02040503050406030204" pitchFamily="18" charset="0"/>
                <a:cs typeface="Arial" panose="020B0604020202020204" pitchFamily="34" charset="0"/>
              </a:rPr>
              <a:t>little can change </a:t>
            </a:r>
            <a:endParaRPr lang="en-AU" sz="2800" b="1" dirty="0">
              <a:solidFill>
                <a:schemeClr val="accent1"/>
              </a:solidFill>
              <a:latin typeface="Arial" panose="020B0604020202020204" pitchFamily="34" charset="0"/>
              <a:ea typeface="Cambria" panose="02040503050406030204" pitchFamily="18" charset="0"/>
              <a:cs typeface="Arial" panose="020B0604020202020204" pitchFamily="34" charset="0"/>
            </a:endParaRPr>
          </a:p>
        </p:txBody>
      </p:sp>
      <p:pic>
        <p:nvPicPr>
          <p:cNvPr id="19460" name="Content Placeholder 3" descr="C:\Users\z9703328\Downloads\11.jpg">
            <a:extLst>
              <a:ext uri="{FF2B5EF4-FFF2-40B4-BE49-F238E27FC236}">
                <a16:creationId xmlns:a16="http://schemas.microsoft.com/office/drawing/2014/main" id="{22BBD194-0A85-68A6-F13D-CAB398B2F365}"/>
              </a:ext>
            </a:extLst>
          </p:cNvPr>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0075" y="4710113"/>
            <a:ext cx="3695700" cy="183197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12049E60-807F-5C1F-AAF5-89C41D872283}"/>
              </a:ext>
            </a:extLst>
          </p:cNvPr>
          <p:cNvSpPr>
            <a:spLocks noGrp="1" noChangeArrowheads="1"/>
          </p:cNvSpPr>
          <p:nvPr>
            <p:ph type="title"/>
          </p:nvPr>
        </p:nvSpPr>
        <p:spPr>
          <a:xfrm>
            <a:off x="0" y="400050"/>
            <a:ext cx="7793038" cy="635000"/>
          </a:xfrm>
        </p:spPr>
        <p:txBody>
          <a:bodyPr/>
          <a:lstStyle/>
          <a:p>
            <a:r>
              <a:rPr lang="en-AU" altLang="en-US" sz="3200" dirty="0">
                <a:ea typeface="Cambria" panose="02040503050406030204" pitchFamily="18" charset="0"/>
              </a:rPr>
              <a:t>Key findings from our research</a:t>
            </a:r>
          </a:p>
        </p:txBody>
      </p:sp>
      <p:sp>
        <p:nvSpPr>
          <p:cNvPr id="20483" name="Content Placeholder 2">
            <a:extLst>
              <a:ext uri="{FF2B5EF4-FFF2-40B4-BE49-F238E27FC236}">
                <a16:creationId xmlns:a16="http://schemas.microsoft.com/office/drawing/2014/main" id="{E95C0C25-94BF-84E9-136F-AE44CBDFE7FD}"/>
              </a:ext>
            </a:extLst>
          </p:cNvPr>
          <p:cNvSpPr>
            <a:spLocks noGrp="1" noChangeArrowheads="1"/>
          </p:cNvSpPr>
          <p:nvPr>
            <p:ph idx="1"/>
          </p:nvPr>
        </p:nvSpPr>
        <p:spPr>
          <a:xfrm>
            <a:off x="390525" y="1190625"/>
            <a:ext cx="6319838" cy="4476750"/>
          </a:xfrm>
        </p:spPr>
        <p:txBody>
          <a:bodyPr/>
          <a:lstStyle/>
          <a:p>
            <a:r>
              <a:rPr lang="en-AU" altLang="en-US" b="1" dirty="0">
                <a:solidFill>
                  <a:srgbClr val="007F00"/>
                </a:solidFill>
                <a:ea typeface="Cambria" panose="02040503050406030204" pitchFamily="18" charset="0"/>
              </a:rPr>
              <a:t>Sexual and Gender Based Violence (SGBV) is a/the major barrier to Gender Equality.</a:t>
            </a:r>
          </a:p>
          <a:p>
            <a:r>
              <a:rPr lang="en-AU" altLang="en-US" b="1" dirty="0">
                <a:solidFill>
                  <a:srgbClr val="007F00"/>
                </a:solidFill>
                <a:ea typeface="Cambria" panose="02040503050406030204" pitchFamily="18" charset="0"/>
              </a:rPr>
              <a:t>Meaningful participation for women and girls is not possible without gender equality.  </a:t>
            </a:r>
          </a:p>
          <a:p>
            <a:r>
              <a:rPr lang="en-AU" altLang="en-US" b="1" dirty="0">
                <a:solidFill>
                  <a:srgbClr val="007F00"/>
                </a:solidFill>
                <a:ea typeface="Cambria" panose="02040503050406030204" pitchFamily="18" charset="0"/>
              </a:rPr>
              <a:t>Gender equality is not possible unless we acknowledge and address SGBV.</a:t>
            </a:r>
            <a:endParaRPr lang="en-AU" altLang="en-US" dirty="0">
              <a:solidFill>
                <a:srgbClr val="007F00"/>
              </a:solidFill>
              <a:ea typeface="Cambria" panose="02040503050406030204" pitchFamily="18" charset="0"/>
            </a:endParaRPr>
          </a:p>
          <a:p>
            <a:endParaRPr lang="en-AU" altLang="en-US" dirty="0">
              <a:solidFill>
                <a:srgbClr val="007F00"/>
              </a:solidFill>
              <a:ea typeface="Calibri" panose="020F0502020204030204" pitchFamily="34" charset="0"/>
            </a:endParaRPr>
          </a:p>
          <a:p>
            <a:endParaRPr lang="en-AU" altLang="en-US" dirty="0">
              <a:ea typeface="Calibri" panose="020F0502020204030204" pitchFamily="34" charset="0"/>
            </a:endParaRPr>
          </a:p>
        </p:txBody>
      </p:sp>
      <p:pic>
        <p:nvPicPr>
          <p:cNvPr id="20484" name="Picture 3" descr="A shadow of a person and a child&#10;&#10;Description automatically generated">
            <a:extLst>
              <a:ext uri="{FF2B5EF4-FFF2-40B4-BE49-F238E27FC236}">
                <a16:creationId xmlns:a16="http://schemas.microsoft.com/office/drawing/2014/main" id="{907F1540-7A59-3ED2-981C-22D0B44932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7150" y="1619250"/>
            <a:ext cx="2771775"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2A479C39-C79D-8493-3DE9-E92D52CE8B62}"/>
              </a:ext>
            </a:extLst>
          </p:cNvPr>
          <p:cNvSpPr>
            <a:spLocks noGrp="1" noChangeArrowheads="1"/>
          </p:cNvSpPr>
          <p:nvPr>
            <p:ph type="title"/>
          </p:nvPr>
        </p:nvSpPr>
        <p:spPr>
          <a:xfrm>
            <a:off x="688975" y="246063"/>
            <a:ext cx="7793038" cy="635000"/>
          </a:xfrm>
        </p:spPr>
        <p:txBody>
          <a:bodyPr/>
          <a:lstStyle/>
          <a:p>
            <a:r>
              <a:rPr lang="en-AU" altLang="en-US" sz="2800" dirty="0">
                <a:ea typeface="Cambria" panose="02040503050406030204" pitchFamily="18" charset="0"/>
              </a:rPr>
              <a:t>Major Barriers To Meaningful Participation</a:t>
            </a:r>
          </a:p>
        </p:txBody>
      </p:sp>
      <p:sp>
        <p:nvSpPr>
          <p:cNvPr id="3" name="Content Placeholder 2">
            <a:extLst>
              <a:ext uri="{FF2B5EF4-FFF2-40B4-BE49-F238E27FC236}">
                <a16:creationId xmlns:a16="http://schemas.microsoft.com/office/drawing/2014/main" id="{CE8F6324-BEDA-1870-9795-260A0D3B15E1}"/>
              </a:ext>
            </a:extLst>
          </p:cNvPr>
          <p:cNvSpPr>
            <a:spLocks noGrp="1"/>
          </p:cNvSpPr>
          <p:nvPr>
            <p:ph idx="1"/>
          </p:nvPr>
        </p:nvSpPr>
        <p:spPr>
          <a:xfrm>
            <a:off x="687388" y="885825"/>
            <a:ext cx="7794625" cy="3387725"/>
          </a:xfrm>
        </p:spPr>
        <p:txBody>
          <a:bodyPr/>
          <a:lstStyle/>
          <a:p>
            <a:pPr>
              <a:defRPr/>
            </a:pPr>
            <a:r>
              <a:rPr lang="en-AU" sz="2000" b="1" dirty="0">
                <a:solidFill>
                  <a:schemeClr val="accent2">
                    <a:lumMod val="50000"/>
                  </a:schemeClr>
                </a:solidFill>
                <a:ea typeface="Cambria" panose="02040503050406030204" pitchFamily="18" charset="0"/>
              </a:rPr>
              <a:t>Structural barriers to meaningful participation and gender equality.</a:t>
            </a:r>
          </a:p>
          <a:p>
            <a:pPr>
              <a:defRPr/>
            </a:pPr>
            <a:r>
              <a:rPr lang="en-AU" sz="2000" b="1" dirty="0">
                <a:solidFill>
                  <a:schemeClr val="accent2">
                    <a:lumMod val="50000"/>
                  </a:schemeClr>
                </a:solidFill>
                <a:ea typeface="Cambria" panose="02040503050406030204" pitchFamily="18" charset="0"/>
              </a:rPr>
              <a:t>Local political, socio-economic and contexts.</a:t>
            </a:r>
          </a:p>
          <a:p>
            <a:pPr>
              <a:defRPr/>
            </a:pPr>
            <a:r>
              <a:rPr lang="en-AU" sz="2000" b="1" dirty="0">
                <a:solidFill>
                  <a:schemeClr val="accent2">
                    <a:lumMod val="50000"/>
                  </a:schemeClr>
                </a:solidFill>
                <a:ea typeface="Cambria" panose="02040503050406030204" pitchFamily="18" charset="0"/>
              </a:rPr>
              <a:t>Cultural positions on SGBV and women’s equality.</a:t>
            </a:r>
          </a:p>
          <a:p>
            <a:pPr>
              <a:defRPr/>
            </a:pPr>
            <a:r>
              <a:rPr lang="en-AU" sz="2000" b="1" dirty="0">
                <a:solidFill>
                  <a:schemeClr val="accent2">
                    <a:lumMod val="50000"/>
                  </a:schemeClr>
                </a:solidFill>
                <a:ea typeface="Cambria" panose="02040503050406030204" pitchFamily="18" charset="0"/>
              </a:rPr>
              <a:t>The unwillingness of some key stakeholders to share power.</a:t>
            </a:r>
          </a:p>
          <a:p>
            <a:pPr>
              <a:defRPr/>
            </a:pPr>
            <a:r>
              <a:rPr lang="en-AU" sz="2000" b="1" dirty="0">
                <a:solidFill>
                  <a:schemeClr val="accent2">
                    <a:lumMod val="50000"/>
                  </a:schemeClr>
                </a:solidFill>
                <a:ea typeface="Cambria" panose="02040503050406030204" pitchFamily="18" charset="0"/>
              </a:rPr>
              <a:t>Lack of resources to assess and deliver the levels of support needed by refugee women to achieve meaningful participation.</a:t>
            </a:r>
          </a:p>
          <a:p>
            <a:pPr>
              <a:defRPr/>
            </a:pPr>
            <a:endParaRPr lang="en-AU" sz="2000" b="1" dirty="0">
              <a:solidFill>
                <a:schemeClr val="accent2">
                  <a:lumMod val="50000"/>
                </a:schemeClr>
              </a:solidFill>
            </a:endParaRPr>
          </a:p>
        </p:txBody>
      </p:sp>
      <p:pic>
        <p:nvPicPr>
          <p:cNvPr id="21508" name="Picture 3">
            <a:extLst>
              <a:ext uri="{FF2B5EF4-FFF2-40B4-BE49-F238E27FC236}">
                <a16:creationId xmlns:a16="http://schemas.microsoft.com/office/drawing/2014/main" id="{B2AD0AEE-2839-118A-869A-B10B7EA916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1182" y="4095888"/>
            <a:ext cx="2424112"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48BCB1C-233E-8736-53DD-9E4779F59681}"/>
              </a:ext>
            </a:extLst>
          </p:cNvPr>
          <p:cNvSpPr txBox="1"/>
          <p:nvPr/>
        </p:nvSpPr>
        <p:spPr>
          <a:xfrm rot="10800000" flipV="1">
            <a:off x="661988" y="4070350"/>
            <a:ext cx="4562475" cy="1939925"/>
          </a:xfrm>
          <a:prstGeom prst="rect">
            <a:avLst/>
          </a:prstGeom>
          <a:noFill/>
        </p:spPr>
        <p:txBody>
          <a:bodyPr>
            <a:spAutoFit/>
          </a:bodyPr>
          <a:lstStyle/>
          <a:p>
            <a:pPr>
              <a:defRPr/>
            </a:pPr>
            <a:r>
              <a:rPr lang="en-AU" sz="20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Lack of definitions of key concepts used in major policy documents and law.</a:t>
            </a:r>
          </a:p>
          <a:p>
            <a:pPr>
              <a:defRPr/>
            </a:pPr>
            <a:endParaRPr lang="en-AU" sz="20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a:p>
            <a:pPr>
              <a:defRPr/>
            </a:pPr>
            <a:r>
              <a:rPr lang="en-AU" sz="20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Lack of flexibility by donors and host governments.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83CA926B-8571-1573-2681-85DF63C31AE6}"/>
              </a:ext>
            </a:extLst>
          </p:cNvPr>
          <p:cNvSpPr>
            <a:spLocks noGrp="1" noChangeArrowheads="1"/>
          </p:cNvSpPr>
          <p:nvPr>
            <p:ph type="title"/>
          </p:nvPr>
        </p:nvSpPr>
        <p:spPr>
          <a:xfrm>
            <a:off x="688975" y="246063"/>
            <a:ext cx="7793038" cy="635000"/>
          </a:xfrm>
        </p:spPr>
        <p:txBody>
          <a:bodyPr/>
          <a:lstStyle/>
          <a:p>
            <a:r>
              <a:rPr lang="en-AU" altLang="en-US" dirty="0">
                <a:ea typeface="Cambria" panose="02040503050406030204" pitchFamily="18" charset="0"/>
              </a:rPr>
              <a:t>Three Models of Participation identified in our research</a:t>
            </a:r>
          </a:p>
        </p:txBody>
      </p:sp>
      <p:sp>
        <p:nvSpPr>
          <p:cNvPr id="22531" name="Content Placeholder 2">
            <a:extLst>
              <a:ext uri="{FF2B5EF4-FFF2-40B4-BE49-F238E27FC236}">
                <a16:creationId xmlns:a16="http://schemas.microsoft.com/office/drawing/2014/main" id="{352BCC5B-AD84-E351-76B9-F484203C237C}"/>
              </a:ext>
            </a:extLst>
          </p:cNvPr>
          <p:cNvSpPr>
            <a:spLocks noGrp="1" noChangeArrowheads="1"/>
          </p:cNvSpPr>
          <p:nvPr>
            <p:ph idx="1"/>
          </p:nvPr>
        </p:nvSpPr>
        <p:spPr>
          <a:xfrm>
            <a:off x="871538" y="1289050"/>
            <a:ext cx="7794625" cy="4475163"/>
          </a:xfrm>
        </p:spPr>
        <p:txBody>
          <a:bodyPr/>
          <a:lstStyle/>
          <a:p>
            <a:pPr>
              <a:lnSpc>
                <a:spcPct val="107000"/>
              </a:lnSpc>
              <a:spcAft>
                <a:spcPts val="800"/>
              </a:spcAft>
            </a:pPr>
            <a:r>
              <a:rPr lang="en-AU" sz="1800" kern="100" dirty="0">
                <a:solidFill>
                  <a:srgbClr val="7030A0"/>
                </a:solidFill>
                <a:effectLst/>
                <a:ea typeface="Calibri" panose="020F0502020204030204" pitchFamily="34" charset="0"/>
              </a:rPr>
              <a:t> </a:t>
            </a:r>
            <a:endParaRPr lang="en-AU" sz="1800" kern="100" dirty="0">
              <a:effectLst/>
              <a:ea typeface="Calibri" panose="020F0502020204030204" pitchFamily="34" charset="0"/>
            </a:endParaRPr>
          </a:p>
          <a:p>
            <a:pPr marL="342900" lvl="0" indent="-342900">
              <a:lnSpc>
                <a:spcPct val="107000"/>
              </a:lnSpc>
              <a:buFont typeface="+mj-lt"/>
              <a:buAutoNum type="arabicPeriod"/>
            </a:pPr>
            <a:r>
              <a:rPr lang="en-AU" sz="1800" b="1" kern="100" dirty="0">
                <a:solidFill>
                  <a:schemeClr val="accent2">
                    <a:lumMod val="50000"/>
                  </a:schemeClr>
                </a:solidFill>
                <a:effectLst/>
                <a:ea typeface="Cambria" panose="02040503050406030204" pitchFamily="18" charset="0"/>
              </a:rPr>
              <a:t>Fully refugee- women led, which means that WRLOs are able to receive and manage their own funding.</a:t>
            </a:r>
            <a:endParaRPr lang="en-AU" sz="1800" kern="100" dirty="0">
              <a:solidFill>
                <a:schemeClr val="accent2">
                  <a:lumMod val="50000"/>
                </a:schemeClr>
              </a:solidFill>
              <a:effectLst/>
              <a:ea typeface="Cambria" panose="02040503050406030204" pitchFamily="18" charset="0"/>
            </a:endParaRPr>
          </a:p>
          <a:p>
            <a:pPr marL="342900" lvl="0" indent="-342900">
              <a:lnSpc>
                <a:spcPct val="107000"/>
              </a:lnSpc>
              <a:buFont typeface="+mj-lt"/>
              <a:buAutoNum type="arabicPeriod"/>
            </a:pPr>
            <a:r>
              <a:rPr lang="en-AU" sz="1800" b="1" kern="100" dirty="0">
                <a:solidFill>
                  <a:schemeClr val="accent2">
                    <a:lumMod val="50000"/>
                  </a:schemeClr>
                </a:solidFill>
                <a:effectLst/>
                <a:ea typeface="Cambria" panose="02040503050406030204" pitchFamily="18" charset="0"/>
              </a:rPr>
              <a:t>A collaborative model, where </a:t>
            </a:r>
            <a:r>
              <a:rPr lang="en-AU" sz="1800" b="1" kern="100" dirty="0">
                <a:solidFill>
                  <a:schemeClr val="accent2">
                    <a:lumMod val="50000"/>
                  </a:schemeClr>
                </a:solidFill>
                <a:ea typeface="Cambria" panose="02040503050406030204" pitchFamily="18" charset="0"/>
              </a:rPr>
              <a:t>W</a:t>
            </a:r>
            <a:r>
              <a:rPr lang="en-AU" sz="1800" b="1" kern="100" dirty="0">
                <a:solidFill>
                  <a:schemeClr val="accent2">
                    <a:lumMod val="50000"/>
                  </a:schemeClr>
                </a:solidFill>
                <a:effectLst/>
                <a:ea typeface="Cambria" panose="02040503050406030204" pitchFamily="18" charset="0"/>
              </a:rPr>
              <a:t>RLOs work in partnership with trained supportive local service providers, including UNHCR, but design and deliver the services themselves.</a:t>
            </a:r>
            <a:endParaRPr lang="en-AU" sz="1800" kern="100" dirty="0">
              <a:solidFill>
                <a:schemeClr val="accent2">
                  <a:lumMod val="50000"/>
                </a:schemeClr>
              </a:solidFill>
              <a:effectLst/>
              <a:ea typeface="Cambria" panose="02040503050406030204" pitchFamily="18" charset="0"/>
            </a:endParaRPr>
          </a:p>
          <a:p>
            <a:pPr marL="342900" lvl="0" indent="-342900">
              <a:lnSpc>
                <a:spcPct val="107000"/>
              </a:lnSpc>
              <a:spcAft>
                <a:spcPts val="800"/>
              </a:spcAft>
              <a:buFont typeface="+mj-lt"/>
              <a:buAutoNum type="arabicPeriod"/>
            </a:pPr>
            <a:r>
              <a:rPr lang="en-AU" sz="1800" b="1" kern="100" dirty="0">
                <a:solidFill>
                  <a:schemeClr val="accent2">
                    <a:lumMod val="50000"/>
                  </a:schemeClr>
                </a:solidFill>
                <a:effectLst/>
                <a:ea typeface="Cambria" panose="02040503050406030204" pitchFamily="18" charset="0"/>
              </a:rPr>
              <a:t>Refugee Informed, where WRLOs and refugee women’s groups are consulted about the services to be provided and are involved in service delivery as far as the local conditions allow, but not refugee-led.</a:t>
            </a:r>
          </a:p>
          <a:p>
            <a:pPr lvl="0">
              <a:lnSpc>
                <a:spcPct val="107000"/>
              </a:lnSpc>
              <a:spcAft>
                <a:spcPts val="800"/>
              </a:spcAft>
            </a:pPr>
            <a:r>
              <a:rPr lang="en-AU" sz="1800" b="1" kern="100" dirty="0">
                <a:solidFill>
                  <a:schemeClr val="accent2">
                    <a:lumMod val="50000"/>
                  </a:schemeClr>
                </a:solidFill>
                <a:ea typeface="Cambria" panose="02040503050406030204" pitchFamily="18" charset="0"/>
              </a:rPr>
              <a:t>We know there are many more and if you have other models, we would love to share them, accredited of course, on this web page.</a:t>
            </a:r>
            <a:endParaRPr lang="en-AU" sz="1800" kern="100" dirty="0">
              <a:solidFill>
                <a:schemeClr val="accent2">
                  <a:lumMod val="50000"/>
                </a:schemeClr>
              </a:solidFill>
              <a:effectLst/>
              <a:ea typeface="Cambria" panose="020405030504060302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1824A1-00AE-06D6-28DA-C17749BB673F}"/>
              </a:ext>
            </a:extLst>
          </p:cNvPr>
          <p:cNvSpPr>
            <a:spLocks noGrp="1" noRot="1" noMove="1" noResize="1" noEditPoints="1" noAdjustHandles="1" noChangeArrowheads="1" noChangeShapeType="1"/>
          </p:cNvSpPr>
          <p:nvPr>
            <p:ph idx="1"/>
          </p:nvPr>
        </p:nvSpPr>
        <p:spPr>
          <a:xfrm>
            <a:off x="358775" y="374650"/>
            <a:ext cx="8426450" cy="4475163"/>
          </a:xfrm>
        </p:spPr>
        <p:txBody>
          <a:bodyPr/>
          <a:lstStyle/>
          <a:p>
            <a:pPr algn="ctr">
              <a:lnSpc>
                <a:spcPct val="107000"/>
              </a:lnSpc>
              <a:defRPr/>
            </a:pPr>
            <a:r>
              <a:rPr lang="en-AU" b="1" kern="100" dirty="0">
                <a:solidFill>
                  <a:srgbClr val="7030A0"/>
                </a:solidFill>
                <a:ea typeface="Cambria" panose="02040503050406030204" pitchFamily="18" charset="0"/>
              </a:rPr>
              <a:t>The Resource Kit addresses these key findings, linking Gender Equality and an effective response to SGBV</a:t>
            </a:r>
          </a:p>
          <a:p>
            <a:pPr>
              <a:lnSpc>
                <a:spcPct val="107000"/>
              </a:lnSpc>
              <a:defRPr/>
            </a:pPr>
            <a:r>
              <a:rPr lang="en-AU" sz="2400" b="1" kern="100" dirty="0">
                <a:solidFill>
                  <a:schemeClr val="accent2">
                    <a:lumMod val="50000"/>
                  </a:schemeClr>
                </a:solidFill>
                <a:ea typeface="Cambria" panose="02040503050406030204" pitchFamily="18" charset="0"/>
              </a:rPr>
              <a:t>It is designed to assist stakeholders such as Refugee-led Organisations, local and international NGOs, UN agencies and donors to make a realistic assessment of what is achievable in each place in which they work.   It builds on the research findings from the project described above</a:t>
            </a:r>
            <a:r>
              <a:rPr lang="en-AU" sz="2400" b="1" kern="100" dirty="0">
                <a:solidFill>
                  <a:schemeClr val="accent2">
                    <a:lumMod val="50000"/>
                  </a:schemeClr>
                </a:solidFill>
                <a:ea typeface="Calibri" panose="020F0502020204030204" pitchFamily="34" charset="0"/>
              </a:rPr>
              <a:t>.</a:t>
            </a:r>
            <a:endParaRPr lang="en-AU" sz="2400" b="1" kern="100" dirty="0">
              <a:solidFill>
                <a:schemeClr val="accent2">
                  <a:lumMod val="50000"/>
                </a:schemeClr>
              </a:solidFill>
            </a:endParaRPr>
          </a:p>
        </p:txBody>
      </p:sp>
      <p:pic>
        <p:nvPicPr>
          <p:cNvPr id="23555" name="Picture 3">
            <a:extLst>
              <a:ext uri="{FF2B5EF4-FFF2-40B4-BE49-F238E27FC236}">
                <a16:creationId xmlns:a16="http://schemas.microsoft.com/office/drawing/2014/main" id="{86CFEF52-0F0A-2555-1815-B90F766128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7174" y="4217989"/>
            <a:ext cx="3013075" cy="235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8C6FA-3BB2-6D03-16D3-385CC6BF091D}"/>
              </a:ext>
            </a:extLst>
          </p:cNvPr>
          <p:cNvSpPr>
            <a:spLocks noGrp="1"/>
          </p:cNvSpPr>
          <p:nvPr>
            <p:ph type="title"/>
          </p:nvPr>
        </p:nvSpPr>
        <p:spPr>
          <a:xfrm>
            <a:off x="4829175" y="303213"/>
            <a:ext cx="3652838" cy="635000"/>
          </a:xfrm>
        </p:spPr>
        <p:txBody>
          <a:bodyPr/>
          <a:lstStyle/>
          <a:p>
            <a:pPr>
              <a:lnSpc>
                <a:spcPct val="107000"/>
              </a:lnSpc>
              <a:defRPr/>
            </a:pPr>
            <a:r>
              <a:rPr lang="en-AU" sz="2400" kern="100" dirty="0">
                <a:solidFill>
                  <a:schemeClr val="accent2">
                    <a:lumMod val="50000"/>
                  </a:schemeClr>
                </a:solidFill>
                <a:ea typeface="Cambria" panose="02040503050406030204" pitchFamily="18" charset="0"/>
              </a:rPr>
              <a:t>The set of tools addresses the major barriers to women’s participation, gender equality and SGBV identified in so much of the research we have discussed.</a:t>
            </a:r>
            <a:br>
              <a:rPr lang="en-AU" sz="2400" kern="100" dirty="0">
                <a:solidFill>
                  <a:schemeClr val="accent2">
                    <a:lumMod val="50000"/>
                  </a:schemeClr>
                </a:solidFill>
                <a:ea typeface="Cambria" panose="02040503050406030204" pitchFamily="18" charset="0"/>
              </a:rPr>
            </a:br>
            <a:endParaRPr lang="en-AU" sz="2400" dirty="0">
              <a:ea typeface="Cambria" panose="02040503050406030204" pitchFamily="18" charset="0"/>
            </a:endParaRPr>
          </a:p>
        </p:txBody>
      </p:sp>
      <p:sp>
        <p:nvSpPr>
          <p:cNvPr id="3" name="Content Placeholder 2">
            <a:extLst>
              <a:ext uri="{FF2B5EF4-FFF2-40B4-BE49-F238E27FC236}">
                <a16:creationId xmlns:a16="http://schemas.microsoft.com/office/drawing/2014/main" id="{562FF29C-9A2E-6039-5962-4237C934F32E}"/>
              </a:ext>
            </a:extLst>
          </p:cNvPr>
          <p:cNvSpPr>
            <a:spLocks noGrp="1"/>
          </p:cNvSpPr>
          <p:nvPr>
            <p:ph idx="1"/>
          </p:nvPr>
        </p:nvSpPr>
        <p:spPr>
          <a:xfrm>
            <a:off x="531813" y="3462338"/>
            <a:ext cx="7793037" cy="1795462"/>
          </a:xfrm>
        </p:spPr>
        <p:txBody>
          <a:bodyPr/>
          <a:lstStyle/>
          <a:p>
            <a:pPr>
              <a:defRPr/>
            </a:pPr>
            <a:r>
              <a:rPr lang="en-AU" sz="2400" b="1" kern="100" dirty="0">
                <a:solidFill>
                  <a:schemeClr val="accent2">
                    <a:lumMod val="50000"/>
                  </a:schemeClr>
                </a:solidFill>
                <a:ea typeface="Cambria" panose="02040503050406030204" pitchFamily="18" charset="0"/>
              </a:rPr>
              <a:t>It speaks to the notion that “One size does not fit all” and enables stakeholders to identify the models of service provision most likely to succeed in any give space and time.</a:t>
            </a:r>
          </a:p>
          <a:p>
            <a:pPr>
              <a:defRPr/>
            </a:pPr>
            <a:r>
              <a:rPr lang="en-AU" sz="2400" b="1" kern="100" dirty="0">
                <a:solidFill>
                  <a:schemeClr val="accent2">
                    <a:lumMod val="50000"/>
                  </a:schemeClr>
                </a:solidFill>
                <a:ea typeface="Cambria" panose="02040503050406030204" pitchFamily="18" charset="0"/>
              </a:rPr>
              <a:t>Each section contains tools, exercises and information sheets, referenced to academic research.</a:t>
            </a:r>
            <a:endParaRPr lang="en-AU" sz="2400" b="1" dirty="0">
              <a:ea typeface="Cambria" panose="02040503050406030204" pitchFamily="18" charset="0"/>
            </a:endParaRPr>
          </a:p>
        </p:txBody>
      </p:sp>
      <p:pic>
        <p:nvPicPr>
          <p:cNvPr id="25604" name="Picture 4">
            <a:extLst>
              <a:ext uri="{FF2B5EF4-FFF2-40B4-BE49-F238E27FC236}">
                <a16:creationId xmlns:a16="http://schemas.microsoft.com/office/drawing/2014/main" id="{FF09CF40-77E6-864E-2960-74F2F24028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863" y="620713"/>
            <a:ext cx="3084512"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4C4CB84-C94A-DBD1-C244-3F332A24BFCB}"/>
              </a:ext>
            </a:extLst>
          </p:cNvPr>
          <p:cNvSpPr>
            <a:spLocks noGrp="1" noChangeArrowheads="1"/>
          </p:cNvSpPr>
          <p:nvPr>
            <p:ph type="title"/>
          </p:nvPr>
        </p:nvSpPr>
        <p:spPr>
          <a:xfrm>
            <a:off x="806449" y="-32411"/>
            <a:ext cx="7793038" cy="635000"/>
          </a:xfrm>
        </p:spPr>
        <p:txBody>
          <a:bodyPr/>
          <a:lstStyle/>
          <a:p>
            <a:r>
              <a:rPr lang="en-AU" altLang="en-US" sz="3200" dirty="0">
                <a:solidFill>
                  <a:srgbClr val="7030A0"/>
                </a:solidFill>
                <a:ea typeface="Cambria" panose="02040503050406030204" pitchFamily="18" charset="0"/>
              </a:rPr>
              <a:t>TOOLS IN THE RESOURCE KIT</a:t>
            </a:r>
            <a:br>
              <a:rPr lang="en-AU" altLang="en-US" sz="3200" dirty="0">
                <a:solidFill>
                  <a:srgbClr val="7030A0"/>
                </a:solidFill>
                <a:ea typeface="Cambria" panose="02040503050406030204" pitchFamily="18" charset="0"/>
              </a:rPr>
            </a:br>
            <a:r>
              <a:rPr lang="en-AU" altLang="en-US" sz="2800" dirty="0">
                <a:solidFill>
                  <a:srgbClr val="7030A0"/>
                </a:solidFill>
                <a:ea typeface="Cambria" panose="02040503050406030204" pitchFamily="18" charset="0"/>
              </a:rPr>
              <a:t>Challenges faced by WRLOs</a:t>
            </a:r>
            <a:br>
              <a:rPr lang="en-AU" altLang="en-US" sz="3200" dirty="0">
                <a:solidFill>
                  <a:srgbClr val="7030A0"/>
                </a:solidFill>
                <a:ea typeface="Cambria" panose="02040503050406030204" pitchFamily="18" charset="0"/>
              </a:rPr>
            </a:br>
            <a:endParaRPr lang="en-AU" altLang="en-US" sz="3200" dirty="0">
              <a:ea typeface="Cambria" panose="02040503050406030204" pitchFamily="18" charset="0"/>
            </a:endParaRPr>
          </a:p>
        </p:txBody>
      </p:sp>
      <p:sp>
        <p:nvSpPr>
          <p:cNvPr id="4" name="Rectangle 3">
            <a:extLst>
              <a:ext uri="{FF2B5EF4-FFF2-40B4-BE49-F238E27FC236}">
                <a16:creationId xmlns:a16="http://schemas.microsoft.com/office/drawing/2014/main" id="{D7B457CD-ED0F-0CF1-F162-DD75741A3177}"/>
              </a:ext>
            </a:extLst>
          </p:cNvPr>
          <p:cNvSpPr/>
          <p:nvPr/>
        </p:nvSpPr>
        <p:spPr>
          <a:xfrm>
            <a:off x="829467" y="1063099"/>
            <a:ext cx="3206750" cy="565151"/>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AU" sz="1400" b="1" dirty="0">
                <a:solidFill>
                  <a:schemeClr val="bg1"/>
                </a:solidFill>
                <a:latin typeface="Arial" panose="020B0604020202020204" pitchFamily="34" charset="0"/>
                <a:cs typeface="Arial" panose="020B0604020202020204" pitchFamily="34" charset="0"/>
              </a:rPr>
              <a:t>1. Structural Barriers, including registration, for WRLOs</a:t>
            </a:r>
          </a:p>
        </p:txBody>
      </p:sp>
      <p:sp>
        <p:nvSpPr>
          <p:cNvPr id="5" name="Rectangle 4">
            <a:extLst>
              <a:ext uri="{FF2B5EF4-FFF2-40B4-BE49-F238E27FC236}">
                <a16:creationId xmlns:a16="http://schemas.microsoft.com/office/drawing/2014/main" id="{6D5F617B-A70F-F100-AEEC-FFF5C8C66434}"/>
              </a:ext>
            </a:extLst>
          </p:cNvPr>
          <p:cNvSpPr/>
          <p:nvPr/>
        </p:nvSpPr>
        <p:spPr>
          <a:xfrm>
            <a:off x="5071272" y="1054190"/>
            <a:ext cx="3328988" cy="608013"/>
          </a:xfrm>
          <a:prstGeom prst="rect">
            <a:avLst/>
          </a:prstGeom>
          <a:solidFill>
            <a:srgbClr val="538135"/>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AU" sz="1400" b="1" dirty="0">
                <a:latin typeface="Arial" panose="020B0604020202020204" pitchFamily="34" charset="0"/>
                <a:cs typeface="Arial" panose="020B0604020202020204" pitchFamily="34" charset="0"/>
              </a:rPr>
              <a:t>2. Understanding Gender Equality</a:t>
            </a:r>
          </a:p>
        </p:txBody>
      </p:sp>
      <p:sp>
        <p:nvSpPr>
          <p:cNvPr id="6" name="Rectangle 5">
            <a:extLst>
              <a:ext uri="{FF2B5EF4-FFF2-40B4-BE49-F238E27FC236}">
                <a16:creationId xmlns:a16="http://schemas.microsoft.com/office/drawing/2014/main" id="{33ADF5E8-41D1-BBDC-B165-49BE69B5D711}"/>
              </a:ext>
            </a:extLst>
          </p:cNvPr>
          <p:cNvSpPr/>
          <p:nvPr/>
        </p:nvSpPr>
        <p:spPr>
          <a:xfrm>
            <a:off x="5053014" y="1791673"/>
            <a:ext cx="3328988" cy="554865"/>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AU" sz="1400" b="1" dirty="0">
                <a:latin typeface="Arial" panose="020B0604020202020204" pitchFamily="34" charset="0"/>
                <a:cs typeface="Arial" panose="020B0604020202020204" pitchFamily="34" charset="0"/>
              </a:rPr>
              <a:t>4. Age, Gender and Diversity</a:t>
            </a:r>
          </a:p>
        </p:txBody>
      </p:sp>
      <p:sp>
        <p:nvSpPr>
          <p:cNvPr id="7" name="Rectangle 6">
            <a:extLst>
              <a:ext uri="{FF2B5EF4-FFF2-40B4-BE49-F238E27FC236}">
                <a16:creationId xmlns:a16="http://schemas.microsoft.com/office/drawing/2014/main" id="{9B3BBC87-D070-9492-240C-BE06705E0AD2}"/>
              </a:ext>
            </a:extLst>
          </p:cNvPr>
          <p:cNvSpPr/>
          <p:nvPr/>
        </p:nvSpPr>
        <p:spPr>
          <a:xfrm>
            <a:off x="5071271" y="2546476"/>
            <a:ext cx="3328988" cy="547561"/>
          </a:xfrm>
          <a:prstGeom prst="rect">
            <a:avLst/>
          </a:prstGeom>
          <a:solidFill>
            <a:srgbClr val="538135"/>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AU" sz="1400" b="1" dirty="0">
                <a:latin typeface="Arial" panose="020B0604020202020204" pitchFamily="34" charset="0"/>
                <a:cs typeface="Arial" panose="020B0604020202020204" pitchFamily="34" charset="0"/>
              </a:rPr>
              <a:t>6. Harnessing Lived Experience</a:t>
            </a:r>
          </a:p>
        </p:txBody>
      </p:sp>
      <p:sp>
        <p:nvSpPr>
          <p:cNvPr id="8" name="Rectangle 7">
            <a:extLst>
              <a:ext uri="{FF2B5EF4-FFF2-40B4-BE49-F238E27FC236}">
                <a16:creationId xmlns:a16="http://schemas.microsoft.com/office/drawing/2014/main" id="{C492EEC1-EFFF-897F-FE75-AD348AFAE57C}"/>
              </a:ext>
            </a:extLst>
          </p:cNvPr>
          <p:cNvSpPr/>
          <p:nvPr/>
        </p:nvSpPr>
        <p:spPr>
          <a:xfrm rot="10800000" flipV="1">
            <a:off x="5071272" y="3228236"/>
            <a:ext cx="3328988" cy="608012"/>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AU" sz="1400" b="1" dirty="0">
                <a:latin typeface="Arial" panose="020B0604020202020204" pitchFamily="34" charset="0"/>
                <a:cs typeface="Arial" panose="020B0604020202020204" pitchFamily="34" charset="0"/>
              </a:rPr>
              <a:t>8. Meaningful Participation</a:t>
            </a:r>
          </a:p>
        </p:txBody>
      </p:sp>
      <p:sp>
        <p:nvSpPr>
          <p:cNvPr id="10" name="Rectangle 9">
            <a:extLst>
              <a:ext uri="{FF2B5EF4-FFF2-40B4-BE49-F238E27FC236}">
                <a16:creationId xmlns:a16="http://schemas.microsoft.com/office/drawing/2014/main" id="{82C7617E-8112-0120-260B-E9A62E30C3AC}"/>
              </a:ext>
            </a:extLst>
          </p:cNvPr>
          <p:cNvSpPr/>
          <p:nvPr/>
        </p:nvSpPr>
        <p:spPr>
          <a:xfrm>
            <a:off x="865979" y="1744553"/>
            <a:ext cx="3133725" cy="636871"/>
          </a:xfrm>
          <a:prstGeom prst="rect">
            <a:avLst/>
          </a:prstGeom>
          <a:solidFill>
            <a:srgbClr val="538135"/>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AU" sz="1400" b="1" dirty="0">
                <a:solidFill>
                  <a:schemeClr val="bg1"/>
                </a:solidFill>
                <a:latin typeface="Arial" panose="020B0604020202020204" pitchFamily="34" charset="0"/>
                <a:cs typeface="Arial" panose="020B0604020202020204" pitchFamily="34" charset="0"/>
              </a:rPr>
              <a:t>3.Gender-based Social Barriers for WRLOs</a:t>
            </a:r>
          </a:p>
        </p:txBody>
      </p:sp>
      <p:sp>
        <p:nvSpPr>
          <p:cNvPr id="11" name="Rectangle 10">
            <a:extLst>
              <a:ext uri="{FF2B5EF4-FFF2-40B4-BE49-F238E27FC236}">
                <a16:creationId xmlns:a16="http://schemas.microsoft.com/office/drawing/2014/main" id="{237C7B22-18D0-5521-20D6-CF6910DDA148}"/>
              </a:ext>
            </a:extLst>
          </p:cNvPr>
          <p:cNvSpPr/>
          <p:nvPr/>
        </p:nvSpPr>
        <p:spPr>
          <a:xfrm>
            <a:off x="865979" y="2483602"/>
            <a:ext cx="3170238" cy="565150"/>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AU" sz="1400" b="1" dirty="0">
                <a:latin typeface="Arial" panose="020B0604020202020204" pitchFamily="34" charset="0"/>
                <a:cs typeface="Arial" panose="020B0604020202020204" pitchFamily="34" charset="0"/>
              </a:rPr>
              <a:t>5. Identifying the impacts of Sexual and Gender Based Violence</a:t>
            </a:r>
          </a:p>
        </p:txBody>
      </p:sp>
      <p:sp>
        <p:nvSpPr>
          <p:cNvPr id="12" name="Rectangle 11">
            <a:extLst>
              <a:ext uri="{FF2B5EF4-FFF2-40B4-BE49-F238E27FC236}">
                <a16:creationId xmlns:a16="http://schemas.microsoft.com/office/drawing/2014/main" id="{A81A2B1E-A6B6-2D86-BD1D-C8A8BC2A75FC}"/>
              </a:ext>
            </a:extLst>
          </p:cNvPr>
          <p:cNvSpPr/>
          <p:nvPr/>
        </p:nvSpPr>
        <p:spPr>
          <a:xfrm>
            <a:off x="865979" y="3178590"/>
            <a:ext cx="3206750" cy="608013"/>
          </a:xfrm>
          <a:prstGeom prst="rect">
            <a:avLst/>
          </a:prstGeom>
          <a:solidFill>
            <a:srgbClr val="538135"/>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AU" sz="1400" b="1" dirty="0">
                <a:latin typeface="Arial" panose="020B0604020202020204" pitchFamily="34" charset="0"/>
                <a:cs typeface="Arial" panose="020B0604020202020204" pitchFamily="34" charset="0"/>
              </a:rPr>
              <a:t>7. Working with Refugee Men as Partners in Gender Equality </a:t>
            </a:r>
          </a:p>
        </p:txBody>
      </p:sp>
      <p:sp>
        <p:nvSpPr>
          <p:cNvPr id="13" name="Rectangle 12">
            <a:extLst>
              <a:ext uri="{FF2B5EF4-FFF2-40B4-BE49-F238E27FC236}">
                <a16:creationId xmlns:a16="http://schemas.microsoft.com/office/drawing/2014/main" id="{A8444C9B-3AC5-E83D-4AE6-27FBCB135224}"/>
              </a:ext>
            </a:extLst>
          </p:cNvPr>
          <p:cNvSpPr/>
          <p:nvPr/>
        </p:nvSpPr>
        <p:spPr>
          <a:xfrm>
            <a:off x="882646" y="3916441"/>
            <a:ext cx="3226596" cy="485780"/>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AU" sz="1400" b="1" dirty="0">
                <a:latin typeface="Arial" panose="020B0604020202020204" pitchFamily="34" charset="0"/>
                <a:cs typeface="Arial" panose="020B0604020202020204" pitchFamily="34" charset="0"/>
              </a:rPr>
              <a:t>9.Effective Partnerships </a:t>
            </a:r>
          </a:p>
        </p:txBody>
      </p:sp>
      <p:sp>
        <p:nvSpPr>
          <p:cNvPr id="14" name="Rectangle 13">
            <a:extLst>
              <a:ext uri="{FF2B5EF4-FFF2-40B4-BE49-F238E27FC236}">
                <a16:creationId xmlns:a16="http://schemas.microsoft.com/office/drawing/2014/main" id="{A1C32CDD-18FB-53AF-AC77-3461955A78AC}"/>
              </a:ext>
            </a:extLst>
          </p:cNvPr>
          <p:cNvSpPr/>
          <p:nvPr/>
        </p:nvSpPr>
        <p:spPr>
          <a:xfrm>
            <a:off x="5071272" y="3995858"/>
            <a:ext cx="3328987" cy="485780"/>
          </a:xfrm>
          <a:prstGeom prst="rect">
            <a:avLst/>
          </a:prstGeom>
          <a:solidFill>
            <a:srgbClr val="538135"/>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AU" sz="1400" b="1" dirty="0">
                <a:latin typeface="Arial" panose="020B0604020202020204" pitchFamily="34" charset="0"/>
                <a:cs typeface="Arial" panose="020B0604020202020204" pitchFamily="34" charset="0"/>
              </a:rPr>
              <a:t>10. The Power of Privilege</a:t>
            </a:r>
          </a:p>
        </p:txBody>
      </p:sp>
      <p:sp>
        <p:nvSpPr>
          <p:cNvPr id="15" name="Rectangle 14">
            <a:extLst>
              <a:ext uri="{FF2B5EF4-FFF2-40B4-BE49-F238E27FC236}">
                <a16:creationId xmlns:a16="http://schemas.microsoft.com/office/drawing/2014/main" id="{566DF3F8-644F-FF06-CD3F-6336DCFE86D6}"/>
              </a:ext>
            </a:extLst>
          </p:cNvPr>
          <p:cNvSpPr/>
          <p:nvPr/>
        </p:nvSpPr>
        <p:spPr>
          <a:xfrm>
            <a:off x="865978" y="4532059"/>
            <a:ext cx="3243263" cy="785815"/>
          </a:xfrm>
          <a:prstGeom prst="rect">
            <a:avLst/>
          </a:prstGeom>
          <a:solidFill>
            <a:srgbClr val="538135"/>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AU" sz="1400" b="1" dirty="0">
                <a:latin typeface="Arial" panose="020B0604020202020204" pitchFamily="34" charset="0"/>
                <a:cs typeface="Arial" panose="020B0604020202020204" pitchFamily="34" charset="0"/>
              </a:rPr>
              <a:t>11. From Humanitarian Aid to Human Rights Based Community Development </a:t>
            </a:r>
          </a:p>
        </p:txBody>
      </p:sp>
      <p:sp>
        <p:nvSpPr>
          <p:cNvPr id="16" name="Rectangle 15">
            <a:extLst>
              <a:ext uri="{FF2B5EF4-FFF2-40B4-BE49-F238E27FC236}">
                <a16:creationId xmlns:a16="http://schemas.microsoft.com/office/drawing/2014/main" id="{D4568C93-C889-CC0C-453C-C78B40922B19}"/>
              </a:ext>
            </a:extLst>
          </p:cNvPr>
          <p:cNvSpPr/>
          <p:nvPr/>
        </p:nvSpPr>
        <p:spPr>
          <a:xfrm>
            <a:off x="5053014" y="5371156"/>
            <a:ext cx="3328988" cy="608014"/>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AU" sz="1400" b="1" dirty="0">
                <a:latin typeface="Arial" panose="020B0604020202020204" pitchFamily="34" charset="0"/>
                <a:cs typeface="Arial" panose="020B0604020202020204" pitchFamily="34" charset="0"/>
              </a:rPr>
              <a:t>14. Using an Intersectional approach to Develop a Strategic Plan</a:t>
            </a:r>
          </a:p>
        </p:txBody>
      </p:sp>
      <p:sp>
        <p:nvSpPr>
          <p:cNvPr id="19" name="TextBox 18">
            <a:extLst>
              <a:ext uri="{FF2B5EF4-FFF2-40B4-BE49-F238E27FC236}">
                <a16:creationId xmlns:a16="http://schemas.microsoft.com/office/drawing/2014/main" id="{AD5A9838-1B7A-B16B-EA4B-3600D2E99255}"/>
              </a:ext>
            </a:extLst>
          </p:cNvPr>
          <p:cNvSpPr txBox="1"/>
          <p:nvPr/>
        </p:nvSpPr>
        <p:spPr>
          <a:xfrm>
            <a:off x="882646" y="5495613"/>
            <a:ext cx="3213103" cy="523220"/>
          </a:xfrm>
          <a:prstGeom prst="rect">
            <a:avLst/>
          </a:prstGeom>
          <a:solidFill>
            <a:srgbClr val="7030A0"/>
          </a:solidFill>
          <a:ln>
            <a:solidFill>
              <a:schemeClr val="tx1"/>
            </a:solidFill>
          </a:ln>
        </p:spPr>
        <p:txBody>
          <a:bodyPr wrap="square">
            <a:spAutoFit/>
          </a:bodyPr>
          <a:lstStyle/>
          <a:p>
            <a:pPr algn="ctr">
              <a:defRPr/>
            </a:pPr>
            <a:r>
              <a:rPr lang="en-AU" sz="1400" b="1" dirty="0">
                <a:solidFill>
                  <a:schemeClr val="bg1"/>
                </a:solidFill>
                <a:latin typeface="Arial" panose="020B0604020202020204" pitchFamily="34" charset="0"/>
                <a:cs typeface="Arial" panose="020B0604020202020204" pitchFamily="34" charset="0"/>
              </a:rPr>
              <a:t>13. Collective Working, Consortiums and Governance</a:t>
            </a:r>
          </a:p>
        </p:txBody>
      </p:sp>
      <p:sp>
        <p:nvSpPr>
          <p:cNvPr id="21" name="TextBox 20">
            <a:extLst>
              <a:ext uri="{FF2B5EF4-FFF2-40B4-BE49-F238E27FC236}">
                <a16:creationId xmlns:a16="http://schemas.microsoft.com/office/drawing/2014/main" id="{F0F934B8-FF9F-821F-22E6-C9E4DA119C0C}"/>
              </a:ext>
            </a:extLst>
          </p:cNvPr>
          <p:cNvSpPr txBox="1"/>
          <p:nvPr/>
        </p:nvSpPr>
        <p:spPr>
          <a:xfrm>
            <a:off x="5071272" y="4677002"/>
            <a:ext cx="3328987" cy="523220"/>
          </a:xfrm>
          <a:prstGeom prst="rect">
            <a:avLst/>
          </a:prstGeom>
          <a:solidFill>
            <a:srgbClr val="538135"/>
          </a:solidFill>
          <a:ln>
            <a:solidFill>
              <a:schemeClr val="tx1"/>
            </a:solidFill>
          </a:ln>
        </p:spPr>
        <p:txBody>
          <a:bodyPr wrap="square" rtlCol="0">
            <a:spAutoFit/>
          </a:bodyPr>
          <a:lstStyle/>
          <a:p>
            <a:pPr algn="ctr">
              <a:defRPr/>
            </a:pPr>
            <a:r>
              <a:rPr lang="en-AU" sz="1400" b="1" dirty="0">
                <a:solidFill>
                  <a:schemeClr val="bg1"/>
                </a:solidFill>
                <a:latin typeface="Arial" panose="020B0604020202020204" pitchFamily="34" charset="0"/>
                <a:cs typeface="Arial" panose="020B0604020202020204" pitchFamily="34" charset="0"/>
              </a:rPr>
              <a:t>12. Succession Planning</a:t>
            </a:r>
          </a:p>
          <a:p>
            <a:pPr algn="ctr">
              <a:defRPr/>
            </a:pPr>
            <a:endParaRPr lang="en-AU" sz="1400" b="1"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CCF6F-3B2F-9E09-50E9-66B5655A8B12}"/>
              </a:ext>
            </a:extLst>
          </p:cNvPr>
          <p:cNvSpPr>
            <a:spLocks noGrp="1"/>
          </p:cNvSpPr>
          <p:nvPr>
            <p:ph type="title"/>
          </p:nvPr>
        </p:nvSpPr>
        <p:spPr/>
        <p:txBody>
          <a:bodyPr/>
          <a:lstStyle/>
          <a:p>
            <a:r>
              <a:rPr lang="en-AU" dirty="0">
                <a:ea typeface="Cambria" panose="02040503050406030204" pitchFamily="18" charset="0"/>
              </a:rPr>
              <a:t>Structural Barriers</a:t>
            </a:r>
          </a:p>
        </p:txBody>
      </p:sp>
      <p:sp>
        <p:nvSpPr>
          <p:cNvPr id="5" name="TextBox 4">
            <a:extLst>
              <a:ext uri="{FF2B5EF4-FFF2-40B4-BE49-F238E27FC236}">
                <a16:creationId xmlns:a16="http://schemas.microsoft.com/office/drawing/2014/main" id="{27F20B50-9735-D88B-010F-600F5C685A6C}"/>
              </a:ext>
            </a:extLst>
          </p:cNvPr>
          <p:cNvSpPr txBox="1"/>
          <p:nvPr/>
        </p:nvSpPr>
        <p:spPr>
          <a:xfrm>
            <a:off x="323850" y="981776"/>
            <a:ext cx="8229600" cy="4015330"/>
          </a:xfrm>
          <a:prstGeom prst="rect">
            <a:avLst/>
          </a:prstGeom>
          <a:noFill/>
        </p:spPr>
        <p:txBody>
          <a:bodyPr wrap="square">
            <a:spAutoFit/>
          </a:bodyPr>
          <a:lstStyle/>
          <a:p>
            <a:pPr marL="457200">
              <a:lnSpc>
                <a:spcPct val="107000"/>
              </a:lnSpc>
              <a:spcAft>
                <a:spcPts val="800"/>
              </a:spcAft>
            </a:pPr>
            <a:r>
              <a:rPr lang="en-GB" sz="2400" b="1" kern="100" dirty="0">
                <a:solidFill>
                  <a:srgbClr val="3A7C22"/>
                </a:solidFill>
                <a:effectLst/>
                <a:latin typeface="Arial" panose="020B0604020202020204" pitchFamily="34" charset="0"/>
                <a:ea typeface="Aptos" panose="020B0004020202020204" pitchFamily="34" charset="0"/>
                <a:cs typeface="Arial" panose="020B0604020202020204" pitchFamily="34" charset="0"/>
              </a:rPr>
              <a:t>1.  </a:t>
            </a:r>
            <a:r>
              <a:rPr lang="en-GB" sz="2400" b="1" kern="100" dirty="0">
                <a:solidFill>
                  <a:schemeClr val="accent2">
                    <a:lumMod val="50000"/>
                  </a:schemeClr>
                </a:solidFill>
                <a:effectLst/>
                <a:latin typeface="Arial" panose="020B0604020202020204" pitchFamily="34" charset="0"/>
                <a:ea typeface="Aptos" panose="020B0004020202020204" pitchFamily="34" charset="0"/>
                <a:cs typeface="Arial" panose="020B0604020202020204" pitchFamily="34" charset="0"/>
              </a:rPr>
              <a:t>We first examine the potential of, and challenges to </a:t>
            </a:r>
            <a:r>
              <a:rPr lang="en-GB" sz="2400" b="1" i="1" kern="100" dirty="0">
                <a:solidFill>
                  <a:schemeClr val="accent2">
                    <a:lumMod val="50000"/>
                  </a:schemeClr>
                </a:solidFill>
                <a:effectLst/>
                <a:latin typeface="Arial" panose="020B0604020202020204" pitchFamily="34" charset="0"/>
                <a:ea typeface="Aptos" panose="020B0004020202020204" pitchFamily="34" charset="0"/>
                <a:cs typeface="Arial" panose="020B0604020202020204" pitchFamily="34" charset="0"/>
              </a:rPr>
              <a:t>women refugee led work, with a focus on </a:t>
            </a:r>
            <a:r>
              <a:rPr lang="en-GB" sz="2400" b="1" kern="100" dirty="0">
                <a:solidFill>
                  <a:schemeClr val="accent2">
                    <a:lumMod val="50000"/>
                  </a:schemeClr>
                </a:solidFill>
                <a:effectLst/>
                <a:latin typeface="Arial" panose="020B0604020202020204" pitchFamily="34" charset="0"/>
                <a:ea typeface="Aptos" panose="020B0004020202020204" pitchFamily="34" charset="0"/>
                <a:cs typeface="Arial" panose="020B0604020202020204" pitchFamily="34" charset="0"/>
              </a:rPr>
              <a:t>the </a:t>
            </a:r>
            <a:r>
              <a:rPr lang="en-GB" sz="2400" b="1"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key structural issues, the differences between registered and unregistered refugee led groups </a:t>
            </a:r>
            <a:r>
              <a:rPr lang="en-GB" sz="2400" b="1" kern="100" dirty="0">
                <a:solidFill>
                  <a:schemeClr val="accent2">
                    <a:lumMod val="50000"/>
                  </a:schemeClr>
                </a:solidFill>
                <a:effectLst/>
                <a:latin typeface="Arial" panose="020B0604020202020204" pitchFamily="34" charset="0"/>
                <a:ea typeface="Aptos" panose="020B0004020202020204" pitchFamily="34" charset="0"/>
                <a:cs typeface="Arial" panose="020B0604020202020204" pitchFamily="34" charset="0"/>
              </a:rPr>
              <a:t>and what impact this has on their ability to function effectively and to receive funding.  In sites where refugee led organisation are allowed to register, many, but certainly not all of these barriers addressed but it is still not easy being a minority group dependent on the good-will of others.  </a:t>
            </a:r>
            <a:endParaRPr lang="en-AU" sz="2400" b="1" kern="100" dirty="0">
              <a:solidFill>
                <a:schemeClr val="accent2">
                  <a:lumMod val="50000"/>
                </a:schemeClr>
              </a:solidFill>
              <a:effectLst/>
              <a:latin typeface="Arial" panose="020B0604020202020204" pitchFamily="34" charset="0"/>
              <a:ea typeface="Aptos" panose="020B0004020202020204" pitchFamily="34" charset="0"/>
              <a:cs typeface="Arial" panose="020B0604020202020204" pitchFamily="34" charset="0"/>
            </a:endParaRPr>
          </a:p>
        </p:txBody>
      </p:sp>
      <p:pic>
        <p:nvPicPr>
          <p:cNvPr id="6" name="Picture 5" descr="Picture17">
            <a:extLst>
              <a:ext uri="{FF2B5EF4-FFF2-40B4-BE49-F238E27FC236}">
                <a16:creationId xmlns:a16="http://schemas.microsoft.com/office/drawing/2014/main" id="{ECEB9278-7B18-6A47-9E94-DAB8F4C7B67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7449" y="4997106"/>
            <a:ext cx="2051051" cy="1519156"/>
          </a:xfrm>
          <a:prstGeom prst="rect">
            <a:avLst/>
          </a:prstGeom>
          <a:noFill/>
          <a:ln>
            <a:noFill/>
          </a:ln>
        </p:spPr>
      </p:pic>
    </p:spTree>
    <p:extLst>
      <p:ext uri="{BB962C8B-B14F-4D97-AF65-F5344CB8AC3E}">
        <p14:creationId xmlns:p14="http://schemas.microsoft.com/office/powerpoint/2010/main" val="3123669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69AB0-9CC2-CECC-7E49-F02F6033D845}"/>
              </a:ext>
            </a:extLst>
          </p:cNvPr>
          <p:cNvSpPr>
            <a:spLocks noGrp="1"/>
          </p:cNvSpPr>
          <p:nvPr>
            <p:ph type="title"/>
          </p:nvPr>
        </p:nvSpPr>
        <p:spPr/>
        <p:txBody>
          <a:bodyPr/>
          <a:lstStyle/>
          <a:p>
            <a:r>
              <a:rPr lang="en-AU" dirty="0">
                <a:ea typeface="Cambria" panose="02040503050406030204" pitchFamily="18" charset="0"/>
              </a:rPr>
              <a:t>Gender Equality</a:t>
            </a:r>
          </a:p>
        </p:txBody>
      </p:sp>
      <p:sp>
        <p:nvSpPr>
          <p:cNvPr id="3" name="Content Placeholder 2">
            <a:extLst>
              <a:ext uri="{FF2B5EF4-FFF2-40B4-BE49-F238E27FC236}">
                <a16:creationId xmlns:a16="http://schemas.microsoft.com/office/drawing/2014/main" id="{7A21A08E-1CE5-7949-8BC7-E171370245A8}"/>
              </a:ext>
            </a:extLst>
          </p:cNvPr>
          <p:cNvSpPr>
            <a:spLocks noGrp="1"/>
          </p:cNvSpPr>
          <p:nvPr>
            <p:ph idx="1"/>
          </p:nvPr>
        </p:nvSpPr>
        <p:spPr>
          <a:xfrm>
            <a:off x="660535" y="889764"/>
            <a:ext cx="7793256" cy="4475178"/>
          </a:xfrm>
        </p:spPr>
        <p:txBody>
          <a:bodyPr/>
          <a:lstStyle/>
          <a:p>
            <a:r>
              <a:rPr lang="en-AU" sz="2400" b="1" kern="100" dirty="0">
                <a:solidFill>
                  <a:schemeClr val="accent2">
                    <a:lumMod val="50000"/>
                  </a:schemeClr>
                </a:solidFill>
                <a:effectLst/>
                <a:ea typeface="Aptos" panose="020B0004020202020204" pitchFamily="34" charset="0"/>
              </a:rPr>
              <a:t>In the context of these resources, we have defined </a:t>
            </a:r>
            <a:r>
              <a:rPr lang="en-AU" sz="2400" b="1" kern="100" dirty="0">
                <a:solidFill>
                  <a:srgbClr val="7030A0"/>
                </a:solidFill>
                <a:effectLst/>
                <a:ea typeface="Aptos" panose="020B0004020202020204" pitchFamily="34" charset="0"/>
              </a:rPr>
              <a:t>Gender equality </a:t>
            </a:r>
            <a:r>
              <a:rPr lang="en-AU" sz="2400" b="1" kern="100" dirty="0">
                <a:solidFill>
                  <a:schemeClr val="accent2">
                    <a:lumMod val="50000"/>
                  </a:schemeClr>
                </a:solidFill>
                <a:effectLst/>
                <a:ea typeface="Aptos" panose="020B0004020202020204" pitchFamily="34" charset="0"/>
              </a:rPr>
              <a:t>as equal access to resources and opportunities, including economic participation and decision-making regardless of gender. </a:t>
            </a:r>
            <a:endParaRPr lang="en-AU" sz="2400" b="1" dirty="0">
              <a:solidFill>
                <a:schemeClr val="accent2">
                  <a:lumMod val="50000"/>
                </a:schemeClr>
              </a:solidFill>
            </a:endParaRPr>
          </a:p>
        </p:txBody>
      </p:sp>
      <p:pic>
        <p:nvPicPr>
          <p:cNvPr id="4" name="Picture 3" descr="A cartoon of two people&#10;&#10;Description automatically generated">
            <a:extLst>
              <a:ext uri="{FF2B5EF4-FFF2-40B4-BE49-F238E27FC236}">
                <a16:creationId xmlns:a16="http://schemas.microsoft.com/office/drawing/2014/main" id="{1E03DC01-665E-A84B-BCE7-9145EE5F020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110" y="3295650"/>
            <a:ext cx="2604468" cy="3183523"/>
          </a:xfrm>
          <a:prstGeom prst="rect">
            <a:avLst/>
          </a:prstGeom>
          <a:noFill/>
          <a:ln>
            <a:noFill/>
          </a:ln>
          <a:effectLst>
            <a:softEdge rad="203200"/>
          </a:effectLst>
        </p:spPr>
      </p:pic>
      <p:sp>
        <p:nvSpPr>
          <p:cNvPr id="5" name="TextBox 4">
            <a:extLst>
              <a:ext uri="{FF2B5EF4-FFF2-40B4-BE49-F238E27FC236}">
                <a16:creationId xmlns:a16="http://schemas.microsoft.com/office/drawing/2014/main" id="{C83F4390-A467-5A7B-2BA9-BAC381279622}"/>
              </a:ext>
            </a:extLst>
          </p:cNvPr>
          <p:cNvSpPr txBox="1"/>
          <p:nvPr/>
        </p:nvSpPr>
        <p:spPr>
          <a:xfrm>
            <a:off x="3872532" y="2505738"/>
            <a:ext cx="4581259" cy="3785652"/>
          </a:xfrm>
          <a:prstGeom prst="rect">
            <a:avLst/>
          </a:prstGeom>
          <a:noFill/>
        </p:spPr>
        <p:txBody>
          <a:bodyPr wrap="square" rtlCol="0">
            <a:spAutoFit/>
          </a:bodyPr>
          <a:lstStyle/>
          <a:p>
            <a:r>
              <a:rPr lang="en-AU" sz="2400" b="1" kern="100" dirty="0">
                <a:solidFill>
                  <a:schemeClr val="accent2">
                    <a:lumMod val="50000"/>
                  </a:schemeClr>
                </a:solidFill>
                <a:effectLst/>
                <a:latin typeface="Arial" panose="020B0604020202020204" pitchFamily="34" charset="0"/>
                <a:ea typeface="Aptos" panose="020B0004020202020204" pitchFamily="34" charset="0"/>
                <a:cs typeface="Arial" panose="020B0604020202020204" pitchFamily="34" charset="0"/>
              </a:rPr>
              <a:t>It means respecting all people without discrimination, and addressing gender inequalities that limit a person's ability to access their human rights   It does not require that girls and boys, or women and men, be the same, or that they be treated exactly alike. </a:t>
            </a:r>
          </a:p>
        </p:txBody>
      </p:sp>
    </p:spTree>
    <p:extLst>
      <p:ext uri="{BB962C8B-B14F-4D97-AF65-F5344CB8AC3E}">
        <p14:creationId xmlns:p14="http://schemas.microsoft.com/office/powerpoint/2010/main" val="1570675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C40E778E-89AC-48F9-A91F-D2FAB2EF9F7A}"/>
              </a:ext>
            </a:extLst>
          </p:cNvPr>
          <p:cNvSpPr>
            <a:spLocks noGrp="1" noChangeArrowheads="1"/>
          </p:cNvSpPr>
          <p:nvPr>
            <p:ph type="title"/>
          </p:nvPr>
        </p:nvSpPr>
        <p:spPr>
          <a:xfrm>
            <a:off x="0" y="319088"/>
            <a:ext cx="9359900" cy="635000"/>
          </a:xfrm>
        </p:spPr>
        <p:txBody>
          <a:bodyPr/>
          <a:lstStyle/>
          <a:p>
            <a:pPr>
              <a:defRPr/>
            </a:pPr>
            <a:r>
              <a:rPr lang="en-AU" sz="3200" dirty="0"/>
              <a:t>What is the Global Compact on Refugees?</a:t>
            </a:r>
          </a:p>
        </p:txBody>
      </p:sp>
      <p:sp>
        <p:nvSpPr>
          <p:cNvPr id="24579" name="Content Placeholder 2">
            <a:extLst>
              <a:ext uri="{FF2B5EF4-FFF2-40B4-BE49-F238E27FC236}">
                <a16:creationId xmlns:a16="http://schemas.microsoft.com/office/drawing/2014/main" id="{D6539399-61D2-4691-095D-A222A0BD7B4C}"/>
              </a:ext>
            </a:extLst>
          </p:cNvPr>
          <p:cNvSpPr>
            <a:spLocks noGrp="1" noChangeArrowheads="1"/>
          </p:cNvSpPr>
          <p:nvPr>
            <p:ph idx="1"/>
          </p:nvPr>
        </p:nvSpPr>
        <p:spPr>
          <a:xfrm>
            <a:off x="561975" y="954088"/>
            <a:ext cx="7793038" cy="3698875"/>
          </a:xfrm>
        </p:spPr>
        <p:txBody>
          <a:bodyPr/>
          <a:lstStyle/>
          <a:p>
            <a:pPr>
              <a:defRPr/>
            </a:pPr>
            <a:r>
              <a:rPr lang="en-AU" altLang="en-US" sz="2000" b="1" dirty="0">
                <a:solidFill>
                  <a:schemeClr val="accent2">
                    <a:lumMod val="50000"/>
                  </a:schemeClr>
                </a:solidFill>
                <a:ea typeface="Cambria" panose="02040503050406030204" pitchFamily="18" charset="0"/>
              </a:rPr>
              <a:t>In the 2016 historic </a:t>
            </a:r>
            <a:r>
              <a:rPr lang="en-AU" altLang="en-US" sz="2000" b="1" dirty="0">
                <a:solidFill>
                  <a:schemeClr val="accent2">
                    <a:lumMod val="50000"/>
                  </a:schemeClr>
                </a:solidFill>
                <a:ea typeface="Cambria" panose="02040503050406030204" pitchFamily="18" charset="0"/>
                <a:hlinkClick r:id="rId3">
                  <a:extLst>
                    <a:ext uri="{A12FA001-AC4F-418D-AE19-62706E023703}">
                      <ahyp:hlinkClr xmlns:ahyp="http://schemas.microsoft.com/office/drawing/2018/hyperlinkcolor" val="tx"/>
                    </a:ext>
                  </a:extLst>
                </a:hlinkClick>
              </a:rPr>
              <a:t>New York Declaration for Refugees and Migrants</a:t>
            </a:r>
            <a:r>
              <a:rPr lang="en-AU" altLang="en-US" sz="2000" b="1" dirty="0">
                <a:solidFill>
                  <a:schemeClr val="accent2">
                    <a:lumMod val="50000"/>
                  </a:schemeClr>
                </a:solidFill>
                <a:ea typeface="Cambria" panose="02040503050406030204" pitchFamily="18" charset="0"/>
              </a:rPr>
              <a:t>, all 193 Member States agreed that protecting those who are forced to flee and supporting the countries that shelter them are shared international responsibilities that must be borne more equitably and predictably.</a:t>
            </a:r>
          </a:p>
          <a:p>
            <a:pPr>
              <a:defRPr/>
            </a:pPr>
            <a:r>
              <a:rPr lang="en-AU" altLang="en-US" sz="2000" b="1" dirty="0">
                <a:solidFill>
                  <a:schemeClr val="accent2">
                    <a:lumMod val="50000"/>
                  </a:schemeClr>
                </a:solidFill>
                <a:ea typeface="Cambria" panose="02040503050406030204" pitchFamily="18" charset="0"/>
              </a:rPr>
              <a:t>Its commitments included:</a:t>
            </a:r>
          </a:p>
          <a:p>
            <a:pPr>
              <a:buFont typeface="Wingdings" panose="05000000000000000000" pitchFamily="2" charset="2"/>
              <a:buChar char="Ø"/>
              <a:defRPr/>
            </a:pPr>
            <a:r>
              <a:rPr lang="en-AU" altLang="en-US" sz="2000" b="1" dirty="0">
                <a:solidFill>
                  <a:schemeClr val="accent2">
                    <a:lumMod val="50000"/>
                  </a:schemeClr>
                </a:solidFill>
                <a:ea typeface="Cambria" panose="02040503050406030204" pitchFamily="18" charset="0"/>
              </a:rPr>
              <a:t>Promotion of gender equality and the empowerment of all women and girls</a:t>
            </a:r>
          </a:p>
          <a:p>
            <a:pPr>
              <a:buFont typeface="Wingdings" panose="05000000000000000000" pitchFamily="2" charset="2"/>
              <a:buChar char="Ø"/>
              <a:defRPr/>
            </a:pPr>
            <a:r>
              <a:rPr lang="en-AU" altLang="en-US" sz="2000" b="1" dirty="0">
                <a:solidFill>
                  <a:schemeClr val="accent2">
                    <a:lumMod val="50000"/>
                  </a:schemeClr>
                </a:solidFill>
                <a:ea typeface="Cambria" panose="02040503050406030204" pitchFamily="18" charset="0"/>
              </a:rPr>
              <a:t>Fully respecting and protecting the human rights of women and girls</a:t>
            </a:r>
          </a:p>
          <a:p>
            <a:pPr>
              <a:buFont typeface="Wingdings" panose="05000000000000000000" pitchFamily="2" charset="2"/>
              <a:buChar char="Ø"/>
              <a:defRPr/>
            </a:pPr>
            <a:r>
              <a:rPr lang="en-AU" altLang="en-US" sz="2000" b="1" dirty="0">
                <a:solidFill>
                  <a:schemeClr val="accent2">
                    <a:lumMod val="50000"/>
                  </a:schemeClr>
                </a:solidFill>
                <a:ea typeface="Cambria" panose="02040503050406030204" pitchFamily="18" charset="0"/>
              </a:rPr>
              <a:t>Combatting sexual and gender-based violence</a:t>
            </a:r>
          </a:p>
          <a:p>
            <a:pPr>
              <a:buFont typeface="Wingdings" panose="05000000000000000000" pitchFamily="2" charset="2"/>
              <a:buChar char="Ø"/>
              <a:defRPr/>
            </a:pPr>
            <a:r>
              <a:rPr lang="en-AU" altLang="en-US" sz="2000" b="1" dirty="0">
                <a:solidFill>
                  <a:schemeClr val="accent2">
                    <a:lumMod val="50000"/>
                  </a:schemeClr>
                </a:solidFill>
                <a:ea typeface="Cambria" panose="02040503050406030204" pitchFamily="18" charset="0"/>
              </a:rPr>
              <a:t>Provision of access to sexual and reproductive health-care services</a:t>
            </a:r>
          </a:p>
          <a:p>
            <a:pPr>
              <a:defRPr/>
            </a:pPr>
            <a:endParaRPr lang="en-AU" altLang="en-US" sz="1800" dirty="0">
              <a:solidFill>
                <a:srgbClr val="7030A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E01D0-9EF3-C331-3697-C72A614B7FC6}"/>
              </a:ext>
            </a:extLst>
          </p:cNvPr>
          <p:cNvSpPr>
            <a:spLocks noGrp="1"/>
          </p:cNvSpPr>
          <p:nvPr>
            <p:ph type="title"/>
          </p:nvPr>
        </p:nvSpPr>
        <p:spPr/>
        <p:txBody>
          <a:bodyPr/>
          <a:lstStyle/>
          <a:p>
            <a:r>
              <a:rPr lang="en-AU" dirty="0">
                <a:ea typeface="Cambria" panose="02040503050406030204" pitchFamily="18" charset="0"/>
              </a:rPr>
              <a:t>Gender Inequality</a:t>
            </a:r>
          </a:p>
        </p:txBody>
      </p:sp>
      <p:sp>
        <p:nvSpPr>
          <p:cNvPr id="3" name="Content Placeholder 2">
            <a:extLst>
              <a:ext uri="{FF2B5EF4-FFF2-40B4-BE49-F238E27FC236}">
                <a16:creationId xmlns:a16="http://schemas.microsoft.com/office/drawing/2014/main" id="{1CC46D50-1F2A-DE2A-4B4F-34BEC6A28A0B}"/>
              </a:ext>
            </a:extLst>
          </p:cNvPr>
          <p:cNvSpPr>
            <a:spLocks noGrp="1"/>
          </p:cNvSpPr>
          <p:nvPr>
            <p:ph idx="1"/>
          </p:nvPr>
        </p:nvSpPr>
        <p:spPr>
          <a:xfrm>
            <a:off x="506064" y="1093304"/>
            <a:ext cx="5881068" cy="4475178"/>
          </a:xfrm>
        </p:spPr>
        <p:txBody>
          <a:bodyPr/>
          <a:lstStyle/>
          <a:p>
            <a:r>
              <a:rPr lang="en-GB" sz="2400" b="1" kern="100" dirty="0">
                <a:solidFill>
                  <a:srgbClr val="7030A0"/>
                </a:solidFill>
                <a:effectLst/>
                <a:ea typeface="Aptos" panose="020B0004020202020204" pitchFamily="34" charset="0"/>
              </a:rPr>
              <a:t>Gender Based Social issues </a:t>
            </a:r>
            <a:r>
              <a:rPr lang="en-GB" sz="2400" b="1" kern="100" dirty="0">
                <a:solidFill>
                  <a:schemeClr val="accent2">
                    <a:lumMod val="50000"/>
                  </a:schemeClr>
                </a:solidFill>
                <a:effectLst/>
                <a:ea typeface="Aptos" panose="020B0004020202020204" pitchFamily="34" charset="0"/>
              </a:rPr>
              <a:t>also can cause major barriers.  Many women lack access and opportunity to attend education and training about human rights, gender equality, sexual and gender-based violence and other life skills.  They are also excluded from practical courses such as how to run organisations and projects.  Culture, socio-economic circumstances and literacy levels also can pose barriers to participation. These social issues must be addressed along with the structural issues. </a:t>
            </a:r>
            <a:endParaRPr lang="en-AU" sz="2400" b="1" kern="100" dirty="0">
              <a:solidFill>
                <a:schemeClr val="accent2">
                  <a:lumMod val="50000"/>
                </a:schemeClr>
              </a:solidFill>
              <a:effectLst/>
              <a:ea typeface="Aptos" panose="020B0004020202020204" pitchFamily="34" charset="0"/>
            </a:endParaRPr>
          </a:p>
          <a:p>
            <a:endParaRPr lang="en-AU" sz="2400" dirty="0"/>
          </a:p>
        </p:txBody>
      </p:sp>
      <p:pic>
        <p:nvPicPr>
          <p:cNvPr id="4" name="Picture 3">
            <a:extLst>
              <a:ext uri="{FF2B5EF4-FFF2-40B4-BE49-F238E27FC236}">
                <a16:creationId xmlns:a16="http://schemas.microsoft.com/office/drawing/2014/main" id="{19DDF4BB-87AD-84E7-2648-F46A7FBEC94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2129" y="1827802"/>
            <a:ext cx="2246312" cy="3006182"/>
          </a:xfrm>
          <a:prstGeom prst="rect">
            <a:avLst/>
          </a:prstGeom>
          <a:noFill/>
          <a:ln>
            <a:noFill/>
          </a:ln>
        </p:spPr>
      </p:pic>
    </p:spTree>
    <p:extLst>
      <p:ext uri="{BB962C8B-B14F-4D97-AF65-F5344CB8AC3E}">
        <p14:creationId xmlns:p14="http://schemas.microsoft.com/office/powerpoint/2010/main" val="1386018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413AD-26AF-3F29-33B9-15297B0765C5}"/>
              </a:ext>
            </a:extLst>
          </p:cNvPr>
          <p:cNvSpPr>
            <a:spLocks noGrp="1"/>
          </p:cNvSpPr>
          <p:nvPr>
            <p:ph type="title"/>
          </p:nvPr>
        </p:nvSpPr>
        <p:spPr/>
        <p:txBody>
          <a:bodyPr/>
          <a:lstStyle/>
          <a:p>
            <a:r>
              <a:rPr lang="en-AU" dirty="0">
                <a:ea typeface="Cambria" panose="02040503050406030204" pitchFamily="18" charset="0"/>
              </a:rPr>
              <a:t>Age, Gender and Diversity</a:t>
            </a:r>
          </a:p>
        </p:txBody>
      </p:sp>
      <p:sp>
        <p:nvSpPr>
          <p:cNvPr id="3" name="Content Placeholder 2">
            <a:extLst>
              <a:ext uri="{FF2B5EF4-FFF2-40B4-BE49-F238E27FC236}">
                <a16:creationId xmlns:a16="http://schemas.microsoft.com/office/drawing/2014/main" id="{E290CAB9-0088-9B04-B3D9-C2A1A3DAE4F0}"/>
              </a:ext>
            </a:extLst>
          </p:cNvPr>
          <p:cNvSpPr>
            <a:spLocks noGrp="1"/>
          </p:cNvSpPr>
          <p:nvPr>
            <p:ph idx="1"/>
          </p:nvPr>
        </p:nvSpPr>
        <p:spPr>
          <a:xfrm>
            <a:off x="738807" y="3387089"/>
            <a:ext cx="7793256" cy="2377607"/>
          </a:xfrm>
        </p:spPr>
        <p:txBody>
          <a:bodyPr/>
          <a:lstStyle/>
          <a:p>
            <a:r>
              <a:rPr lang="en-AU" sz="2000" b="1" kern="100" dirty="0">
                <a:solidFill>
                  <a:srgbClr val="7030A0"/>
                </a:solidFill>
                <a:effectLst/>
                <a:ea typeface="Aptos" panose="020B0004020202020204" pitchFamily="34" charset="0"/>
              </a:rPr>
              <a:t>The Age, Gender and Diversity </a:t>
            </a:r>
            <a:r>
              <a:rPr lang="en-AU" sz="2000" b="1" kern="100" dirty="0">
                <a:solidFill>
                  <a:schemeClr val="accent2">
                    <a:lumMod val="50000"/>
                  </a:schemeClr>
                </a:solidFill>
                <a:effectLst/>
                <a:ea typeface="Aptos" panose="020B0004020202020204" pitchFamily="34" charset="0"/>
              </a:rPr>
              <a:t>or ‘AGD approach’ is a UNHCR Policy that recognises people who are refugees, forcibly displaced and/or stateless are very diverse. They include people of all ages, genders, nationalities, religions, disability status, sexual orientation, as well as national, ethnic, religious, linguistic minorities and Indigenous peoples. It states that they must all be treated equally. This tool is designed to identify the different needs of the diverse groups living in each site, and work with them to identify their specific needs. </a:t>
            </a:r>
          </a:p>
          <a:p>
            <a:endParaRPr lang="en-AU" sz="2000" b="1" dirty="0"/>
          </a:p>
        </p:txBody>
      </p:sp>
      <p:pic>
        <p:nvPicPr>
          <p:cNvPr id="4" name="Picture 3">
            <a:extLst>
              <a:ext uri="{FF2B5EF4-FFF2-40B4-BE49-F238E27FC236}">
                <a16:creationId xmlns:a16="http://schemas.microsoft.com/office/drawing/2014/main" id="{120A8257-26DC-AD32-ABE0-F2D7A2F06B8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1825" y="1093303"/>
            <a:ext cx="3200400" cy="2097571"/>
          </a:xfrm>
          <a:prstGeom prst="rect">
            <a:avLst/>
          </a:prstGeom>
          <a:noFill/>
          <a:ln>
            <a:noFill/>
          </a:ln>
        </p:spPr>
      </p:pic>
    </p:spTree>
    <p:extLst>
      <p:ext uri="{BB962C8B-B14F-4D97-AF65-F5344CB8AC3E}">
        <p14:creationId xmlns:p14="http://schemas.microsoft.com/office/powerpoint/2010/main" val="4262455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61E91-6D88-634A-4C6A-E675594AA674}"/>
              </a:ext>
            </a:extLst>
          </p:cNvPr>
          <p:cNvSpPr>
            <a:spLocks noGrp="1"/>
          </p:cNvSpPr>
          <p:nvPr>
            <p:ph type="title"/>
          </p:nvPr>
        </p:nvSpPr>
        <p:spPr>
          <a:xfrm>
            <a:off x="689109" y="245477"/>
            <a:ext cx="8235815" cy="635633"/>
          </a:xfrm>
        </p:spPr>
        <p:txBody>
          <a:bodyPr/>
          <a:lstStyle/>
          <a:p>
            <a:r>
              <a:rPr lang="en-AU" dirty="0">
                <a:ea typeface="Cambria" panose="02040503050406030204" pitchFamily="18" charset="0"/>
              </a:rPr>
              <a:t>Sexual and Gender Based Violence</a:t>
            </a:r>
          </a:p>
        </p:txBody>
      </p:sp>
      <p:sp>
        <p:nvSpPr>
          <p:cNvPr id="3" name="Content Placeholder 2">
            <a:extLst>
              <a:ext uri="{FF2B5EF4-FFF2-40B4-BE49-F238E27FC236}">
                <a16:creationId xmlns:a16="http://schemas.microsoft.com/office/drawing/2014/main" id="{3B53875B-7D26-6911-AD53-E408431095C5}"/>
              </a:ext>
            </a:extLst>
          </p:cNvPr>
          <p:cNvSpPr>
            <a:spLocks noGrp="1"/>
          </p:cNvSpPr>
          <p:nvPr>
            <p:ph idx="1"/>
          </p:nvPr>
        </p:nvSpPr>
        <p:spPr>
          <a:xfrm>
            <a:off x="3306419" y="953444"/>
            <a:ext cx="5837581" cy="4475178"/>
          </a:xfrm>
        </p:spPr>
        <p:txBody>
          <a:bodyPr/>
          <a:lstStyle/>
          <a:p>
            <a:pPr marL="457200">
              <a:lnSpc>
                <a:spcPct val="107000"/>
              </a:lnSpc>
              <a:spcAft>
                <a:spcPts val="800"/>
              </a:spcAft>
            </a:pPr>
            <a:r>
              <a:rPr lang="en-GB" sz="2400" b="1" kern="100" dirty="0">
                <a:solidFill>
                  <a:schemeClr val="accent2">
                    <a:lumMod val="50000"/>
                  </a:schemeClr>
                </a:solidFill>
                <a:effectLst/>
                <a:ea typeface="Aptos" panose="020B0004020202020204" pitchFamily="34" charset="0"/>
              </a:rPr>
              <a:t>In every site in which we have worked in this project and in 22 other countries over 25 years, women have identified </a:t>
            </a:r>
            <a:r>
              <a:rPr lang="en-GB" sz="2400" b="1" kern="100" dirty="0">
                <a:solidFill>
                  <a:srgbClr val="7030A0"/>
                </a:solidFill>
                <a:effectLst/>
                <a:ea typeface="Aptos" panose="020B0004020202020204" pitchFamily="34" charset="0"/>
              </a:rPr>
              <a:t>rape, gender-based violence and sexual harassment (SGBV) </a:t>
            </a:r>
            <a:r>
              <a:rPr lang="en-GB" sz="2400" b="1" kern="100" dirty="0">
                <a:solidFill>
                  <a:schemeClr val="accent2">
                    <a:lumMod val="50000"/>
                  </a:schemeClr>
                </a:solidFill>
                <a:effectLst/>
                <a:ea typeface="Aptos" panose="020B0004020202020204" pitchFamily="34" charset="0"/>
              </a:rPr>
              <a:t>as THE major barrier to participation, and gender equality in all aspects of their lives. (Pittaway and Bartolomei 2023). </a:t>
            </a:r>
          </a:p>
          <a:p>
            <a:pPr marL="457200">
              <a:lnSpc>
                <a:spcPct val="107000"/>
              </a:lnSpc>
              <a:spcAft>
                <a:spcPts val="800"/>
              </a:spcAft>
            </a:pPr>
            <a:endParaRPr lang="en-GB" sz="2400" b="1" kern="100" dirty="0">
              <a:solidFill>
                <a:schemeClr val="accent2">
                  <a:lumMod val="50000"/>
                </a:schemeClr>
              </a:solidFill>
              <a:ea typeface="Aptos" panose="020B0004020202020204" pitchFamily="34" charset="0"/>
            </a:endParaRPr>
          </a:p>
          <a:p>
            <a:pPr marL="457200">
              <a:lnSpc>
                <a:spcPct val="107000"/>
              </a:lnSpc>
              <a:spcAft>
                <a:spcPts val="800"/>
              </a:spcAft>
            </a:pPr>
            <a:endParaRPr lang="en-GB" sz="2400" b="1" kern="100" dirty="0">
              <a:solidFill>
                <a:srgbClr val="3A7C22"/>
              </a:solidFill>
              <a:effectLst/>
              <a:ea typeface="Aptos" panose="020B0004020202020204" pitchFamily="34" charset="0"/>
            </a:endParaRPr>
          </a:p>
          <a:p>
            <a:pPr marL="457200">
              <a:lnSpc>
                <a:spcPct val="107000"/>
              </a:lnSpc>
              <a:spcAft>
                <a:spcPts val="800"/>
              </a:spcAft>
            </a:pPr>
            <a:endParaRPr lang="en-GB" sz="2400" b="1" kern="100" dirty="0">
              <a:solidFill>
                <a:srgbClr val="3A7C22"/>
              </a:solidFill>
              <a:ea typeface="Aptos" panose="020B0004020202020204" pitchFamily="34" charset="0"/>
            </a:endParaRPr>
          </a:p>
          <a:p>
            <a:endParaRPr lang="en-AU" sz="2400" b="1" dirty="0"/>
          </a:p>
        </p:txBody>
      </p:sp>
      <p:pic>
        <p:nvPicPr>
          <p:cNvPr id="4" name="Picture 3">
            <a:extLst>
              <a:ext uri="{FF2B5EF4-FFF2-40B4-BE49-F238E27FC236}">
                <a16:creationId xmlns:a16="http://schemas.microsoft.com/office/drawing/2014/main" id="{4510FDE3-9B77-4082-F677-20EFF70304A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575" y="1511026"/>
            <a:ext cx="3129726" cy="2273300"/>
          </a:xfrm>
          <a:prstGeom prst="rect">
            <a:avLst/>
          </a:prstGeom>
          <a:noFill/>
          <a:ln>
            <a:noFill/>
          </a:ln>
        </p:spPr>
      </p:pic>
      <p:sp>
        <p:nvSpPr>
          <p:cNvPr id="5" name="TextBox 4">
            <a:extLst>
              <a:ext uri="{FF2B5EF4-FFF2-40B4-BE49-F238E27FC236}">
                <a16:creationId xmlns:a16="http://schemas.microsoft.com/office/drawing/2014/main" id="{22A4AD65-E0B1-805E-218D-84116B0A69A6}"/>
              </a:ext>
            </a:extLst>
          </p:cNvPr>
          <p:cNvSpPr txBox="1"/>
          <p:nvPr/>
        </p:nvSpPr>
        <p:spPr>
          <a:xfrm>
            <a:off x="409575" y="4823039"/>
            <a:ext cx="7686675" cy="1644296"/>
          </a:xfrm>
          <a:prstGeom prst="rect">
            <a:avLst/>
          </a:prstGeom>
          <a:noFill/>
        </p:spPr>
        <p:txBody>
          <a:bodyPr wrap="square" rtlCol="0">
            <a:spAutoFit/>
          </a:bodyPr>
          <a:lstStyle/>
          <a:p>
            <a:pPr marL="457200">
              <a:lnSpc>
                <a:spcPct val="107000"/>
              </a:lnSpc>
              <a:spcAft>
                <a:spcPts val="800"/>
              </a:spcAft>
            </a:pPr>
            <a:r>
              <a:rPr lang="en-GB" sz="2400" b="1" kern="100" dirty="0">
                <a:solidFill>
                  <a:schemeClr val="accent2">
                    <a:lumMod val="50000"/>
                  </a:schemeClr>
                </a:solidFill>
                <a:effectLst/>
                <a:latin typeface="Arial" panose="020B0604020202020204" pitchFamily="34" charset="0"/>
                <a:ea typeface="Aptos" panose="020B0004020202020204" pitchFamily="34" charset="0"/>
                <a:cs typeface="Arial" panose="020B0604020202020204" pitchFamily="34" charset="0"/>
              </a:rPr>
              <a:t> It is essential that we identify exactly HOW </a:t>
            </a:r>
            <a:r>
              <a:rPr lang="en-GB" sz="2400" b="1" i="1"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SGBV</a:t>
            </a:r>
            <a:r>
              <a:rPr lang="en-GB" sz="2400" b="1"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 impacts</a:t>
            </a:r>
            <a:r>
              <a:rPr lang="en-GB" sz="2400" b="1" kern="100" dirty="0">
                <a:solidFill>
                  <a:schemeClr val="accent2">
                    <a:lumMod val="50000"/>
                  </a:schemeClr>
                </a:solidFill>
                <a:effectLst/>
                <a:latin typeface="Arial" panose="020B0604020202020204" pitchFamily="34" charset="0"/>
                <a:ea typeface="Aptos" panose="020B0004020202020204" pitchFamily="34" charset="0"/>
                <a:cs typeface="Arial" panose="020B0604020202020204" pitchFamily="34" charset="0"/>
              </a:rPr>
              <a:t> on women’s potential participation in each site and explore solutions with the women.</a:t>
            </a:r>
            <a:endParaRPr lang="en-AU" sz="2400" b="1" kern="100" dirty="0">
              <a:solidFill>
                <a:schemeClr val="accent2">
                  <a:lumMod val="50000"/>
                </a:schemeClr>
              </a:solidFill>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815552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37CCD-50D2-BC6F-EFDD-48B8F3141A22}"/>
              </a:ext>
            </a:extLst>
          </p:cNvPr>
          <p:cNvSpPr>
            <a:spLocks noGrp="1"/>
          </p:cNvSpPr>
          <p:nvPr>
            <p:ph type="title"/>
          </p:nvPr>
        </p:nvSpPr>
        <p:spPr>
          <a:xfrm>
            <a:off x="675372" y="119068"/>
            <a:ext cx="7793256" cy="635633"/>
          </a:xfrm>
        </p:spPr>
        <p:txBody>
          <a:bodyPr/>
          <a:lstStyle/>
          <a:p>
            <a:r>
              <a:rPr lang="en-AU" dirty="0">
                <a:ea typeface="Cambria" panose="02040503050406030204" pitchFamily="18" charset="0"/>
              </a:rPr>
              <a:t>Lived Experience</a:t>
            </a:r>
          </a:p>
        </p:txBody>
      </p:sp>
      <p:sp>
        <p:nvSpPr>
          <p:cNvPr id="3" name="Content Placeholder 2">
            <a:extLst>
              <a:ext uri="{FF2B5EF4-FFF2-40B4-BE49-F238E27FC236}">
                <a16:creationId xmlns:a16="http://schemas.microsoft.com/office/drawing/2014/main" id="{3F917386-B8F3-9867-6939-26E26106F8EF}"/>
              </a:ext>
            </a:extLst>
          </p:cNvPr>
          <p:cNvSpPr>
            <a:spLocks noGrp="1"/>
          </p:cNvSpPr>
          <p:nvPr>
            <p:ph idx="1"/>
          </p:nvPr>
        </p:nvSpPr>
        <p:spPr>
          <a:xfrm>
            <a:off x="566530" y="655309"/>
            <a:ext cx="8229599" cy="4475178"/>
          </a:xfrm>
        </p:spPr>
        <p:txBody>
          <a:bodyPr/>
          <a:lstStyle/>
          <a:p>
            <a:r>
              <a:rPr lang="en-GB" sz="2400" b="1" kern="100" dirty="0">
                <a:solidFill>
                  <a:schemeClr val="accent2">
                    <a:lumMod val="50000"/>
                  </a:schemeClr>
                </a:solidFill>
                <a:effectLst/>
                <a:ea typeface="Cambria" panose="02040503050406030204" pitchFamily="18" charset="0"/>
              </a:rPr>
              <a:t>There is a welcome focus by policy makers and many service providers on ensuring that </a:t>
            </a:r>
            <a:r>
              <a:rPr lang="en-GB" sz="2400" b="1" kern="100" dirty="0">
                <a:solidFill>
                  <a:srgbClr val="7030A0"/>
                </a:solidFill>
                <a:effectLst/>
                <a:ea typeface="Cambria" panose="02040503050406030204" pitchFamily="18" charset="0"/>
              </a:rPr>
              <a:t>the lived experience </a:t>
            </a:r>
            <a:r>
              <a:rPr lang="en-GB" sz="2400" b="1" kern="100" dirty="0">
                <a:solidFill>
                  <a:schemeClr val="accent2">
                    <a:lumMod val="50000"/>
                  </a:schemeClr>
                </a:solidFill>
                <a:effectLst/>
                <a:ea typeface="Cambria" panose="02040503050406030204" pitchFamily="18" charset="0"/>
              </a:rPr>
              <a:t>of refugees is included in meetings and policy debates. We need to ensure that the lived experience of ALL refugees is heard and respected and take targeted steps to ensure that people of all genders, with diverse backgrounds and experiences are sought out and supported to contribute equally to the process. This can be challenging for a number of reasons, and we explore ways to achieve this.</a:t>
            </a:r>
            <a:endParaRPr lang="en-AU" sz="2400" b="1" kern="100" dirty="0">
              <a:solidFill>
                <a:schemeClr val="accent2">
                  <a:lumMod val="50000"/>
                </a:schemeClr>
              </a:solidFill>
              <a:effectLst/>
              <a:ea typeface="Cambria" panose="02040503050406030204" pitchFamily="18" charset="0"/>
            </a:endParaRPr>
          </a:p>
          <a:p>
            <a:endParaRPr lang="en-AU" sz="2400" b="1" dirty="0">
              <a:ea typeface="Cambria" panose="02040503050406030204" pitchFamily="18" charset="0"/>
            </a:endParaRPr>
          </a:p>
        </p:txBody>
      </p:sp>
      <p:pic>
        <p:nvPicPr>
          <p:cNvPr id="4" name="Picture 3" descr="Picture1">
            <a:extLst>
              <a:ext uri="{FF2B5EF4-FFF2-40B4-BE49-F238E27FC236}">
                <a16:creationId xmlns:a16="http://schemas.microsoft.com/office/drawing/2014/main" id="{077F7E4F-3744-05D5-FB21-BA2CB2956D6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6275" y="4584700"/>
            <a:ext cx="2087567" cy="1932432"/>
          </a:xfrm>
          <a:prstGeom prst="rect">
            <a:avLst/>
          </a:prstGeom>
          <a:noFill/>
          <a:ln w="28575">
            <a:solidFill>
              <a:srgbClr val="000000"/>
            </a:solidFill>
            <a:miter lim="800000"/>
            <a:headEnd/>
            <a:tailEnd/>
          </a:ln>
          <a:effectLst>
            <a:prstShdw prst="shdw13" dist="53882" dir="13500000">
              <a:srgbClr val="000000">
                <a:alpha val="50000"/>
              </a:srgbClr>
            </a:prstShdw>
          </a:effectLst>
        </p:spPr>
      </p:pic>
    </p:spTree>
    <p:extLst>
      <p:ext uri="{BB962C8B-B14F-4D97-AF65-F5344CB8AC3E}">
        <p14:creationId xmlns:p14="http://schemas.microsoft.com/office/powerpoint/2010/main" val="3562502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C1454-F2D0-DCDB-874E-B9BF77D04103}"/>
              </a:ext>
            </a:extLst>
          </p:cNvPr>
          <p:cNvSpPr>
            <a:spLocks noGrp="1"/>
          </p:cNvSpPr>
          <p:nvPr>
            <p:ph type="title"/>
          </p:nvPr>
        </p:nvSpPr>
        <p:spPr/>
        <p:txBody>
          <a:bodyPr/>
          <a:lstStyle/>
          <a:p>
            <a:r>
              <a:rPr lang="en-AU" dirty="0">
                <a:ea typeface="Cambria" panose="02040503050406030204" pitchFamily="18" charset="0"/>
              </a:rPr>
              <a:t>Including Refugee Men</a:t>
            </a:r>
          </a:p>
        </p:txBody>
      </p:sp>
      <p:sp>
        <p:nvSpPr>
          <p:cNvPr id="3" name="Content Placeholder 2">
            <a:extLst>
              <a:ext uri="{FF2B5EF4-FFF2-40B4-BE49-F238E27FC236}">
                <a16:creationId xmlns:a16="http://schemas.microsoft.com/office/drawing/2014/main" id="{02D3059F-B8EB-A414-1738-FA258B0DBCF6}"/>
              </a:ext>
            </a:extLst>
          </p:cNvPr>
          <p:cNvSpPr>
            <a:spLocks noGrp="1"/>
          </p:cNvSpPr>
          <p:nvPr>
            <p:ph idx="1"/>
          </p:nvPr>
        </p:nvSpPr>
        <p:spPr>
          <a:xfrm>
            <a:off x="738807" y="1001283"/>
            <a:ext cx="3718893" cy="4475178"/>
          </a:xfrm>
        </p:spPr>
        <p:txBody>
          <a:bodyPr/>
          <a:lstStyle/>
          <a:p>
            <a:r>
              <a:rPr lang="en-AU" sz="2400" b="1" kern="100" dirty="0">
                <a:solidFill>
                  <a:schemeClr val="accent2">
                    <a:lumMod val="50000"/>
                  </a:schemeClr>
                </a:solidFill>
                <a:effectLst/>
                <a:ea typeface="Aptos" panose="020B0004020202020204" pitchFamily="34" charset="0"/>
              </a:rPr>
              <a:t>This session addresses how to effectively </a:t>
            </a:r>
            <a:r>
              <a:rPr lang="en-AU" sz="2400" b="1" kern="100" dirty="0">
                <a:solidFill>
                  <a:srgbClr val="7030A0"/>
                </a:solidFill>
                <a:effectLst/>
                <a:ea typeface="Aptos" panose="020B0004020202020204" pitchFamily="34" charset="0"/>
              </a:rPr>
              <a:t>include men</a:t>
            </a:r>
            <a:r>
              <a:rPr lang="en-AU" sz="2400" b="1" kern="100" dirty="0">
                <a:solidFill>
                  <a:schemeClr val="accent2">
                    <a:lumMod val="50000"/>
                  </a:schemeClr>
                </a:solidFill>
                <a:effectLst/>
                <a:ea typeface="Aptos" panose="020B0004020202020204" pitchFamily="34" charset="0"/>
              </a:rPr>
              <a:t> in tackling gender inequality </a:t>
            </a:r>
            <a:r>
              <a:rPr lang="en-GB" sz="2400" b="1" kern="100" dirty="0">
                <a:solidFill>
                  <a:schemeClr val="accent2">
                    <a:lumMod val="50000"/>
                  </a:schemeClr>
                </a:solidFill>
                <a:effectLst/>
                <a:ea typeface="Aptos" panose="020B0004020202020204" pitchFamily="34" charset="0"/>
              </a:rPr>
              <a:t>and ensure their needs are also met. While many needs are common, women and men, girls and boys and non-binary individuals have specific challenges, and they all should to be addressed. That is the aim of gender equality.</a:t>
            </a:r>
          </a:p>
          <a:p>
            <a:endParaRPr lang="en-GB" sz="2400" b="1" kern="100" dirty="0">
              <a:solidFill>
                <a:srgbClr val="3A7C22"/>
              </a:solidFill>
              <a:ea typeface="Aptos" panose="020B0004020202020204" pitchFamily="34" charset="0"/>
            </a:endParaRPr>
          </a:p>
          <a:p>
            <a:endParaRPr lang="en-AU" sz="2400" b="1" kern="100" dirty="0">
              <a:effectLst/>
              <a:ea typeface="Aptos" panose="020B0004020202020204" pitchFamily="34" charset="0"/>
            </a:endParaRPr>
          </a:p>
          <a:p>
            <a:endParaRPr lang="en-AU" sz="2400" b="1" dirty="0"/>
          </a:p>
        </p:txBody>
      </p:sp>
      <p:pic>
        <p:nvPicPr>
          <p:cNvPr id="6" name="Picture 5" descr="A person standing in front of a group of people&#10;&#10;Description automatically generated">
            <a:extLst>
              <a:ext uri="{FF2B5EF4-FFF2-40B4-BE49-F238E27FC236}">
                <a16:creationId xmlns:a16="http://schemas.microsoft.com/office/drawing/2014/main" id="{3C4108D5-51D8-ED83-FB18-D3C180DA273A}"/>
              </a:ext>
            </a:extLst>
          </p:cNvPr>
          <p:cNvPicPr>
            <a:picLocks noChangeAspect="1"/>
          </p:cNvPicPr>
          <p:nvPr/>
        </p:nvPicPr>
        <p:blipFill>
          <a:blip r:embed="rId3"/>
          <a:stretch>
            <a:fillRect/>
          </a:stretch>
        </p:blipFill>
        <p:spPr>
          <a:xfrm>
            <a:off x="4572000" y="2047875"/>
            <a:ext cx="4071938" cy="3257550"/>
          </a:xfrm>
          <a:prstGeom prst="rect">
            <a:avLst/>
          </a:prstGeom>
        </p:spPr>
      </p:pic>
    </p:spTree>
    <p:extLst>
      <p:ext uri="{BB962C8B-B14F-4D97-AF65-F5344CB8AC3E}">
        <p14:creationId xmlns:p14="http://schemas.microsoft.com/office/powerpoint/2010/main" val="1940355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28922-C033-E8D6-400F-105FA52DE058}"/>
              </a:ext>
            </a:extLst>
          </p:cNvPr>
          <p:cNvSpPr>
            <a:spLocks noGrp="1"/>
          </p:cNvSpPr>
          <p:nvPr>
            <p:ph type="title"/>
          </p:nvPr>
        </p:nvSpPr>
        <p:spPr/>
        <p:txBody>
          <a:bodyPr/>
          <a:lstStyle/>
          <a:p>
            <a:r>
              <a:rPr lang="en-AU" dirty="0">
                <a:ea typeface="Cambria" panose="02040503050406030204" pitchFamily="18" charset="0"/>
              </a:rPr>
              <a:t>Meaningful Participation</a:t>
            </a:r>
          </a:p>
        </p:txBody>
      </p:sp>
      <p:sp>
        <p:nvSpPr>
          <p:cNvPr id="4" name="Rectangle 2">
            <a:extLst>
              <a:ext uri="{FF2B5EF4-FFF2-40B4-BE49-F238E27FC236}">
                <a16:creationId xmlns:a16="http://schemas.microsoft.com/office/drawing/2014/main" id="{A379943F-8B93-F18B-49BE-4F934BD7B3CD}"/>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2049" name="Picture 9219" descr="pic 5">
            <a:extLst>
              <a:ext uri="{FF2B5EF4-FFF2-40B4-BE49-F238E27FC236}">
                <a16:creationId xmlns:a16="http://schemas.microsoft.com/office/drawing/2014/main" id="{D4EE03E5-504E-098F-51D8-DC91B984C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944" y="936772"/>
            <a:ext cx="3557587" cy="229596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D2866E1F-2411-DDFA-65C9-FE4701AA3428}"/>
              </a:ext>
            </a:extLst>
          </p:cNvPr>
          <p:cNvSpPr>
            <a:spLocks noChangeArrowheads="1"/>
          </p:cNvSpPr>
          <p:nvPr/>
        </p:nvSpPr>
        <p:spPr bwMode="auto">
          <a:xfrm>
            <a:off x="689110" y="3387113"/>
            <a:ext cx="779325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2400" b="1" i="0" u="none" strike="noStrike" cap="none" normalizeH="0" baseline="0" dirty="0">
                <a:ln>
                  <a:noFill/>
                </a:ln>
                <a:solidFill>
                  <a:srgbClr val="3A7C22"/>
                </a:solidFill>
                <a:effectLst/>
                <a:latin typeface="Arial" panose="020B0604020202020204" pitchFamily="34" charset="0"/>
                <a:ea typeface="Aptos" panose="020B0004020202020204" pitchFamily="34" charset="0"/>
                <a:cs typeface="Arial" panose="020B0604020202020204" pitchFamily="34" charset="0"/>
              </a:rPr>
              <a:t> </a:t>
            </a:r>
            <a:r>
              <a:rPr kumimoji="0" lang="en-AU" altLang="en-US" sz="2400" b="1" i="0" u="none" strike="noStrike" cap="none" normalizeH="0" baseline="0" dirty="0">
                <a:ln>
                  <a:noFill/>
                </a:ln>
                <a:solidFill>
                  <a:schemeClr val="accent2">
                    <a:lumMod val="50000"/>
                  </a:schemeClr>
                </a:solidFill>
                <a:effectLst/>
                <a:latin typeface="Arial" panose="020B0604020202020204" pitchFamily="34" charset="0"/>
                <a:ea typeface="Aptos" panose="020B0004020202020204" pitchFamily="34" charset="0"/>
                <a:cs typeface="Arial" panose="020B0604020202020204" pitchFamily="34" charset="0"/>
              </a:rPr>
              <a:t>The notion of </a:t>
            </a:r>
            <a:r>
              <a:rPr kumimoji="0" lang="en-AU" altLang="en-US" sz="2400" b="1" i="0" u="none" strike="noStrike" cap="none" normalizeH="0" baseline="0" dirty="0">
                <a:ln>
                  <a:noFill/>
                </a:ln>
                <a:solidFill>
                  <a:srgbClr val="7030A0"/>
                </a:solidFill>
                <a:effectLst/>
                <a:latin typeface="Arial" panose="020B0604020202020204" pitchFamily="34" charset="0"/>
                <a:ea typeface="Aptos" panose="020B0004020202020204" pitchFamily="34" charset="0"/>
                <a:cs typeface="Arial" panose="020B0604020202020204" pitchFamily="34" charset="0"/>
              </a:rPr>
              <a:t>Meaningful participation </a:t>
            </a:r>
            <a:r>
              <a:rPr kumimoji="0" lang="en-AU" altLang="en-US" sz="2400" b="1" i="0" u="none" strike="noStrike" cap="none" normalizeH="0" baseline="0" dirty="0">
                <a:ln>
                  <a:noFill/>
                </a:ln>
                <a:solidFill>
                  <a:schemeClr val="accent2">
                    <a:lumMod val="50000"/>
                  </a:schemeClr>
                </a:solidFill>
                <a:effectLst/>
                <a:latin typeface="Arial" panose="020B0604020202020204" pitchFamily="34" charset="0"/>
                <a:ea typeface="Aptos" panose="020B0004020202020204" pitchFamily="34" charset="0"/>
                <a:cs typeface="Arial" panose="020B0604020202020204" pitchFamily="34" charset="0"/>
              </a:rPr>
              <a:t>is often ill-defined and multi-layered. It involves ceding power from the dominant group of stakeholders, i.e. host and donor governments, and humanitarian aid providers at all levels, and sharing it with the refugee communities</a:t>
            </a:r>
            <a:r>
              <a:rPr kumimoji="0" lang="en-GB" altLang="en-US" sz="2400" b="1" i="0" u="none" strike="noStrike" cap="none" normalizeH="0" baseline="0" dirty="0">
                <a:ln>
                  <a:noFill/>
                </a:ln>
                <a:solidFill>
                  <a:schemeClr val="accent2">
                    <a:lumMod val="50000"/>
                  </a:schemeClr>
                </a:solidFill>
                <a:effectLst/>
                <a:latin typeface="Arial" panose="020B0604020202020204" pitchFamily="34" charset="0"/>
                <a:ea typeface="Aptos" panose="020B0004020202020204" pitchFamily="34" charset="0"/>
                <a:cs typeface="Arial" panose="020B0604020202020204" pitchFamily="34" charset="0"/>
              </a:rPr>
              <a:t>. </a:t>
            </a:r>
            <a:r>
              <a:rPr kumimoji="0" lang="en-AU" altLang="en-US" sz="2400" b="1" i="0" u="none" strike="noStrike" cap="none" normalizeH="0" baseline="0" dirty="0">
                <a:ln>
                  <a:noFill/>
                </a:ln>
                <a:solidFill>
                  <a:schemeClr val="accent2">
                    <a:lumMod val="50000"/>
                  </a:schemeClr>
                </a:solidFill>
                <a:effectLst/>
                <a:latin typeface="Arial" panose="020B0604020202020204" pitchFamily="34" charset="0"/>
                <a:ea typeface="Aptos" panose="020B0004020202020204" pitchFamily="34" charset="0"/>
                <a:cs typeface="Arial" panose="020B0604020202020204" pitchFamily="34" charset="0"/>
              </a:rPr>
              <a:t>Different models must be developed to adapt to local circumstances. </a:t>
            </a:r>
            <a:endParaRPr kumimoji="0" lang="en-AU" altLang="en-US" sz="2400" b="1" i="0" u="none" strike="noStrike" cap="none" normalizeH="0" baseline="0" dirty="0">
              <a:ln>
                <a:noFill/>
              </a:ln>
              <a:solidFill>
                <a:schemeClr val="accent2">
                  <a:lumMod val="50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7174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DA81B-C560-5CA5-1B03-657D3EB8DB45}"/>
              </a:ext>
            </a:extLst>
          </p:cNvPr>
          <p:cNvSpPr>
            <a:spLocks noGrp="1"/>
          </p:cNvSpPr>
          <p:nvPr>
            <p:ph type="title"/>
          </p:nvPr>
        </p:nvSpPr>
        <p:spPr/>
        <p:txBody>
          <a:bodyPr/>
          <a:lstStyle/>
          <a:p>
            <a:r>
              <a:rPr lang="en-AU" dirty="0">
                <a:ea typeface="Cambria" panose="02040503050406030204" pitchFamily="18" charset="0"/>
              </a:rPr>
              <a:t>Effective partnership</a:t>
            </a:r>
          </a:p>
        </p:txBody>
      </p:sp>
      <p:sp>
        <p:nvSpPr>
          <p:cNvPr id="3" name="Content Placeholder 2">
            <a:extLst>
              <a:ext uri="{FF2B5EF4-FFF2-40B4-BE49-F238E27FC236}">
                <a16:creationId xmlns:a16="http://schemas.microsoft.com/office/drawing/2014/main" id="{141993FF-40A0-BB1F-9BA8-23E1CD7D59B4}"/>
              </a:ext>
            </a:extLst>
          </p:cNvPr>
          <p:cNvSpPr>
            <a:spLocks noGrp="1"/>
          </p:cNvSpPr>
          <p:nvPr>
            <p:ph idx="1"/>
          </p:nvPr>
        </p:nvSpPr>
        <p:spPr>
          <a:xfrm>
            <a:off x="862632" y="961173"/>
            <a:ext cx="7793256" cy="4475178"/>
          </a:xfrm>
        </p:spPr>
        <p:txBody>
          <a:bodyPr/>
          <a:lstStyle/>
          <a:p>
            <a:r>
              <a:rPr lang="en-AU" sz="2400" b="1" kern="100" dirty="0">
                <a:solidFill>
                  <a:srgbClr val="7030A0"/>
                </a:solidFill>
                <a:effectLst/>
                <a:ea typeface="Aptos" panose="020B0004020202020204" pitchFamily="34" charset="0"/>
              </a:rPr>
              <a:t>Genuine </a:t>
            </a:r>
            <a:r>
              <a:rPr lang="en-GB" sz="2400" b="1" kern="100" dirty="0">
                <a:solidFill>
                  <a:srgbClr val="7030A0"/>
                </a:solidFill>
                <a:effectLst/>
                <a:ea typeface="Aptos" panose="020B0004020202020204" pitchFamily="34" charset="0"/>
              </a:rPr>
              <a:t>Partnership </a:t>
            </a:r>
            <a:r>
              <a:rPr lang="en-GB" sz="2400" b="1" kern="100" dirty="0">
                <a:solidFill>
                  <a:schemeClr val="accent2">
                    <a:lumMod val="50000"/>
                  </a:schemeClr>
                </a:solidFill>
                <a:effectLst/>
                <a:ea typeface="Aptos" panose="020B0004020202020204" pitchFamily="34" charset="0"/>
              </a:rPr>
              <a:t>is an important aspect of participation. It entails </a:t>
            </a:r>
            <a:r>
              <a:rPr lang="en-US" sz="2400" b="1" kern="100" dirty="0">
                <a:solidFill>
                  <a:schemeClr val="accent2">
                    <a:lumMod val="50000"/>
                  </a:schemeClr>
                </a:solidFill>
                <a:effectLst/>
                <a:ea typeface="Aptos" panose="020B0004020202020204" pitchFamily="34" charset="0"/>
              </a:rPr>
              <a:t>recognizing what each group brings to the relationship, a willingness to share power and privilege, and working out together how best to use these resources. </a:t>
            </a:r>
            <a:r>
              <a:rPr lang="en-AU" sz="2400" b="1" kern="100" dirty="0">
                <a:solidFill>
                  <a:schemeClr val="accent2">
                    <a:lumMod val="50000"/>
                  </a:schemeClr>
                </a:solidFill>
                <a:effectLst/>
                <a:ea typeface="Aptos" panose="020B0004020202020204" pitchFamily="34" charset="0"/>
              </a:rPr>
              <a:t>Mutual obligations, transparency and accountability must be explicit and adhered to by all parties.  The tools explore ways of building trust, which is a critical element in the process.</a:t>
            </a:r>
          </a:p>
          <a:p>
            <a:endParaRPr lang="en-AU" sz="2400" b="1" dirty="0"/>
          </a:p>
        </p:txBody>
      </p:sp>
      <p:pic>
        <p:nvPicPr>
          <p:cNvPr id="4" name="Picture 3">
            <a:extLst>
              <a:ext uri="{FF2B5EF4-FFF2-40B4-BE49-F238E27FC236}">
                <a16:creationId xmlns:a16="http://schemas.microsoft.com/office/drawing/2014/main" id="{24B10A4C-507B-45C2-AEB8-A1F0A47A8ED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8875" y="4165758"/>
            <a:ext cx="2533650" cy="2337435"/>
          </a:xfrm>
          <a:prstGeom prst="rect">
            <a:avLst/>
          </a:prstGeom>
          <a:noFill/>
          <a:ln>
            <a:noFill/>
          </a:ln>
        </p:spPr>
      </p:pic>
    </p:spTree>
    <p:extLst>
      <p:ext uri="{BB962C8B-B14F-4D97-AF65-F5344CB8AC3E}">
        <p14:creationId xmlns:p14="http://schemas.microsoft.com/office/powerpoint/2010/main" val="607470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33CA0-B8CA-BB2A-E25F-C8D2F66E2D73}"/>
              </a:ext>
            </a:extLst>
          </p:cNvPr>
          <p:cNvSpPr>
            <a:spLocks noGrp="1"/>
          </p:cNvSpPr>
          <p:nvPr>
            <p:ph type="title"/>
          </p:nvPr>
        </p:nvSpPr>
        <p:spPr/>
        <p:txBody>
          <a:bodyPr/>
          <a:lstStyle/>
          <a:p>
            <a:r>
              <a:rPr lang="en-AU" dirty="0">
                <a:ea typeface="Cambria" panose="02040503050406030204" pitchFamily="18" charset="0"/>
              </a:rPr>
              <a:t>The power of privilege</a:t>
            </a:r>
          </a:p>
        </p:txBody>
      </p:sp>
      <p:pic>
        <p:nvPicPr>
          <p:cNvPr id="4" name="Content Placeholder 3">
            <a:extLst>
              <a:ext uri="{FF2B5EF4-FFF2-40B4-BE49-F238E27FC236}">
                <a16:creationId xmlns:a16="http://schemas.microsoft.com/office/drawing/2014/main" id="{30EC22B1-D4CC-E9C8-49A6-96100DFC2FD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32359" y="1289050"/>
            <a:ext cx="1176932" cy="4475163"/>
          </a:xfrm>
          <a:prstGeom prst="rect">
            <a:avLst/>
          </a:prstGeom>
          <a:noFill/>
          <a:ln>
            <a:noFill/>
          </a:ln>
        </p:spPr>
      </p:pic>
      <p:sp>
        <p:nvSpPr>
          <p:cNvPr id="6" name="TextBox 5">
            <a:extLst>
              <a:ext uri="{FF2B5EF4-FFF2-40B4-BE49-F238E27FC236}">
                <a16:creationId xmlns:a16="http://schemas.microsoft.com/office/drawing/2014/main" id="{5CD37572-FFAE-B40E-A2FC-837934C25442}"/>
              </a:ext>
            </a:extLst>
          </p:cNvPr>
          <p:cNvSpPr txBox="1"/>
          <p:nvPr/>
        </p:nvSpPr>
        <p:spPr>
          <a:xfrm>
            <a:off x="2278856" y="881110"/>
            <a:ext cx="6497396" cy="5500160"/>
          </a:xfrm>
          <a:prstGeom prst="rect">
            <a:avLst/>
          </a:prstGeom>
          <a:noFill/>
        </p:spPr>
        <p:txBody>
          <a:bodyPr wrap="square">
            <a:spAutoFit/>
          </a:bodyPr>
          <a:lstStyle/>
          <a:p>
            <a:pPr>
              <a:lnSpc>
                <a:spcPct val="107000"/>
              </a:lnSpc>
              <a:spcAft>
                <a:spcPts val="800"/>
              </a:spcAft>
            </a:pPr>
            <a:r>
              <a:rPr lang="en-AU" sz="2200" b="1" kern="100" dirty="0">
                <a:solidFill>
                  <a:schemeClr val="accent2">
                    <a:lumMod val="50000"/>
                  </a:schemeClr>
                </a:solidFill>
                <a:effectLst/>
                <a:latin typeface="Arial" panose="020B0604020202020204" pitchFamily="34" charset="0"/>
                <a:ea typeface="Aptos" panose="020B0004020202020204" pitchFamily="34" charset="0"/>
                <a:cs typeface="Arial" panose="020B0604020202020204" pitchFamily="34" charset="0"/>
              </a:rPr>
              <a:t>This is probably the most confronting of all the Tools. One of the most difficult challenges in implementing these GCR commitments is for </a:t>
            </a:r>
            <a:r>
              <a:rPr lang="en-AU" sz="2200" b="1"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All</a:t>
            </a:r>
            <a:r>
              <a:rPr lang="en-AU" sz="2200" b="1" kern="100" dirty="0">
                <a:solidFill>
                  <a:srgbClr val="3A7C22"/>
                </a:solidFill>
                <a:effectLst/>
                <a:latin typeface="Arial" panose="020B0604020202020204" pitchFamily="34" charset="0"/>
                <a:ea typeface="Aptos" panose="020B0004020202020204" pitchFamily="34" charset="0"/>
                <a:cs typeface="Arial" panose="020B0604020202020204" pitchFamily="34" charset="0"/>
              </a:rPr>
              <a:t> stakeholders to acknowledge </a:t>
            </a:r>
            <a:r>
              <a:rPr lang="en-AU" sz="2200" b="1"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‘white’, gender and ‘class’ privilege </a:t>
            </a:r>
            <a:r>
              <a:rPr lang="en-AU" sz="2200" b="1" kern="100" dirty="0">
                <a:solidFill>
                  <a:srgbClr val="3A7C22"/>
                </a:solidFill>
                <a:effectLst/>
                <a:latin typeface="Arial" panose="020B0604020202020204" pitchFamily="34" charset="0"/>
                <a:ea typeface="Aptos" panose="020B0004020202020204" pitchFamily="34" charset="0"/>
                <a:cs typeface="Arial" panose="020B0604020202020204" pitchFamily="34" charset="0"/>
              </a:rPr>
              <a:t>and how this is used or abused. It involves letting go of power, at a personal level, i.e. individual staff, organisationally, in policy and practise and by donors. In some cases, it requires using that privilege to support refugee groups.  It means examining our own biases and negative assumptions, which are so often based on privilege or lack of power. It has to be acknowledged at a local and an international level.</a:t>
            </a:r>
            <a:endParaRPr lang="en-AU" sz="2200" b="1"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857974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19E66-E748-FFD2-3E91-33885B78D7C3}"/>
              </a:ext>
            </a:extLst>
          </p:cNvPr>
          <p:cNvSpPr>
            <a:spLocks noGrp="1"/>
          </p:cNvSpPr>
          <p:nvPr>
            <p:ph type="title"/>
          </p:nvPr>
        </p:nvSpPr>
        <p:spPr>
          <a:xfrm>
            <a:off x="-52741" y="245477"/>
            <a:ext cx="9196741" cy="635633"/>
          </a:xfrm>
        </p:spPr>
        <p:txBody>
          <a:bodyPr/>
          <a:lstStyle/>
          <a:p>
            <a:r>
              <a:rPr lang="en-AU" sz="3400" dirty="0">
                <a:ea typeface="Cambria" panose="02040503050406030204" pitchFamily="18" charset="0"/>
              </a:rPr>
              <a:t>From Humanitarian Aid to Development</a:t>
            </a:r>
          </a:p>
        </p:txBody>
      </p:sp>
      <p:sp>
        <p:nvSpPr>
          <p:cNvPr id="3" name="Content Placeholder 2">
            <a:extLst>
              <a:ext uri="{FF2B5EF4-FFF2-40B4-BE49-F238E27FC236}">
                <a16:creationId xmlns:a16="http://schemas.microsoft.com/office/drawing/2014/main" id="{8F333D2B-AA01-5932-44D1-073B052B97A7}"/>
              </a:ext>
            </a:extLst>
          </p:cNvPr>
          <p:cNvSpPr>
            <a:spLocks noGrp="1"/>
          </p:cNvSpPr>
          <p:nvPr>
            <p:ph idx="1"/>
          </p:nvPr>
        </p:nvSpPr>
        <p:spPr>
          <a:xfrm>
            <a:off x="421653" y="991704"/>
            <a:ext cx="7793256" cy="4475178"/>
          </a:xfrm>
        </p:spPr>
        <p:txBody>
          <a:bodyPr/>
          <a:lstStyle/>
          <a:p>
            <a:r>
              <a:rPr lang="en-AU" sz="2400" b="1" kern="100" dirty="0">
                <a:solidFill>
                  <a:schemeClr val="accent2">
                    <a:lumMod val="50000"/>
                  </a:schemeClr>
                </a:solidFill>
                <a:effectLst/>
                <a:ea typeface="Aptos" panose="020B0004020202020204" pitchFamily="34" charset="0"/>
              </a:rPr>
              <a:t>In order to achieve these often-aspirational goals, more progress is needed to shift the focus and approach of aid provision in refugee contexts from humanitarian to rights based and inclusive development approaches, </a:t>
            </a:r>
            <a:r>
              <a:rPr lang="en-GB" sz="2400" b="1" kern="100" dirty="0">
                <a:solidFill>
                  <a:schemeClr val="accent2">
                    <a:lumMod val="50000"/>
                  </a:schemeClr>
                </a:solidFill>
                <a:effectLst/>
                <a:ea typeface="Aptos" panose="020B0004020202020204" pitchFamily="34" charset="0"/>
              </a:rPr>
              <a:t>which incorporate the key principles of community development. </a:t>
            </a:r>
            <a:r>
              <a:rPr lang="en-AU" sz="2400" b="1" kern="100" dirty="0">
                <a:solidFill>
                  <a:schemeClr val="accent2">
                    <a:lumMod val="50000"/>
                  </a:schemeClr>
                </a:solidFill>
                <a:effectLst/>
                <a:ea typeface="Aptos" panose="020B0004020202020204" pitchFamily="34" charset="0"/>
              </a:rPr>
              <a:t>This challenge is exacerbated by the loss of legal rights and citizenship. We examine ways in which to make this shift.</a:t>
            </a:r>
          </a:p>
          <a:p>
            <a:endParaRPr lang="en-AU" sz="2400" b="1" dirty="0"/>
          </a:p>
        </p:txBody>
      </p:sp>
      <p:pic>
        <p:nvPicPr>
          <p:cNvPr id="9" name="Picture 8" descr="A close up of a logo&#10;&#10;Description automatically generated">
            <a:extLst>
              <a:ext uri="{FF2B5EF4-FFF2-40B4-BE49-F238E27FC236}">
                <a16:creationId xmlns:a16="http://schemas.microsoft.com/office/drawing/2014/main" id="{1E770844-557F-FED9-688C-26C0D27A98E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7538" y="4625383"/>
            <a:ext cx="2715312" cy="2089398"/>
          </a:xfrm>
          <a:prstGeom prst="rect">
            <a:avLst/>
          </a:prstGeom>
          <a:noFill/>
          <a:ln>
            <a:noFill/>
          </a:ln>
        </p:spPr>
      </p:pic>
      <p:pic>
        <p:nvPicPr>
          <p:cNvPr id="10" name="Picture 9">
            <a:extLst>
              <a:ext uri="{FF2B5EF4-FFF2-40B4-BE49-F238E27FC236}">
                <a16:creationId xmlns:a16="http://schemas.microsoft.com/office/drawing/2014/main" id="{9063FE17-391D-6BAD-4BAF-31D6560C4F2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4400" y="4543934"/>
            <a:ext cx="1689800" cy="2060309"/>
          </a:xfrm>
          <a:prstGeom prst="rect">
            <a:avLst/>
          </a:prstGeom>
          <a:noFill/>
          <a:ln>
            <a:noFill/>
          </a:ln>
        </p:spPr>
      </p:pic>
      <p:sp>
        <p:nvSpPr>
          <p:cNvPr id="12" name="Arrow: Right 11">
            <a:extLst>
              <a:ext uri="{FF2B5EF4-FFF2-40B4-BE49-F238E27FC236}">
                <a16:creationId xmlns:a16="http://schemas.microsoft.com/office/drawing/2014/main" id="{520E3436-F5ED-657D-556D-FC617F37E3FA}"/>
              </a:ext>
            </a:extLst>
          </p:cNvPr>
          <p:cNvSpPr/>
          <p:nvPr/>
        </p:nvSpPr>
        <p:spPr>
          <a:xfrm>
            <a:off x="3984106" y="5478445"/>
            <a:ext cx="495300" cy="2032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Tree>
    <p:extLst>
      <p:ext uri="{BB962C8B-B14F-4D97-AF65-F5344CB8AC3E}">
        <p14:creationId xmlns:p14="http://schemas.microsoft.com/office/powerpoint/2010/main" val="1645818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F7DB3-36F5-B1D4-DC62-C6151CFF139F}"/>
              </a:ext>
            </a:extLst>
          </p:cNvPr>
          <p:cNvSpPr>
            <a:spLocks noGrp="1"/>
          </p:cNvSpPr>
          <p:nvPr>
            <p:ph type="title"/>
          </p:nvPr>
        </p:nvSpPr>
        <p:spPr/>
        <p:txBody>
          <a:bodyPr/>
          <a:lstStyle/>
          <a:p>
            <a:r>
              <a:rPr lang="en-AU" dirty="0"/>
              <a:t>Succession Planning</a:t>
            </a:r>
          </a:p>
        </p:txBody>
      </p:sp>
      <p:pic>
        <p:nvPicPr>
          <p:cNvPr id="5" name="Content Placeholder 4" descr="A couple of women standing together&#10;&#10;Description automatically generated">
            <a:extLst>
              <a:ext uri="{FF2B5EF4-FFF2-40B4-BE49-F238E27FC236}">
                <a16:creationId xmlns:a16="http://schemas.microsoft.com/office/drawing/2014/main" id="{7D0F7C74-C3B8-954E-5479-6B25E05662F9}"/>
              </a:ext>
            </a:extLst>
          </p:cNvPr>
          <p:cNvPicPr>
            <a:picLocks noGrp="1" noChangeAspect="1"/>
          </p:cNvPicPr>
          <p:nvPr>
            <p:ph idx="1"/>
          </p:nvPr>
        </p:nvPicPr>
        <p:blipFill>
          <a:blip r:embed="rId3"/>
          <a:stretch>
            <a:fillRect/>
          </a:stretch>
        </p:blipFill>
        <p:spPr>
          <a:xfrm>
            <a:off x="4584771" y="2236304"/>
            <a:ext cx="4781027" cy="3477111"/>
          </a:xfrm>
        </p:spPr>
      </p:pic>
      <p:sp>
        <p:nvSpPr>
          <p:cNvPr id="7" name="TextBox 6">
            <a:extLst>
              <a:ext uri="{FF2B5EF4-FFF2-40B4-BE49-F238E27FC236}">
                <a16:creationId xmlns:a16="http://schemas.microsoft.com/office/drawing/2014/main" id="{34553662-885B-9AF7-BCF5-EB7589F8AE67}"/>
              </a:ext>
            </a:extLst>
          </p:cNvPr>
          <p:cNvSpPr txBox="1"/>
          <p:nvPr/>
        </p:nvSpPr>
        <p:spPr>
          <a:xfrm>
            <a:off x="974035" y="998506"/>
            <a:ext cx="4661452" cy="5632311"/>
          </a:xfrm>
          <a:prstGeom prst="rect">
            <a:avLst/>
          </a:prstGeom>
          <a:noFill/>
        </p:spPr>
        <p:txBody>
          <a:bodyPr wrap="square" rtlCol="0">
            <a:spAutoFit/>
          </a:bodyPr>
          <a:lstStyle/>
          <a:p>
            <a:r>
              <a:rPr lang="en-AU" sz="2400" b="1" dirty="0">
                <a:solidFill>
                  <a:schemeClr val="accent2">
                    <a:lumMod val="50000"/>
                  </a:schemeClr>
                </a:solidFill>
                <a:latin typeface="Arial" panose="020B0604020202020204" pitchFamily="34" charset="0"/>
                <a:cs typeface="Arial" panose="020B0604020202020204" pitchFamily="34" charset="0"/>
              </a:rPr>
              <a:t>In an evaluation of the project on which this kit is based, all stakeholders identified the need for </a:t>
            </a:r>
            <a:r>
              <a:rPr lang="en-AU" sz="2400" b="1" dirty="0">
                <a:solidFill>
                  <a:srgbClr val="7030A0"/>
                </a:solidFill>
                <a:latin typeface="Arial" panose="020B0604020202020204" pitchFamily="34" charset="0"/>
                <a:cs typeface="Arial" panose="020B0604020202020204" pitchFamily="34" charset="0"/>
              </a:rPr>
              <a:t>Succession Planning </a:t>
            </a:r>
            <a:r>
              <a:rPr lang="en-AU" sz="2400" b="1" dirty="0">
                <a:solidFill>
                  <a:schemeClr val="accent2">
                    <a:lumMod val="50000"/>
                  </a:schemeClr>
                </a:solidFill>
                <a:latin typeface="Arial" panose="020B0604020202020204" pitchFamily="34" charset="0"/>
                <a:cs typeface="Arial" panose="020B0604020202020204" pitchFamily="34" charset="0"/>
              </a:rPr>
              <a:t>to be part of the governance structure of WRLOs.</a:t>
            </a:r>
          </a:p>
          <a:p>
            <a:endParaRPr lang="en-AU" sz="2400" b="1" dirty="0">
              <a:solidFill>
                <a:schemeClr val="accent2">
                  <a:lumMod val="50000"/>
                </a:schemeClr>
              </a:solidFill>
              <a:latin typeface="Arial" panose="020B0604020202020204" pitchFamily="34" charset="0"/>
              <a:cs typeface="Arial" panose="020B0604020202020204" pitchFamily="34" charset="0"/>
            </a:endParaRPr>
          </a:p>
          <a:p>
            <a:r>
              <a:rPr lang="en-AU" sz="2400" b="1" dirty="0">
                <a:solidFill>
                  <a:schemeClr val="accent2">
                    <a:lumMod val="50000"/>
                  </a:schemeClr>
                </a:solidFill>
                <a:latin typeface="Arial" panose="020B0604020202020204" pitchFamily="34" charset="0"/>
                <a:cs typeface="Arial" panose="020B0604020202020204" pitchFamily="34" charset="0"/>
              </a:rPr>
              <a:t>This is to ensure that there are new leaders, trained and experienced to develop and lead new projects, and to take on management positions if current leaders are resettled, or leave position for other reasons</a:t>
            </a:r>
          </a:p>
        </p:txBody>
      </p:sp>
    </p:spTree>
    <p:extLst>
      <p:ext uri="{BB962C8B-B14F-4D97-AF65-F5344CB8AC3E}">
        <p14:creationId xmlns:p14="http://schemas.microsoft.com/office/powerpoint/2010/main" val="64857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3839A594-AA12-76DC-0E4A-DC42E938E704}"/>
              </a:ext>
            </a:extLst>
          </p:cNvPr>
          <p:cNvSpPr>
            <a:spLocks noGrp="1" noChangeArrowheads="1"/>
          </p:cNvSpPr>
          <p:nvPr>
            <p:ph type="title"/>
          </p:nvPr>
        </p:nvSpPr>
        <p:spPr>
          <a:xfrm>
            <a:off x="-174625" y="246063"/>
            <a:ext cx="9318625" cy="635000"/>
          </a:xfrm>
        </p:spPr>
        <p:txBody>
          <a:bodyPr/>
          <a:lstStyle/>
          <a:p>
            <a:r>
              <a:rPr lang="en-AU" altLang="en-US" sz="2800" dirty="0">
                <a:ea typeface="Cambria" panose="02040503050406030204" pitchFamily="18" charset="0"/>
              </a:rPr>
              <a:t>The Global Compact on Refugees and Gender</a:t>
            </a:r>
            <a:br>
              <a:rPr lang="en-AU" altLang="en-US" sz="2800" dirty="0">
                <a:ea typeface="Cambria" panose="02040503050406030204" pitchFamily="18" charset="0"/>
              </a:rPr>
            </a:br>
            <a:endParaRPr lang="en-AU" altLang="en-US" sz="2800" dirty="0">
              <a:ea typeface="Cambria" panose="02040503050406030204" pitchFamily="18" charset="0"/>
            </a:endParaRPr>
          </a:p>
        </p:txBody>
      </p:sp>
      <p:sp>
        <p:nvSpPr>
          <p:cNvPr id="27651" name="Content Placeholder 2">
            <a:extLst>
              <a:ext uri="{FF2B5EF4-FFF2-40B4-BE49-F238E27FC236}">
                <a16:creationId xmlns:a16="http://schemas.microsoft.com/office/drawing/2014/main" id="{0CC7E389-E898-95FC-9952-C51DBECFCFFA}"/>
              </a:ext>
            </a:extLst>
          </p:cNvPr>
          <p:cNvSpPr>
            <a:spLocks noGrp="1" noChangeArrowheads="1"/>
          </p:cNvSpPr>
          <p:nvPr>
            <p:ph idx="1"/>
          </p:nvPr>
        </p:nvSpPr>
        <p:spPr>
          <a:xfrm>
            <a:off x="561975" y="1319213"/>
            <a:ext cx="8020050" cy="3698875"/>
          </a:xfrm>
        </p:spPr>
        <p:txBody>
          <a:bodyPr/>
          <a:lstStyle/>
          <a:p>
            <a:pPr>
              <a:defRPr/>
            </a:pPr>
            <a:r>
              <a:rPr lang="en-AU" altLang="en-US" sz="2000" b="1" dirty="0">
                <a:solidFill>
                  <a:schemeClr val="accent2">
                    <a:lumMod val="50000"/>
                  </a:schemeClr>
                </a:solidFill>
                <a:ea typeface="Cambria" panose="02040503050406030204" pitchFamily="18" charset="0"/>
              </a:rPr>
              <a:t>The Declaration gave UNHCR the task of to develop a ‘Global Compact on Refugees’ to operationalise the principles set out in the Comprehensive Refugee Response Framework (CRRF).</a:t>
            </a:r>
          </a:p>
          <a:p>
            <a:pPr>
              <a:defRPr/>
            </a:pPr>
            <a:r>
              <a:rPr lang="en-AU" altLang="en-US" sz="2000" b="1" dirty="0">
                <a:solidFill>
                  <a:schemeClr val="accent2">
                    <a:lumMod val="50000"/>
                  </a:schemeClr>
                </a:solidFill>
                <a:ea typeface="Cambria" panose="02040503050406030204" pitchFamily="18" charset="0"/>
              </a:rPr>
              <a:t>UNHCR held consultations with governments and other stakeholders to develop the Compact.</a:t>
            </a:r>
          </a:p>
          <a:p>
            <a:pPr>
              <a:defRPr/>
            </a:pPr>
            <a:r>
              <a:rPr lang="en-AU" altLang="en-US" sz="2000" b="1" dirty="0">
                <a:solidFill>
                  <a:schemeClr val="accent2">
                    <a:lumMod val="50000"/>
                  </a:schemeClr>
                </a:solidFill>
                <a:ea typeface="Cambria" panose="02040503050406030204" pitchFamily="18" charset="0"/>
              </a:rPr>
              <a:t>The work of international scholars was recognised and incorporated</a:t>
            </a:r>
          </a:p>
          <a:p>
            <a:pPr>
              <a:defRPr/>
            </a:pPr>
            <a:r>
              <a:rPr lang="en-AU" altLang="en-US" sz="2000" b="1" dirty="0">
                <a:solidFill>
                  <a:schemeClr val="accent2">
                    <a:lumMod val="50000"/>
                  </a:schemeClr>
                </a:solidFill>
                <a:ea typeface="Cambria" panose="02040503050406030204" pitchFamily="18" charset="0"/>
              </a:rPr>
              <a:t>A UNSW Gender Audit team which included 7 refugee women advocates  worked with UNHCR to make sure that the final text of the GCR included strong commitments to refugee women and girls</a:t>
            </a:r>
          </a:p>
          <a:p>
            <a:pPr>
              <a:defRPr/>
            </a:pPr>
            <a:endParaRPr lang="en-AU" altLang="en-US" sz="2000" b="1" dirty="0">
              <a:solidFill>
                <a:schemeClr val="accent2">
                  <a:lumMod val="50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A6A3D-B00E-1122-119E-54CF71E745CB}"/>
              </a:ext>
            </a:extLst>
          </p:cNvPr>
          <p:cNvSpPr>
            <a:spLocks noGrp="1"/>
          </p:cNvSpPr>
          <p:nvPr>
            <p:ph type="title"/>
          </p:nvPr>
        </p:nvSpPr>
        <p:spPr>
          <a:xfrm>
            <a:off x="228600" y="245477"/>
            <a:ext cx="8253766" cy="635633"/>
          </a:xfrm>
        </p:spPr>
        <p:txBody>
          <a:bodyPr/>
          <a:lstStyle/>
          <a:p>
            <a:r>
              <a:rPr lang="en-AU" dirty="0"/>
              <a:t>Legal Aspects of Collective working, and Consortiums</a:t>
            </a:r>
          </a:p>
        </p:txBody>
      </p:sp>
      <p:sp>
        <p:nvSpPr>
          <p:cNvPr id="3" name="Content Placeholder 2">
            <a:extLst>
              <a:ext uri="{FF2B5EF4-FFF2-40B4-BE49-F238E27FC236}">
                <a16:creationId xmlns:a16="http://schemas.microsoft.com/office/drawing/2014/main" id="{2ECA40F7-F2C9-2879-DB91-9020139FA2C6}"/>
              </a:ext>
            </a:extLst>
          </p:cNvPr>
          <p:cNvSpPr>
            <a:spLocks noGrp="1"/>
          </p:cNvSpPr>
          <p:nvPr>
            <p:ph idx="1"/>
          </p:nvPr>
        </p:nvSpPr>
        <p:spPr>
          <a:xfrm>
            <a:off x="458855" y="1471101"/>
            <a:ext cx="7793256" cy="3083701"/>
          </a:xfrm>
        </p:spPr>
        <p:txBody>
          <a:bodyPr/>
          <a:lstStyle/>
          <a:p>
            <a:r>
              <a:rPr lang="en-AU" sz="2200" b="1" dirty="0">
                <a:solidFill>
                  <a:schemeClr val="accent2">
                    <a:lumMod val="50000"/>
                  </a:schemeClr>
                </a:solidFill>
              </a:rPr>
              <a:t>In order demonstrate their ability to work professionally, develop good governance structures to be competitive for international funding, even without formal registration, it will become increasingly important for RLOs and WRLOs to develop and adopt transparent and accountable structures, and at times  work together in collective groups.  </a:t>
            </a:r>
          </a:p>
        </p:txBody>
      </p:sp>
      <p:pic>
        <p:nvPicPr>
          <p:cNvPr id="9" name="Picture 8" descr="A group of women sitting on a bench&#10;&#10;Description automatically generated">
            <a:extLst>
              <a:ext uri="{FF2B5EF4-FFF2-40B4-BE49-F238E27FC236}">
                <a16:creationId xmlns:a16="http://schemas.microsoft.com/office/drawing/2014/main" id="{0618F149-F6C8-9067-3C73-ED4C3AD92F5D}"/>
              </a:ext>
            </a:extLst>
          </p:cNvPr>
          <p:cNvPicPr>
            <a:picLocks noChangeAspect="1"/>
          </p:cNvPicPr>
          <p:nvPr/>
        </p:nvPicPr>
        <p:blipFill>
          <a:blip r:embed="rId3"/>
          <a:stretch>
            <a:fillRect/>
          </a:stretch>
        </p:blipFill>
        <p:spPr>
          <a:xfrm>
            <a:off x="6729573" y="3557425"/>
            <a:ext cx="2214660" cy="2415992"/>
          </a:xfrm>
          <a:prstGeom prst="rect">
            <a:avLst/>
          </a:prstGeom>
        </p:spPr>
      </p:pic>
      <p:sp>
        <p:nvSpPr>
          <p:cNvPr id="10" name="TextBox 9">
            <a:extLst>
              <a:ext uri="{FF2B5EF4-FFF2-40B4-BE49-F238E27FC236}">
                <a16:creationId xmlns:a16="http://schemas.microsoft.com/office/drawing/2014/main" id="{20D2E123-93F9-937D-D9FB-192561B361A7}"/>
              </a:ext>
            </a:extLst>
          </p:cNvPr>
          <p:cNvSpPr txBox="1"/>
          <p:nvPr/>
        </p:nvSpPr>
        <p:spPr>
          <a:xfrm rot="10800000" flipV="1">
            <a:off x="743136" y="4087855"/>
            <a:ext cx="5702157" cy="1785104"/>
          </a:xfrm>
          <a:prstGeom prst="rect">
            <a:avLst/>
          </a:prstGeom>
          <a:noFill/>
        </p:spPr>
        <p:txBody>
          <a:bodyPr wrap="square" rtlCol="0">
            <a:spAutoFit/>
          </a:bodyPr>
          <a:lstStyle/>
          <a:p>
            <a:r>
              <a:rPr lang="en-AU" sz="2200" b="1" dirty="0">
                <a:solidFill>
                  <a:schemeClr val="accent2">
                    <a:lumMod val="50000"/>
                  </a:schemeClr>
                </a:solidFill>
                <a:latin typeface="Arial" panose="020B0604020202020204" pitchFamily="34" charset="0"/>
                <a:cs typeface="Arial" panose="020B0604020202020204" pitchFamily="34" charset="0"/>
              </a:rPr>
              <a:t>This training kit was developed for women's groups in this project by a Malaysian consultant, specific to Malaysia.  It offers a template which can be adapted for other country sites.</a:t>
            </a:r>
            <a:endParaRPr lang="en-AU"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4229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432D3-DBB4-6150-C958-9ECABC222F06}"/>
              </a:ext>
            </a:extLst>
          </p:cNvPr>
          <p:cNvSpPr>
            <a:spLocks noGrp="1"/>
          </p:cNvSpPr>
          <p:nvPr>
            <p:ph type="title"/>
          </p:nvPr>
        </p:nvSpPr>
        <p:spPr>
          <a:xfrm>
            <a:off x="689110" y="156025"/>
            <a:ext cx="7793256" cy="635633"/>
          </a:xfrm>
        </p:spPr>
        <p:txBody>
          <a:bodyPr/>
          <a:lstStyle/>
          <a:p>
            <a:r>
              <a:rPr lang="en-AU" dirty="0">
                <a:ea typeface="Cambria" panose="02040503050406030204" pitchFamily="18" charset="0"/>
              </a:rPr>
              <a:t>Strategic Planning with an Intersectional Approach</a:t>
            </a:r>
          </a:p>
        </p:txBody>
      </p:sp>
      <p:sp>
        <p:nvSpPr>
          <p:cNvPr id="3" name="Content Placeholder 2">
            <a:extLst>
              <a:ext uri="{FF2B5EF4-FFF2-40B4-BE49-F238E27FC236}">
                <a16:creationId xmlns:a16="http://schemas.microsoft.com/office/drawing/2014/main" id="{78AD7DA3-0256-C403-216C-AEEFB69439AD}"/>
              </a:ext>
            </a:extLst>
          </p:cNvPr>
          <p:cNvSpPr>
            <a:spLocks noGrp="1"/>
          </p:cNvSpPr>
          <p:nvPr>
            <p:ph idx="1"/>
          </p:nvPr>
        </p:nvSpPr>
        <p:spPr>
          <a:xfrm>
            <a:off x="957627" y="3654153"/>
            <a:ext cx="7793256" cy="1987082"/>
          </a:xfrm>
        </p:spPr>
        <p:txBody>
          <a:bodyPr/>
          <a:lstStyle/>
          <a:p>
            <a:pPr>
              <a:lnSpc>
                <a:spcPct val="107000"/>
              </a:lnSpc>
              <a:spcAft>
                <a:spcPts val="800"/>
              </a:spcAft>
            </a:pPr>
            <a:r>
              <a:rPr lang="en-GB" sz="2000" b="1" kern="100" dirty="0">
                <a:solidFill>
                  <a:srgbClr val="3A7C22"/>
                </a:solidFill>
                <a:effectLst/>
                <a:ea typeface="Aptos" panose="020B0004020202020204" pitchFamily="34" charset="0"/>
              </a:rPr>
              <a:t>In acknowledging the </a:t>
            </a:r>
            <a:r>
              <a:rPr lang="en-GB" sz="2000" b="1" kern="100" dirty="0">
                <a:solidFill>
                  <a:srgbClr val="7030A0"/>
                </a:solidFill>
                <a:effectLst/>
                <a:ea typeface="Aptos" panose="020B0004020202020204" pitchFamily="34" charset="0"/>
              </a:rPr>
              <a:t>intersectionality </a:t>
            </a:r>
            <a:r>
              <a:rPr lang="en-GB" sz="2000" b="1" kern="100" dirty="0">
                <a:solidFill>
                  <a:srgbClr val="3A7C22"/>
                </a:solidFill>
                <a:effectLst/>
                <a:ea typeface="Aptos" panose="020B0004020202020204" pitchFamily="34" charset="0"/>
              </a:rPr>
              <a:t>of the concepts addressed in these resources, we have mentioned the cross-cutting themes whenever appropriate in each section. The final Tool, </a:t>
            </a:r>
            <a:r>
              <a:rPr lang="en-GB" sz="2000" b="1" kern="100" dirty="0">
                <a:solidFill>
                  <a:srgbClr val="7030A0"/>
                </a:solidFill>
                <a:effectLst/>
                <a:ea typeface="Aptos" panose="020B0004020202020204" pitchFamily="34" charset="0"/>
              </a:rPr>
              <a:t>Strategic planning, </a:t>
            </a:r>
            <a:r>
              <a:rPr lang="en-GB" sz="2000" b="1" kern="100" dirty="0">
                <a:solidFill>
                  <a:srgbClr val="3A7C22"/>
                </a:solidFill>
                <a:effectLst/>
                <a:ea typeface="Aptos" panose="020B0004020202020204" pitchFamily="34" charset="0"/>
              </a:rPr>
              <a:t>uses an intersectional approach to inform the development of models which address the intersecting challenges. </a:t>
            </a:r>
            <a:r>
              <a:rPr lang="en-AU" sz="2000" b="1" kern="100" dirty="0">
                <a:solidFill>
                  <a:srgbClr val="3A7C22"/>
                </a:solidFill>
                <a:effectLst/>
                <a:ea typeface="Aptos" panose="020B0004020202020204" pitchFamily="34" charset="0"/>
              </a:rPr>
              <a:t>Unless these are identified in each site, implementing these goals will continue to be challenging. </a:t>
            </a:r>
            <a:endParaRPr lang="en-AU" sz="2000" b="1" kern="100" dirty="0">
              <a:effectLst/>
              <a:ea typeface="Aptos" panose="020B0004020202020204" pitchFamily="34" charset="0"/>
            </a:endParaRPr>
          </a:p>
          <a:p>
            <a:endParaRPr lang="en-AU" sz="2000" b="1" dirty="0"/>
          </a:p>
        </p:txBody>
      </p:sp>
      <p:pic>
        <p:nvPicPr>
          <p:cNvPr id="4" name="Picture 3" descr="A diagram of different genders&#10;&#10;Description automatically generated">
            <a:extLst>
              <a:ext uri="{FF2B5EF4-FFF2-40B4-BE49-F238E27FC236}">
                <a16:creationId xmlns:a16="http://schemas.microsoft.com/office/drawing/2014/main" id="{78B973E4-209C-A763-781E-A825E09E9A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5363" y="1278049"/>
            <a:ext cx="2597785" cy="2376104"/>
          </a:xfrm>
          <a:prstGeom prst="roundRect">
            <a:avLst>
              <a:gd name="adj" fmla="val 8832"/>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668780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3370A809-D193-6245-F848-F460E7C1D67B}"/>
              </a:ext>
            </a:extLst>
          </p:cNvPr>
          <p:cNvSpPr>
            <a:spLocks noGrp="1" noChangeArrowheads="1"/>
          </p:cNvSpPr>
          <p:nvPr>
            <p:ph type="title"/>
          </p:nvPr>
        </p:nvSpPr>
        <p:spPr>
          <a:xfrm>
            <a:off x="688975" y="246063"/>
            <a:ext cx="7793038" cy="635000"/>
          </a:xfrm>
        </p:spPr>
        <p:txBody>
          <a:bodyPr/>
          <a:lstStyle/>
          <a:p>
            <a:endParaRPr lang="en-AU" altLang="en-US" dirty="0">
              <a:latin typeface="Cambria" panose="02040503050406030204" pitchFamily="18" charset="0"/>
              <a:ea typeface="Cambria" panose="02040503050406030204" pitchFamily="18" charset="0"/>
            </a:endParaRPr>
          </a:p>
        </p:txBody>
      </p:sp>
      <p:sp>
        <p:nvSpPr>
          <p:cNvPr id="36867" name="Content Placeholder 2">
            <a:extLst>
              <a:ext uri="{FF2B5EF4-FFF2-40B4-BE49-F238E27FC236}">
                <a16:creationId xmlns:a16="http://schemas.microsoft.com/office/drawing/2014/main" id="{318C6F28-4110-6892-13C6-BCB1664E0A93}"/>
              </a:ext>
            </a:extLst>
          </p:cNvPr>
          <p:cNvSpPr>
            <a:spLocks noGrp="1" noChangeArrowheads="1"/>
          </p:cNvSpPr>
          <p:nvPr>
            <p:ph idx="1"/>
          </p:nvPr>
        </p:nvSpPr>
        <p:spPr>
          <a:xfrm>
            <a:off x="738188" y="1289050"/>
            <a:ext cx="7794625" cy="4475163"/>
          </a:xfrm>
        </p:spPr>
        <p:txBody>
          <a:bodyPr/>
          <a:lstStyle/>
          <a:p>
            <a:pPr algn="ctr"/>
            <a:r>
              <a:rPr lang="en-AU" altLang="en-US" b="1" dirty="0">
                <a:solidFill>
                  <a:srgbClr val="538135"/>
                </a:solidFill>
                <a:ea typeface="Cambria" panose="02040503050406030204" pitchFamily="18" charset="0"/>
              </a:rPr>
              <a:t>Training on the Resource Kit can be offered as a series of virtual workshops, or as a three-day face to face workshop.  Contact </a:t>
            </a:r>
            <a:r>
              <a:rPr lang="en-AU" altLang="en-US" b="1" dirty="0">
                <a:solidFill>
                  <a:srgbClr val="538135"/>
                </a:solidFill>
                <a:ea typeface="Cambria" panose="02040503050406030204" pitchFamily="18" charset="0"/>
                <a:hlinkClick r:id="rId3"/>
              </a:rPr>
              <a:t>Linda.Bartolomei@unsw.edu.au</a:t>
            </a:r>
            <a:r>
              <a:rPr lang="en-AU" altLang="en-US" b="1" dirty="0">
                <a:solidFill>
                  <a:srgbClr val="538135"/>
                </a:solidFill>
                <a:ea typeface="Cambria" panose="02040503050406030204" pitchFamily="18" charset="0"/>
              </a:rPr>
              <a:t> for details</a:t>
            </a:r>
          </a:p>
          <a:p>
            <a:pPr algn="ctr"/>
            <a:endParaRPr lang="en-AU" altLang="en-US" b="1" dirty="0">
              <a:solidFill>
                <a:srgbClr val="538135"/>
              </a:solidFill>
              <a:ea typeface="Cambria" panose="02040503050406030204" pitchFamily="18" charset="0"/>
            </a:endParaRPr>
          </a:p>
          <a:p>
            <a:pPr algn="ctr"/>
            <a:endParaRPr lang="en-AU" altLang="en-US" b="1" dirty="0">
              <a:solidFill>
                <a:srgbClr val="538135"/>
              </a:solidFill>
            </a:endParaRPr>
          </a:p>
        </p:txBody>
      </p:sp>
      <p:pic>
        <p:nvPicPr>
          <p:cNvPr id="36868" name="Picture 4">
            <a:extLst>
              <a:ext uri="{FF2B5EF4-FFF2-40B4-BE49-F238E27FC236}">
                <a16:creationId xmlns:a16="http://schemas.microsoft.com/office/drawing/2014/main" id="{303CFB37-A095-4CCE-1C15-E960D90197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313" y="4468813"/>
            <a:ext cx="28543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6">
            <a:extLst>
              <a:ext uri="{FF2B5EF4-FFF2-40B4-BE49-F238E27FC236}">
                <a16:creationId xmlns:a16="http://schemas.microsoft.com/office/drawing/2014/main" id="{CFC18D50-EC2C-5110-7886-A24652C0E6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500" y="4302125"/>
            <a:ext cx="2114550"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09647AF-0FDA-C4E0-14CB-D669750BCF02}"/>
              </a:ext>
            </a:extLst>
          </p:cNvPr>
          <p:cNvSpPr txBox="1"/>
          <p:nvPr/>
        </p:nvSpPr>
        <p:spPr>
          <a:xfrm>
            <a:off x="647700" y="1036638"/>
            <a:ext cx="8277225" cy="3416320"/>
          </a:xfrm>
          <a:prstGeom prst="rect">
            <a:avLst/>
          </a:prstGeom>
          <a:noFill/>
        </p:spPr>
        <p:txBody>
          <a:bodyPr>
            <a:spAutoFit/>
          </a:bodyPr>
          <a:lstStyle/>
          <a:p>
            <a:pPr>
              <a:defRPr/>
            </a:pPr>
            <a:r>
              <a:rPr lang="en-AU" b="1" i="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Para 13 The programme of action is underpinned by a strong partnership and participatory approach, involving refugees and host communities,  as  well  as  age,  gender,  and  diversity  considerations,  including:  promoting  gender  equality  and  empowering  women and girls; ending all forms of sexual and gender-based violence,  trafficking  in  persons,  sexual  exploitation  and  abuse,  and harmful practices; facilitating the meaningful participation of youth, persons with disabilities and older persons; ensuring the best interests of the child; and combating discrimination. See UNHCR Executive Committee (ExCom) Conclusion No. 108 (LIX) (2008), (f)-(k). Global Compact on Refugees. 2018 See </a:t>
            </a:r>
            <a:r>
              <a:rPr lang="en-AU" b="1" i="1" u="sng" kern="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hlinkClick r:id="rId3">
                  <a:extLst>
                    <a:ext uri="{A12FA001-AC4F-418D-AE19-62706E023703}">
                      <ahyp:hlinkClr xmlns:ahyp="http://schemas.microsoft.com/office/drawing/2018/hyperlinkcolor" val="tx"/>
                    </a:ext>
                  </a:extLst>
                </a:hlinkClick>
              </a:rPr>
              <a:t>UNHCR Executive Committee (ExCom) Conclusion No. 108</a:t>
            </a:r>
            <a:r>
              <a:rPr lang="en-AU" b="1" i="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 (LIX) (2008), (f)-(k). </a:t>
            </a:r>
            <a:r>
              <a:rPr lang="en-AU" b="1" i="1" u="sng" kern="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hlinkClick r:id="rId4">
                  <a:extLst>
                    <a:ext uri="{A12FA001-AC4F-418D-AE19-62706E023703}">
                      <ahyp:hlinkClr xmlns:ahyp="http://schemas.microsoft.com/office/drawing/2018/hyperlinkcolor" val="tx"/>
                    </a:ext>
                  </a:extLst>
                </a:hlinkClick>
              </a:rPr>
              <a:t>Global Compact on Refugees, 2018</a:t>
            </a:r>
            <a:endParaRPr lang="en-AU"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p:txBody>
      </p:sp>
      <p:pic>
        <p:nvPicPr>
          <p:cNvPr id="16387" name="Picture 9">
            <a:extLst>
              <a:ext uri="{FF2B5EF4-FFF2-40B4-BE49-F238E27FC236}">
                <a16:creationId xmlns:a16="http://schemas.microsoft.com/office/drawing/2014/main" id="{6FB57996-382F-57AA-0D1B-F78DD5ADDA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0325" y="4437063"/>
            <a:ext cx="3300413"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1">
            <a:extLst>
              <a:ext uri="{FF2B5EF4-FFF2-40B4-BE49-F238E27FC236}">
                <a16:creationId xmlns:a16="http://schemas.microsoft.com/office/drawing/2014/main" id="{8EA4B270-4163-BF5A-C59E-BFAF61916497}"/>
              </a:ext>
            </a:extLst>
          </p:cNvPr>
          <p:cNvSpPr txBox="1">
            <a:spLocks noChangeArrowheads="1"/>
          </p:cNvSpPr>
          <p:nvPr/>
        </p:nvSpPr>
        <p:spPr bwMode="auto">
          <a:xfrm>
            <a:off x="95251" y="279182"/>
            <a:ext cx="8705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spcAft>
                <a:spcPts val="800"/>
              </a:spcAft>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spcAft>
                <a:spcPct val="0"/>
              </a:spcAft>
              <a:buClrTx/>
              <a:buSzTx/>
              <a:buFontTx/>
              <a:buNone/>
            </a:pPr>
            <a:r>
              <a:rPr lang="en-AU" altLang="en-US" sz="3600" b="1" dirty="0">
                <a:solidFill>
                  <a:srgbClr val="7030A0"/>
                </a:solidFill>
                <a:latin typeface="Arial" panose="020B0604020202020204" pitchFamily="34" charset="0"/>
                <a:ea typeface="Cambria" panose="02040503050406030204" pitchFamily="18" charset="0"/>
                <a:cs typeface="Arial" panose="020B0604020202020204" pitchFamily="34" charset="0"/>
              </a:rPr>
              <a:t>What are the Gender Commitments?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4">
            <a:extLst>
              <a:ext uri="{FF2B5EF4-FFF2-40B4-BE49-F238E27FC236}">
                <a16:creationId xmlns:a16="http://schemas.microsoft.com/office/drawing/2014/main" id="{EE6C30E9-E83F-41A7-084F-28306E4C9DB6}"/>
              </a:ext>
            </a:extLst>
          </p:cNvPr>
          <p:cNvSpPr txBox="1">
            <a:spLocks noChangeArrowheads="1"/>
          </p:cNvSpPr>
          <p:nvPr/>
        </p:nvSpPr>
        <p:spPr bwMode="auto">
          <a:xfrm>
            <a:off x="606425" y="2466975"/>
            <a:ext cx="80930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spcAft>
                <a:spcPts val="800"/>
              </a:spcAft>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spcAft>
                <a:spcPct val="0"/>
              </a:spcAft>
              <a:buClrTx/>
              <a:buSzTx/>
              <a:buFontTx/>
              <a:buNone/>
            </a:pPr>
            <a:endParaRPr lang="en-AU" altLang="en-US" b="1" dirty="0">
              <a:solidFill>
                <a:srgbClr val="3A7C22"/>
              </a:solidFill>
              <a:latin typeface="Cambria" panose="02040503050406030204" pitchFamily="18" charset="0"/>
              <a:ea typeface="Aptos" panose="020B0004020202020204" pitchFamily="34" charset="0"/>
              <a:cs typeface="Times New Roman" panose="02020603050405020304" pitchFamily="18" charset="0"/>
            </a:endParaRPr>
          </a:p>
          <a:p>
            <a:pPr>
              <a:spcBef>
                <a:spcPct val="0"/>
              </a:spcBef>
              <a:spcAft>
                <a:spcPct val="0"/>
              </a:spcAft>
              <a:buClrTx/>
              <a:buSzTx/>
              <a:buFontTx/>
              <a:buNone/>
            </a:pPr>
            <a:endParaRPr lang="en-AU" altLang="en-US" b="1" dirty="0">
              <a:solidFill>
                <a:srgbClr val="3A7C22"/>
              </a:solidFill>
              <a:latin typeface="Cambria" panose="02040503050406030204" pitchFamily="18" charset="0"/>
              <a:ea typeface="Aptos" panose="020B0004020202020204" pitchFamily="34" charset="0"/>
              <a:cs typeface="Times New Roman" panose="02020603050405020304" pitchFamily="18" charset="0"/>
            </a:endParaRPr>
          </a:p>
          <a:p>
            <a:pPr>
              <a:spcBef>
                <a:spcPct val="0"/>
              </a:spcBef>
              <a:spcAft>
                <a:spcPct val="0"/>
              </a:spcAft>
              <a:buClrTx/>
              <a:buSzTx/>
              <a:buFontTx/>
              <a:buNone/>
            </a:pPr>
            <a:endParaRPr lang="en-AU" altLang="en-US" b="1" dirty="0">
              <a:solidFill>
                <a:srgbClr val="3A7C22"/>
              </a:solidFill>
              <a:latin typeface="Cambria" panose="02040503050406030204" pitchFamily="18" charset="0"/>
              <a:ea typeface="Aptos" panose="020B0004020202020204" pitchFamily="34" charset="0"/>
              <a:cs typeface="Times New Roman" panose="02020603050405020304" pitchFamily="18" charset="0"/>
            </a:endParaRPr>
          </a:p>
        </p:txBody>
      </p:sp>
      <p:pic>
        <p:nvPicPr>
          <p:cNvPr id="11267" name="Picture 5">
            <a:extLst>
              <a:ext uri="{FF2B5EF4-FFF2-40B4-BE49-F238E27FC236}">
                <a16:creationId xmlns:a16="http://schemas.microsoft.com/office/drawing/2014/main" id="{5EA6422D-5C63-4D1D-8DC7-515E17B448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388" y="2678736"/>
            <a:ext cx="2263775"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Box 6">
            <a:extLst>
              <a:ext uri="{FF2B5EF4-FFF2-40B4-BE49-F238E27FC236}">
                <a16:creationId xmlns:a16="http://schemas.microsoft.com/office/drawing/2014/main" id="{5C3881A1-E91D-7896-11B9-A7C7463E767C}"/>
              </a:ext>
            </a:extLst>
          </p:cNvPr>
          <p:cNvSpPr txBox="1">
            <a:spLocks noChangeArrowheads="1"/>
          </p:cNvSpPr>
          <p:nvPr/>
        </p:nvSpPr>
        <p:spPr bwMode="auto">
          <a:xfrm>
            <a:off x="3286125" y="1332845"/>
            <a:ext cx="525145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spcAft>
                <a:spcPts val="800"/>
              </a:spcAft>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spcAft>
                <a:spcPct val="0"/>
              </a:spcAft>
              <a:buClrTx/>
              <a:buSzTx/>
              <a:buFontTx/>
              <a:buNone/>
            </a:pPr>
            <a:r>
              <a:rPr lang="en-AU" altLang="en-US" sz="2400" b="1" dirty="0">
                <a:solidFill>
                  <a:schemeClr val="accent2">
                    <a:lumMod val="50000"/>
                  </a:schemeClr>
                </a:solidFill>
                <a:latin typeface="Arial" panose="020B0604020202020204" pitchFamily="34" charset="0"/>
                <a:ea typeface="Aptos" panose="020B0004020202020204" pitchFamily="34" charset="0"/>
                <a:cs typeface="Arial" panose="020B0604020202020204" pitchFamily="34" charset="0"/>
              </a:rPr>
              <a:t>Each module is based on findings from research on the implementation of the gender commitments in the Global Compact on Refugees (GCR),  with a main focus on the </a:t>
            </a:r>
            <a:r>
              <a:rPr lang="en-AU" altLang="en-US" sz="2400" b="1" i="1" dirty="0">
                <a:solidFill>
                  <a:schemeClr val="accent2">
                    <a:lumMod val="50000"/>
                  </a:schemeClr>
                </a:solidFill>
                <a:latin typeface="Arial" panose="020B0604020202020204" pitchFamily="34" charset="0"/>
                <a:ea typeface="Aptos" panose="020B0004020202020204" pitchFamily="34" charset="0"/>
                <a:cs typeface="Arial" panose="020B0604020202020204" pitchFamily="34" charset="0"/>
              </a:rPr>
              <a:t>Meaningful Participation of Refugee Women and Girls,</a:t>
            </a:r>
            <a:r>
              <a:rPr lang="en-AU" altLang="en-US" sz="2400" b="1" dirty="0">
                <a:solidFill>
                  <a:schemeClr val="accent2">
                    <a:lumMod val="50000"/>
                  </a:schemeClr>
                </a:solidFill>
                <a:latin typeface="Arial" panose="020B0604020202020204" pitchFamily="34" charset="0"/>
                <a:ea typeface="Aptos" panose="020B0004020202020204" pitchFamily="34" charset="0"/>
                <a:cs typeface="Arial" panose="020B0604020202020204" pitchFamily="34" charset="0"/>
              </a:rPr>
              <a:t> and </a:t>
            </a:r>
            <a:r>
              <a:rPr lang="en-AU" altLang="en-US" sz="2400" b="1" i="1" dirty="0">
                <a:solidFill>
                  <a:schemeClr val="accent2">
                    <a:lumMod val="50000"/>
                  </a:schemeClr>
                </a:solidFill>
                <a:latin typeface="Arial" panose="020B0604020202020204" pitchFamily="34" charset="0"/>
                <a:ea typeface="Aptos" panose="020B0004020202020204" pitchFamily="34" charset="0"/>
                <a:cs typeface="Arial" panose="020B0604020202020204" pitchFamily="34" charset="0"/>
              </a:rPr>
              <a:t>an Effective Response to SGBV. </a:t>
            </a:r>
            <a:r>
              <a:rPr lang="en-AU" altLang="en-US" sz="2400" b="1" dirty="0">
                <a:solidFill>
                  <a:schemeClr val="accent2">
                    <a:lumMod val="50000"/>
                  </a:schemeClr>
                </a:solidFill>
                <a:latin typeface="Arial" panose="020B0604020202020204" pitchFamily="34" charset="0"/>
                <a:ea typeface="Aptos" panose="020B0004020202020204" pitchFamily="34" charset="0"/>
                <a:cs typeface="Arial" panose="020B0604020202020204" pitchFamily="34" charset="0"/>
              </a:rPr>
              <a:t> They were developed with refugee women’s groups in Thailand, Bangladesh, and Malaysia who worked with us as project partners.  </a:t>
            </a:r>
          </a:p>
          <a:p>
            <a:pPr>
              <a:spcBef>
                <a:spcPct val="0"/>
              </a:spcBef>
              <a:spcAft>
                <a:spcPct val="0"/>
              </a:spcAft>
              <a:buClrTx/>
              <a:buSzTx/>
              <a:buFontTx/>
              <a:buNone/>
            </a:pPr>
            <a:endParaRPr lang="en-AU" altLang="en-US" sz="2400" b="1" dirty="0">
              <a:solidFill>
                <a:srgbClr val="3A7C22"/>
              </a:solidFill>
              <a:latin typeface="Arial" panose="020B0604020202020204" pitchFamily="34" charset="0"/>
              <a:ea typeface="Aptos" panose="020B00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F9F5F29-0243-72BF-A05B-E0734EA73931}"/>
              </a:ext>
            </a:extLst>
          </p:cNvPr>
          <p:cNvSpPr txBox="1"/>
          <p:nvPr/>
        </p:nvSpPr>
        <p:spPr>
          <a:xfrm>
            <a:off x="1285874" y="217527"/>
            <a:ext cx="7413625" cy="1077218"/>
          </a:xfrm>
          <a:prstGeom prst="rect">
            <a:avLst/>
          </a:prstGeom>
          <a:noFill/>
        </p:spPr>
        <p:txBody>
          <a:bodyPr wrap="square" rtlCol="0">
            <a:spAutoFit/>
          </a:bodyPr>
          <a:lstStyle/>
          <a:p>
            <a:r>
              <a:rPr lang="en-AU" sz="3200" b="1" dirty="0">
                <a:solidFill>
                  <a:srgbClr val="7030A0"/>
                </a:solidFill>
                <a:latin typeface="Arial" panose="020B0604020202020204" pitchFamily="34" charset="0"/>
                <a:ea typeface="Cambria" panose="02040503050406030204" pitchFamily="18" charset="0"/>
                <a:cs typeface="Arial" panose="020B0604020202020204" pitchFamily="34" charset="0"/>
              </a:rPr>
              <a:t>Where did the idea for the Kit come from, and why is it so complex?</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5F68D-A9CC-9024-BE0C-7AAE4D3AA535}"/>
              </a:ext>
            </a:extLst>
          </p:cNvPr>
          <p:cNvSpPr>
            <a:spLocks noGrp="1"/>
          </p:cNvSpPr>
          <p:nvPr>
            <p:ph type="title"/>
          </p:nvPr>
        </p:nvSpPr>
        <p:spPr/>
        <p:txBody>
          <a:bodyPr/>
          <a:lstStyle/>
          <a:p>
            <a:r>
              <a:rPr lang="en-AU" dirty="0">
                <a:ea typeface="Cambria" panose="02040503050406030204" pitchFamily="18" charset="0"/>
              </a:rPr>
              <a:t>An Intersectional approach</a:t>
            </a:r>
          </a:p>
        </p:txBody>
      </p:sp>
      <p:sp>
        <p:nvSpPr>
          <p:cNvPr id="3" name="Content Placeholder 2">
            <a:extLst>
              <a:ext uri="{FF2B5EF4-FFF2-40B4-BE49-F238E27FC236}">
                <a16:creationId xmlns:a16="http://schemas.microsoft.com/office/drawing/2014/main" id="{21E18203-BE32-7D53-F114-2A43621A8D71}"/>
              </a:ext>
            </a:extLst>
          </p:cNvPr>
          <p:cNvSpPr>
            <a:spLocks noGrp="1"/>
          </p:cNvSpPr>
          <p:nvPr>
            <p:ph idx="1"/>
          </p:nvPr>
        </p:nvSpPr>
        <p:spPr>
          <a:xfrm>
            <a:off x="675372" y="884753"/>
            <a:ext cx="7793256" cy="4475178"/>
          </a:xfrm>
        </p:spPr>
        <p:txBody>
          <a:bodyPr/>
          <a:lstStyle/>
          <a:p>
            <a:r>
              <a:rPr lang="en-AU" altLang="en-US" sz="2800" b="1" dirty="0">
                <a:solidFill>
                  <a:schemeClr val="accent2">
                    <a:lumMod val="50000"/>
                  </a:schemeClr>
                </a:solidFill>
                <a:ea typeface="Aptos" panose="020B0004020202020204" pitchFamily="34" charset="0"/>
              </a:rPr>
              <a:t>For ease of use, we have broken the material into training sessions, but in fact we have taken an intersectional approach to the analysis.  None of the sections can just stand alone as an answer to the challenges faced by refugee women, and to women led refugee organisations.  Together they represent the complex number of issues which have to be addressed. </a:t>
            </a:r>
          </a:p>
          <a:p>
            <a:endParaRPr lang="en-AU" dirty="0"/>
          </a:p>
        </p:txBody>
      </p:sp>
      <p:pic>
        <p:nvPicPr>
          <p:cNvPr id="12292" name="Content Placeholder 5">
            <a:extLst>
              <a:ext uri="{FF2B5EF4-FFF2-40B4-BE49-F238E27FC236}">
                <a16:creationId xmlns:a16="http://schemas.microsoft.com/office/drawing/2014/main" id="{3B620FC4-1F9D-077C-128D-F65C504534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325" y="4902786"/>
            <a:ext cx="4576763"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2292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70377D8D-7CAD-94F2-04A6-A71D6E6C170E}"/>
              </a:ext>
            </a:extLst>
          </p:cNvPr>
          <p:cNvSpPr>
            <a:spLocks noGrp="1" noChangeArrowheads="1"/>
          </p:cNvSpPr>
          <p:nvPr>
            <p:ph type="title"/>
          </p:nvPr>
        </p:nvSpPr>
        <p:spPr>
          <a:xfrm>
            <a:off x="688975" y="246063"/>
            <a:ext cx="7793038" cy="635000"/>
          </a:xfrm>
        </p:spPr>
        <p:txBody>
          <a:bodyPr/>
          <a:lstStyle/>
          <a:p>
            <a:r>
              <a:rPr lang="en-AU" altLang="en-US" dirty="0">
                <a:ea typeface="Cambria" panose="02040503050406030204" pitchFamily="18" charset="0"/>
              </a:rPr>
              <a:t>An Investment in time</a:t>
            </a:r>
          </a:p>
        </p:txBody>
      </p:sp>
      <p:sp>
        <p:nvSpPr>
          <p:cNvPr id="5" name="TextBox 4">
            <a:extLst>
              <a:ext uri="{FF2B5EF4-FFF2-40B4-BE49-F238E27FC236}">
                <a16:creationId xmlns:a16="http://schemas.microsoft.com/office/drawing/2014/main" id="{58921DAB-A8E3-0E75-609E-5D625095ECCB}"/>
              </a:ext>
            </a:extLst>
          </p:cNvPr>
          <p:cNvSpPr txBox="1"/>
          <p:nvPr/>
        </p:nvSpPr>
        <p:spPr>
          <a:xfrm>
            <a:off x="347662" y="1128713"/>
            <a:ext cx="7424738" cy="2841612"/>
          </a:xfrm>
          <a:prstGeom prst="rect">
            <a:avLst/>
          </a:prstGeom>
          <a:noFill/>
        </p:spPr>
        <p:txBody>
          <a:bodyPr>
            <a:spAutoFit/>
          </a:bodyPr>
          <a:lstStyle/>
          <a:p>
            <a:pPr>
              <a:lnSpc>
                <a:spcPct val="107000"/>
              </a:lnSpc>
              <a:spcAft>
                <a:spcPts val="800"/>
              </a:spcAft>
              <a:defRPr/>
            </a:pPr>
            <a:r>
              <a:rPr lang="en-AU" sz="2400" b="1" kern="100" dirty="0">
                <a:solidFill>
                  <a:schemeClr val="accent2">
                    <a:lumMod val="50000"/>
                  </a:schemeClr>
                </a:solidFill>
                <a:latin typeface="Arial" panose="020B0604020202020204" pitchFamily="34" charset="0"/>
                <a:ea typeface="Aptos" panose="020B0004020202020204" pitchFamily="34" charset="0"/>
                <a:cs typeface="Arial" panose="020B0604020202020204" pitchFamily="34" charset="0"/>
              </a:rPr>
              <a:t>While to use these tools as part of program planning and design  takes time, we argue that the investment will pay dividends.  Cutting corners, assuming knowledge and most importantly, not including refugee and displaced women and girls in the process of analysis and planning could lead to failed programs. </a:t>
            </a:r>
          </a:p>
        </p:txBody>
      </p:sp>
      <p:pic>
        <p:nvPicPr>
          <p:cNvPr id="4" name="Content Placeholder 3">
            <a:extLst>
              <a:ext uri="{FF2B5EF4-FFF2-40B4-BE49-F238E27FC236}">
                <a16:creationId xmlns:a16="http://schemas.microsoft.com/office/drawing/2014/main" id="{2CD6CD9D-0828-3B99-1F6F-3C0098971023}"/>
              </a:ext>
            </a:extLst>
          </p:cNvPr>
          <p:cNvPicPr>
            <a:picLocks noGrp="1" noChangeAspect="1"/>
          </p:cNvPicPr>
          <p:nvPr>
            <p:ph idx="1"/>
          </p:nvPr>
        </p:nvPicPr>
        <p:blipFill>
          <a:blip r:embed="rId3"/>
          <a:stretch>
            <a:fillRect/>
          </a:stretch>
        </p:blipFill>
        <p:spPr>
          <a:xfrm>
            <a:off x="484001" y="4206851"/>
            <a:ext cx="3262685" cy="2393962"/>
          </a:xfrm>
        </p:spPr>
      </p:pic>
      <p:sp>
        <p:nvSpPr>
          <p:cNvPr id="6" name="TextBox 5">
            <a:extLst>
              <a:ext uri="{FF2B5EF4-FFF2-40B4-BE49-F238E27FC236}">
                <a16:creationId xmlns:a16="http://schemas.microsoft.com/office/drawing/2014/main" id="{434662B8-B44E-BFC5-D41E-88EC64AC29B3}"/>
              </a:ext>
            </a:extLst>
          </p:cNvPr>
          <p:cNvSpPr txBox="1"/>
          <p:nvPr/>
        </p:nvSpPr>
        <p:spPr>
          <a:xfrm>
            <a:off x="3883025" y="3970325"/>
            <a:ext cx="4572000" cy="1569660"/>
          </a:xfrm>
          <a:prstGeom prst="rect">
            <a:avLst/>
          </a:prstGeom>
          <a:noFill/>
        </p:spPr>
        <p:txBody>
          <a:bodyPr wrap="square" rtlCol="0">
            <a:spAutoFit/>
          </a:bodyPr>
          <a:lstStyle/>
          <a:p>
            <a:r>
              <a:rPr lang="en-AU" sz="2400" b="1" kern="100" dirty="0">
                <a:solidFill>
                  <a:schemeClr val="accent2">
                    <a:lumMod val="50000"/>
                  </a:schemeClr>
                </a:solidFill>
                <a:latin typeface="Arial" panose="020B0604020202020204" pitchFamily="34" charset="0"/>
                <a:ea typeface="Aptos" panose="020B0004020202020204" pitchFamily="34" charset="0"/>
                <a:cs typeface="Arial" panose="020B0604020202020204" pitchFamily="34" charset="0"/>
              </a:rPr>
              <a:t>We hope that this tool will contribute to better program design, implementation and evaluation.</a:t>
            </a:r>
            <a:endParaRPr lang="en-AU" sz="2400" dirty="0">
              <a:solidFill>
                <a:schemeClr val="accent2">
                  <a:lumMod val="5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C537A4-FD9B-C151-11C2-CC27F8DCA30A}"/>
              </a:ext>
            </a:extLst>
          </p:cNvPr>
          <p:cNvSpPr txBox="1"/>
          <p:nvPr/>
        </p:nvSpPr>
        <p:spPr>
          <a:xfrm>
            <a:off x="593725" y="2943156"/>
            <a:ext cx="4576763" cy="3361561"/>
          </a:xfrm>
          <a:prstGeom prst="rect">
            <a:avLst/>
          </a:prstGeom>
          <a:noFill/>
        </p:spPr>
        <p:txBody>
          <a:bodyPr>
            <a:spAutoFit/>
          </a:bodyPr>
          <a:lstStyle/>
          <a:p>
            <a:pPr algn="ctr">
              <a:lnSpc>
                <a:spcPct val="107000"/>
              </a:lnSpc>
              <a:spcAft>
                <a:spcPts val="800"/>
              </a:spcAft>
              <a:defRPr/>
            </a:pPr>
            <a:r>
              <a:rPr lang="en-AU" sz="2000" b="1" kern="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For this reason, we have used the first person to introduce the materials to you.  It will be available on an interactive website on which we invite all stakeholders to share suggestions for adaptations and or extensions based on their experiences of using the tool and resources and to showcase examples of own good practice</a:t>
            </a:r>
          </a:p>
        </p:txBody>
      </p:sp>
      <p:pic>
        <p:nvPicPr>
          <p:cNvPr id="15363" name="Picture 4" descr="Picture1">
            <a:extLst>
              <a:ext uri="{FF2B5EF4-FFF2-40B4-BE49-F238E27FC236}">
                <a16:creationId xmlns:a16="http://schemas.microsoft.com/office/drawing/2014/main" id="{9BBF9CA5-2C2B-0EA0-5264-AC46C8452E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05438" y="2560638"/>
            <a:ext cx="3465512" cy="3211512"/>
          </a:xfrm>
          <a:prstGeom prst="rect">
            <a:avLst/>
          </a:prstGeom>
          <a:noFill/>
          <a:ln w="28575">
            <a:solidFill>
              <a:srgbClr val="000000"/>
            </a:solidFill>
            <a:miter lim="800000"/>
            <a:headEnd/>
            <a:tailEnd/>
          </a:ln>
          <a:effectLst>
            <a:prstShdw prst="shdw13" dist="53882" dir="13500000">
              <a:srgbClr val="000000">
                <a:alpha val="50000"/>
              </a:srgbClr>
            </a:prst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A16BA4F-5D09-A56D-DC7A-D46DD85CECB5}"/>
              </a:ext>
            </a:extLst>
          </p:cNvPr>
          <p:cNvSpPr txBox="1"/>
          <p:nvPr/>
        </p:nvSpPr>
        <p:spPr>
          <a:xfrm>
            <a:off x="517525" y="1593850"/>
            <a:ext cx="8201025" cy="1016000"/>
          </a:xfrm>
          <a:prstGeom prst="rect">
            <a:avLst/>
          </a:prstGeom>
          <a:noFill/>
        </p:spPr>
        <p:txBody>
          <a:bodyPr>
            <a:spAutoFit/>
          </a:bodyPr>
          <a:lstStyle/>
          <a:p>
            <a:pPr>
              <a:defRPr/>
            </a:pPr>
            <a:r>
              <a:rPr lang="en-AU" sz="2000" b="1" kern="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It is an iterative resource which will continue to be developed and improved through a series of workshops. It is based on our on-going work, and the analysis is ours.</a:t>
            </a:r>
            <a:endParaRPr lang="en-AU" sz="20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p:txBody>
      </p:sp>
      <p:sp>
        <p:nvSpPr>
          <p:cNvPr id="15365" name="TextBox 2">
            <a:extLst>
              <a:ext uri="{FF2B5EF4-FFF2-40B4-BE49-F238E27FC236}">
                <a16:creationId xmlns:a16="http://schemas.microsoft.com/office/drawing/2014/main" id="{FFB56DF7-ABD0-9C97-2341-D6D0F398035A}"/>
              </a:ext>
            </a:extLst>
          </p:cNvPr>
          <p:cNvSpPr txBox="1">
            <a:spLocks noChangeArrowheads="1"/>
          </p:cNvSpPr>
          <p:nvPr/>
        </p:nvSpPr>
        <p:spPr bwMode="auto">
          <a:xfrm>
            <a:off x="1241425" y="273119"/>
            <a:ext cx="64452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spcAft>
                <a:spcPts val="800"/>
              </a:spcAft>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spcAft>
                <a:spcPct val="0"/>
              </a:spcAft>
              <a:buClrTx/>
              <a:buSzTx/>
              <a:buFontTx/>
              <a:buNone/>
            </a:pPr>
            <a:r>
              <a:rPr lang="en-AU" altLang="en-US" sz="4000" b="1" dirty="0">
                <a:solidFill>
                  <a:srgbClr val="7030A0"/>
                </a:solidFill>
                <a:latin typeface="Arial" panose="020B0604020202020204" pitchFamily="34" charset="0"/>
                <a:ea typeface="Cambria" panose="02040503050406030204" pitchFamily="18" charset="0"/>
                <a:cs typeface="Arial" panose="020B0604020202020204" pitchFamily="34" charset="0"/>
              </a:rPr>
              <a:t>What IS this Resource Kit?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pic 5">
            <a:extLst>
              <a:ext uri="{FF2B5EF4-FFF2-40B4-BE49-F238E27FC236}">
                <a16:creationId xmlns:a16="http://schemas.microsoft.com/office/drawing/2014/main" id="{90679C0E-93CF-6A0C-DEEB-AE3BC5A6DC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5488" y="3971304"/>
            <a:ext cx="3981450" cy="2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9BA01530-20CC-AE03-2F02-8E6274B2F184}"/>
              </a:ext>
            </a:extLst>
          </p:cNvPr>
          <p:cNvSpPr txBox="1"/>
          <p:nvPr/>
        </p:nvSpPr>
        <p:spPr>
          <a:xfrm>
            <a:off x="590550" y="860425"/>
            <a:ext cx="7877175" cy="3477875"/>
          </a:xfrm>
          <a:prstGeom prst="rect">
            <a:avLst/>
          </a:prstGeom>
          <a:noFill/>
        </p:spPr>
        <p:txBody>
          <a:bodyPr>
            <a:spAutoFit/>
          </a:bodyPr>
          <a:lstStyle/>
          <a:p>
            <a:pPr>
              <a:defRPr/>
            </a:pPr>
            <a:r>
              <a:rPr lang="en-AU" sz="2000" b="1" kern="1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Refugee Participation, Women’s Refugee Led Organisations, Lived Experience, An Effective response to Sexual and Gender Based Violence, A Human Rights Based Approach, Gender Equality, Age Gender and Diversity and Community Development, from Humanitarian Aid to Development models are all buzz words and phrases in the current discourse about refugee protection.  </a:t>
            </a:r>
          </a:p>
          <a:p>
            <a:pPr>
              <a:defRPr/>
            </a:pPr>
            <a:endParaRPr lang="en-AU" sz="2000" b="1" kern="1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a:p>
            <a:pPr>
              <a:defRPr/>
            </a:pPr>
            <a:r>
              <a:rPr lang="en-AU" sz="2000" b="1" kern="1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They are all reflected in the aspirations and commitments in the Global Compact on Refugees and come under the broad umbrella of  “Social Inclusion”</a:t>
            </a:r>
            <a:endParaRPr lang="en-AU" sz="20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p:txBody>
      </p:sp>
      <p:sp>
        <p:nvSpPr>
          <p:cNvPr id="17412" name="TextBox 1">
            <a:extLst>
              <a:ext uri="{FF2B5EF4-FFF2-40B4-BE49-F238E27FC236}">
                <a16:creationId xmlns:a16="http://schemas.microsoft.com/office/drawing/2014/main" id="{549F5AFC-4BFE-1422-57BC-F93D4ACD3CFA}"/>
              </a:ext>
            </a:extLst>
          </p:cNvPr>
          <p:cNvSpPr txBox="1">
            <a:spLocks noChangeArrowheads="1"/>
          </p:cNvSpPr>
          <p:nvPr/>
        </p:nvSpPr>
        <p:spPr bwMode="auto">
          <a:xfrm rot="10800000" flipV="1">
            <a:off x="1171575" y="106363"/>
            <a:ext cx="6457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spcAft>
                <a:spcPts val="800"/>
              </a:spcAft>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spcAft>
                <a:spcPct val="0"/>
              </a:spcAft>
              <a:buClrTx/>
              <a:buSzTx/>
              <a:buFontTx/>
              <a:buNone/>
            </a:pPr>
            <a:r>
              <a:rPr lang="en-AU" altLang="en-US" sz="3600" b="1" dirty="0">
                <a:solidFill>
                  <a:schemeClr val="accent1"/>
                </a:solidFill>
                <a:latin typeface="Arial" panose="020B0604020202020204" pitchFamily="34" charset="0"/>
                <a:ea typeface="Cambria" panose="02040503050406030204" pitchFamily="18" charset="0"/>
                <a:cs typeface="Arial" panose="020B0604020202020204" pitchFamily="34" charset="0"/>
              </a:rPr>
              <a:t>From Rhetoric To Reality</a:t>
            </a:r>
          </a:p>
        </p:txBody>
      </p:sp>
    </p:spTree>
  </p:cSld>
  <p:clrMapOvr>
    <a:masterClrMapping/>
  </p:clrMapOvr>
</p:sld>
</file>

<file path=ppt/theme/theme1.xml><?xml version="1.0" encoding="utf-8"?>
<a:theme xmlns:a="http://schemas.openxmlformats.org/drawingml/2006/main" name="GCR project training theme ">
  <a:themeElements>
    <a:clrScheme name="Custom 7">
      <a:dk1>
        <a:srgbClr val="000000"/>
      </a:dk1>
      <a:lt1>
        <a:srgbClr val="FFFFFF"/>
      </a:lt1>
      <a:dk2>
        <a:srgbClr val="2C3C43"/>
      </a:dk2>
      <a:lt2>
        <a:srgbClr val="EBEBEB"/>
      </a:lt2>
      <a:accent1>
        <a:srgbClr val="632C90"/>
      </a:accent1>
      <a:accent2>
        <a:srgbClr val="00FF00"/>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GCR project training theme " id="{4BD4B07A-67F6-B24A-9E99-5DB465511046}" vid="{3422F1C3-022F-AF4A-8315-A92E33836F91}"/>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14230</TotalTime>
  <Words>3260</Words>
  <Application>Microsoft Office PowerPoint</Application>
  <PresentationFormat>On-screen Show (4:3)</PresentationFormat>
  <Paragraphs>186</Paragraphs>
  <Slides>32</Slides>
  <Notes>32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32</vt:i4>
      </vt:variant>
    </vt:vector>
  </HeadingPairs>
  <TitlesOfParts>
    <vt:vector size="44" baseType="lpstr">
      <vt:lpstr>Aptos</vt:lpstr>
      <vt:lpstr>Aptos Display</vt:lpstr>
      <vt:lpstr>Arial</vt:lpstr>
      <vt:lpstr>Calibri</vt:lpstr>
      <vt:lpstr>Cambria</vt:lpstr>
      <vt:lpstr>Trebuchet MS</vt:lpstr>
      <vt:lpstr>Wingdings</vt:lpstr>
      <vt:lpstr>Wingdings 3</vt:lpstr>
      <vt:lpstr>GCR project training theme </vt:lpstr>
      <vt:lpstr>2_Custom Design</vt:lpstr>
      <vt:lpstr>1_Custom Design</vt:lpstr>
      <vt:lpstr>Custom Design</vt:lpstr>
      <vt:lpstr>PowerPoint Presentation</vt:lpstr>
      <vt:lpstr>What is the Global Compact on Refugees?</vt:lpstr>
      <vt:lpstr>The Global Compact on Refugees and Gender </vt:lpstr>
      <vt:lpstr>PowerPoint Presentation</vt:lpstr>
      <vt:lpstr>PowerPoint Presentation</vt:lpstr>
      <vt:lpstr>An Intersectional approach</vt:lpstr>
      <vt:lpstr>An Investment in time</vt:lpstr>
      <vt:lpstr>PowerPoint Presentation</vt:lpstr>
      <vt:lpstr>PowerPoint Presentation</vt:lpstr>
      <vt:lpstr>PowerPoint Presentation</vt:lpstr>
      <vt:lpstr>PowerPoint Presentation</vt:lpstr>
      <vt:lpstr>Key findings from our research</vt:lpstr>
      <vt:lpstr>Major Barriers To Meaningful Participation</vt:lpstr>
      <vt:lpstr>Three Models of Participation identified in our research</vt:lpstr>
      <vt:lpstr>PowerPoint Presentation</vt:lpstr>
      <vt:lpstr>The set of tools addresses the major barriers to women’s participation, gender equality and SGBV identified in so much of the research we have discussed. </vt:lpstr>
      <vt:lpstr>TOOLS IN THE RESOURCE KIT Challenges faced by WRLOs </vt:lpstr>
      <vt:lpstr>Structural Barriers</vt:lpstr>
      <vt:lpstr>Gender Equality</vt:lpstr>
      <vt:lpstr>Gender Inequality</vt:lpstr>
      <vt:lpstr>Age, Gender and Diversity</vt:lpstr>
      <vt:lpstr>Sexual and Gender Based Violence</vt:lpstr>
      <vt:lpstr>Lived Experience</vt:lpstr>
      <vt:lpstr>Including Refugee Men</vt:lpstr>
      <vt:lpstr>Meaningful Participation</vt:lpstr>
      <vt:lpstr>Effective partnership</vt:lpstr>
      <vt:lpstr>The power of privilege</vt:lpstr>
      <vt:lpstr>From Humanitarian Aid to Development</vt:lpstr>
      <vt:lpstr>Succession Planning</vt:lpstr>
      <vt:lpstr>Legal Aspects of Collective working, and Consortiums</vt:lpstr>
      <vt:lpstr>Strategic Planning with an Intersectional Approach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Rights:  What they mean to us</dc:title>
  <dc:creator>Geraldine Doney</dc:creator>
  <cp:lastModifiedBy>Anja Wendt</cp:lastModifiedBy>
  <cp:revision>439</cp:revision>
  <cp:lastPrinted>2024-04-02T00:39:19Z</cp:lastPrinted>
  <dcterms:created xsi:type="dcterms:W3CDTF">2019-02-07T05:11:12Z</dcterms:created>
  <dcterms:modified xsi:type="dcterms:W3CDTF">2024-07-12T06:08:08Z</dcterms:modified>
</cp:coreProperties>
</file>