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6"/>
  </p:notesMasterIdLst>
  <p:handoutMasterIdLst>
    <p:handoutMasterId r:id="rId17"/>
  </p:handoutMasterIdLst>
  <p:sldIdLst>
    <p:sldId id="264" r:id="rId2"/>
    <p:sldId id="341" r:id="rId3"/>
    <p:sldId id="333" r:id="rId4"/>
    <p:sldId id="334" r:id="rId5"/>
    <p:sldId id="335" r:id="rId6"/>
    <p:sldId id="336" r:id="rId7"/>
    <p:sldId id="337" r:id="rId8"/>
    <p:sldId id="338" r:id="rId9"/>
    <p:sldId id="339" r:id="rId10"/>
    <p:sldId id="340" r:id="rId11"/>
    <p:sldId id="315" r:id="rId12"/>
    <p:sldId id="318" r:id="rId13"/>
    <p:sldId id="319" r:id="rId14"/>
    <p:sldId id="342" r:id="rId15"/>
  </p:sldIdLst>
  <p:sldSz cx="9144000" cy="6858000" type="screen4x3"/>
  <p:notesSz cx="6858000" cy="9144000"/>
  <p:defaultTextStyle>
    <a:defPPr>
      <a:defRPr lang="en-AU"/>
    </a:defPPr>
    <a:lvl1pPr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56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9977" autoAdjust="0"/>
    <p:restoredTop sz="94660"/>
  </p:normalViewPr>
  <p:slideViewPr>
    <p:cSldViewPr>
      <p:cViewPr varScale="1">
        <p:scale>
          <a:sx n="64" d="100"/>
          <a:sy n="64" d="100"/>
        </p:scale>
        <p:origin x="788" y="48"/>
      </p:cViewPr>
      <p:guideLst>
        <p:guide orient="horz" pos="3566"/>
        <p:guide pos="24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6" d="100"/>
          <a:sy n="56" d="100"/>
        </p:scale>
        <p:origin x="2586" y="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DBE0B37-A711-3F4A-81CA-AF49DB530A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7827" name="Rectangle 3">
            <a:extLst>
              <a:ext uri="{FF2B5EF4-FFF2-40B4-BE49-F238E27FC236}">
                <a16:creationId xmlns:a16="http://schemas.microsoft.com/office/drawing/2014/main" id="{722D2862-1BC2-4247-900A-6DE9F3C92A2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ea typeface="ＭＳ Ｐゴシック" charset="0"/>
                <a:cs typeface="+mn-cs"/>
              </a:defRPr>
            </a:lvl1pPr>
          </a:lstStyle>
          <a:p>
            <a:pPr>
              <a:defRPr/>
            </a:pPr>
            <a:endParaRPr lang="en-AU"/>
          </a:p>
        </p:txBody>
      </p:sp>
      <p:sp>
        <p:nvSpPr>
          <p:cNvPr id="77828" name="Rectangle 4">
            <a:extLst>
              <a:ext uri="{FF2B5EF4-FFF2-40B4-BE49-F238E27FC236}">
                <a16:creationId xmlns:a16="http://schemas.microsoft.com/office/drawing/2014/main" id="{F2C69F08-F30E-FC4A-8CDC-4D0983498BE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7829" name="Rectangle 5">
            <a:extLst>
              <a:ext uri="{FF2B5EF4-FFF2-40B4-BE49-F238E27FC236}">
                <a16:creationId xmlns:a16="http://schemas.microsoft.com/office/drawing/2014/main" id="{3934D984-E16E-9648-9C2D-166C18261019}"/>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S PGothic" panose="020B0600070205080204" pitchFamily="34" charset="-128"/>
              </a:defRPr>
            </a:lvl1pPr>
          </a:lstStyle>
          <a:p>
            <a:pPr>
              <a:defRPr/>
            </a:pPr>
            <a:fld id="{9F611CC0-F6BF-4E4A-B402-4EBE3B0E6664}"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2F52442-3ABF-2248-9AA5-04514870AA1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8851" name="Rectangle 3">
            <a:extLst>
              <a:ext uri="{FF2B5EF4-FFF2-40B4-BE49-F238E27FC236}">
                <a16:creationId xmlns:a16="http://schemas.microsoft.com/office/drawing/2014/main" id="{92AB561A-96B6-FF41-9EC6-9AFB3FD28D8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ea typeface="ＭＳ Ｐゴシック" charset="0"/>
                <a:cs typeface="+mn-cs"/>
              </a:defRPr>
            </a:lvl1pPr>
          </a:lstStyle>
          <a:p>
            <a:pPr>
              <a:defRPr/>
            </a:pPr>
            <a:endParaRPr lang="en-AU"/>
          </a:p>
        </p:txBody>
      </p:sp>
      <p:sp>
        <p:nvSpPr>
          <p:cNvPr id="78852" name="Rectangle 4">
            <a:extLst>
              <a:ext uri="{FF2B5EF4-FFF2-40B4-BE49-F238E27FC236}">
                <a16:creationId xmlns:a16="http://schemas.microsoft.com/office/drawing/2014/main" id="{E853E63A-37DA-6844-B68F-28B0F9A6C90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8853" name="Rectangle 5">
            <a:extLst>
              <a:ext uri="{FF2B5EF4-FFF2-40B4-BE49-F238E27FC236}">
                <a16:creationId xmlns:a16="http://schemas.microsoft.com/office/drawing/2014/main" id="{DE51E04A-B893-D24A-BA9F-9B0C80E5EBB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8854" name="Rectangle 6">
            <a:extLst>
              <a:ext uri="{FF2B5EF4-FFF2-40B4-BE49-F238E27FC236}">
                <a16:creationId xmlns:a16="http://schemas.microsoft.com/office/drawing/2014/main" id="{F8705DD7-CBA8-9440-B1A9-3CF9CA21071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8855" name="Rectangle 7">
            <a:extLst>
              <a:ext uri="{FF2B5EF4-FFF2-40B4-BE49-F238E27FC236}">
                <a16:creationId xmlns:a16="http://schemas.microsoft.com/office/drawing/2014/main" id="{A2CB20C1-B3F0-2740-8138-443AF99A22F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S PGothic" panose="020B0600070205080204" pitchFamily="34" charset="-128"/>
              </a:defRPr>
            </a:lvl1pPr>
          </a:lstStyle>
          <a:p>
            <a:pPr>
              <a:defRPr/>
            </a:pPr>
            <a:fld id="{F6C2F60A-CBE9-E146-9742-0C4F9908752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66B4BE-3FC5-604E-90F0-55B9326A7611}"/>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531D115E-1BC2-E945-AC55-032BD93D77BD}" type="slidenum">
              <a:rPr lang="en-AU" altLang="en-US" sz="1200" b="0" smtClean="0">
                <a:latin typeface="Arial" panose="020B0604020202020204" pitchFamily="34" charset="0"/>
              </a:rPr>
              <a:pPr eaLnBrk="1" hangingPunct="1">
                <a:defRPr/>
              </a:pPr>
              <a:t>1</a:t>
            </a:fld>
            <a:endParaRPr lang="en-AU" altLang="en-US" sz="1200" b="0">
              <a:latin typeface="Arial" panose="020B0604020202020204" pitchFamily="34" charset="0"/>
            </a:endParaRPr>
          </a:p>
        </p:txBody>
      </p:sp>
      <p:sp>
        <p:nvSpPr>
          <p:cNvPr id="88066" name="Rectangle 2">
            <a:extLst>
              <a:ext uri="{FF2B5EF4-FFF2-40B4-BE49-F238E27FC236}">
                <a16:creationId xmlns:a16="http://schemas.microsoft.com/office/drawing/2014/main" id="{37DE72CE-5BEB-734D-9CEA-990CD1E44D65}"/>
              </a:ext>
            </a:extLst>
          </p:cNvPr>
          <p:cNvSpPr>
            <a:spLocks noGrp="1" noRot="1" noChangeAspect="1" noChangeArrowheads="1" noTextEdit="1"/>
          </p:cNvSpPr>
          <p:nvPr>
            <p:ph type="sldImg"/>
          </p:nvPr>
        </p:nvSpPr>
        <p:spPr>
          <a:xfrm>
            <a:off x="981075" y="323850"/>
            <a:ext cx="4572000" cy="3429000"/>
          </a:xfrm>
          <a:ln/>
          <a:extLst>
            <a:ext uri="{FAA26D3D-D897-4be2-8F04-BA451C77F1D7}"/>
          </a:extLst>
        </p:spPr>
      </p:sp>
      <p:sp>
        <p:nvSpPr>
          <p:cNvPr id="88067" name="Rectangle 3">
            <a:extLst>
              <a:ext uri="{FF2B5EF4-FFF2-40B4-BE49-F238E27FC236}">
                <a16:creationId xmlns:a16="http://schemas.microsoft.com/office/drawing/2014/main" id="{8D070BF2-2A66-254D-BDB4-BD87A9507174}"/>
              </a:ext>
            </a:extLst>
          </p:cNvPr>
          <p:cNvSpPr>
            <a:spLocks noGrp="1" noChangeArrowheads="1"/>
          </p:cNvSpPr>
          <p:nvPr>
            <p:ph type="body" idx="1"/>
          </p:nvPr>
        </p:nvSpPr>
        <p:spPr/>
        <p:txBody>
          <a:bodyPr/>
          <a:lstStyle/>
          <a:p>
            <a:pPr eaLnBrk="1" hangingPunct="1">
              <a:defRPr/>
            </a:pPr>
            <a:r>
              <a:rPr lang="en-US" dirty="0">
                <a:latin typeface="Arial" pitchFamily="34" charset="0"/>
                <a:ea typeface="MS PGothic" pitchFamily="34" charset="-128"/>
              </a:rPr>
              <a:t>This is a short introduction to Program Design.  Its purpose is to introduce  participants to the complexity of the process and hopefully to see that they can do it. It follows the Community Consultation Session.</a:t>
            </a:r>
          </a:p>
          <a:p>
            <a:pPr eaLnBrk="1" hangingPunct="1">
              <a:defRPr/>
            </a:pPr>
            <a:endParaRPr lang="en-US" dirty="0">
              <a:latin typeface="Arial" pitchFamily="34" charset="0"/>
              <a:ea typeface="MS PGothic" pitchFamily="34" charset="-128"/>
            </a:endParaRPr>
          </a:p>
          <a:p>
            <a:pPr eaLnBrk="1" hangingPunct="1">
              <a:defRPr/>
            </a:pPr>
            <a:r>
              <a:rPr lang="en-US" dirty="0">
                <a:latin typeface="Arial" pitchFamily="34" charset="0"/>
                <a:ea typeface="MS PGothic" pitchFamily="34" charset="-128"/>
              </a:rPr>
              <a:t>Much more in depth training will be needed to support the full development of a Program, and a funding application.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9458D6-7538-5940-92F6-A78D8A389074}"/>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FA71C3FF-91F9-384E-AA74-1F935B2DAEF6}" type="slidenum">
              <a:rPr lang="en-AU" altLang="en-US" sz="1200" b="0" smtClean="0">
                <a:latin typeface="Arial" panose="020B0604020202020204" pitchFamily="34" charset="0"/>
              </a:rPr>
              <a:pPr eaLnBrk="1" hangingPunct="1">
                <a:defRPr/>
              </a:pPr>
              <a:t>10</a:t>
            </a:fld>
            <a:endParaRPr lang="en-AU" altLang="en-US" sz="1200" b="0">
              <a:latin typeface="Arial" panose="020B0604020202020204" pitchFamily="34" charset="0"/>
            </a:endParaRPr>
          </a:p>
        </p:txBody>
      </p:sp>
      <p:sp>
        <p:nvSpPr>
          <p:cNvPr id="196610" name="Rectangle 2">
            <a:extLst>
              <a:ext uri="{FF2B5EF4-FFF2-40B4-BE49-F238E27FC236}">
                <a16:creationId xmlns:a16="http://schemas.microsoft.com/office/drawing/2014/main" id="{1ADC92F5-9B44-3A49-9956-48C467B2BAC0}"/>
              </a:ext>
            </a:extLst>
          </p:cNvPr>
          <p:cNvSpPr>
            <a:spLocks noGrp="1" noRot="1" noChangeAspect="1" noChangeArrowheads="1" noTextEdit="1"/>
          </p:cNvSpPr>
          <p:nvPr>
            <p:ph type="sldImg"/>
          </p:nvPr>
        </p:nvSpPr>
        <p:spPr>
          <a:ln/>
          <a:extLst>
            <a:ext uri="{FAA26D3D-D897-4be2-8F04-BA451C77F1D7}"/>
          </a:extLst>
        </p:spPr>
      </p:sp>
      <p:sp>
        <p:nvSpPr>
          <p:cNvPr id="196611" name="Rectangle 3">
            <a:extLst>
              <a:ext uri="{FF2B5EF4-FFF2-40B4-BE49-F238E27FC236}">
                <a16:creationId xmlns:a16="http://schemas.microsoft.com/office/drawing/2014/main" id="{46D11741-E429-DD42-A482-9B862E0CB62A}"/>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Explain how this goes both forward and backwards.  Use the example above to do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A3C2CB-0ACC-C34D-8C05-F50D5EC77F13}"/>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92C22470-0511-984E-B25F-196E41DEB5A0}" type="slidenum">
              <a:rPr lang="en-AU" altLang="en-US" sz="1200" b="0" smtClean="0">
                <a:latin typeface="Arial" panose="020B0604020202020204" pitchFamily="34" charset="0"/>
              </a:rPr>
              <a:pPr eaLnBrk="1" hangingPunct="1">
                <a:defRPr/>
              </a:pPr>
              <a:t>11</a:t>
            </a:fld>
            <a:endParaRPr lang="en-AU" altLang="en-US" sz="1200" b="0">
              <a:latin typeface="Arial" panose="020B0604020202020204" pitchFamily="34" charset="0"/>
            </a:endParaRPr>
          </a:p>
        </p:txBody>
      </p:sp>
      <p:sp>
        <p:nvSpPr>
          <p:cNvPr id="140290" name="Rectangle 2">
            <a:extLst>
              <a:ext uri="{FF2B5EF4-FFF2-40B4-BE49-F238E27FC236}">
                <a16:creationId xmlns:a16="http://schemas.microsoft.com/office/drawing/2014/main" id="{AFCB260A-CBBB-6E4B-8716-4FE12903221E}"/>
              </a:ext>
            </a:extLst>
          </p:cNvPr>
          <p:cNvSpPr>
            <a:spLocks noGrp="1" noRot="1" noChangeAspect="1" noChangeArrowheads="1" noTextEdit="1"/>
          </p:cNvSpPr>
          <p:nvPr>
            <p:ph type="sldImg"/>
          </p:nvPr>
        </p:nvSpPr>
        <p:spPr>
          <a:ln/>
          <a:extLst>
            <a:ext uri="{FAA26D3D-D897-4be2-8F04-BA451C77F1D7}"/>
          </a:extLst>
        </p:spPr>
      </p:sp>
      <p:sp>
        <p:nvSpPr>
          <p:cNvPr id="140291" name="Rectangle 3">
            <a:extLst>
              <a:ext uri="{FF2B5EF4-FFF2-40B4-BE49-F238E27FC236}">
                <a16:creationId xmlns:a16="http://schemas.microsoft.com/office/drawing/2014/main" id="{F73C2744-FB40-2B45-8D81-F1DF334A1EE8}"/>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Brainstorm with the participants how this might happen in the sites where they live and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414A57-CEE6-3141-A458-74634B3AD61F}"/>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90DEF409-47E9-A443-B263-0AC9D8F72DC5}" type="slidenum">
              <a:rPr lang="en-AU" altLang="en-US" sz="1200" b="0" smtClean="0">
                <a:latin typeface="Arial" panose="020B0604020202020204" pitchFamily="34" charset="0"/>
              </a:rPr>
              <a:pPr eaLnBrk="1" hangingPunct="1">
                <a:defRPr/>
              </a:pPr>
              <a:t>12</a:t>
            </a:fld>
            <a:endParaRPr lang="en-AU" altLang="en-US" sz="1200" b="0">
              <a:latin typeface="Arial" panose="020B0604020202020204" pitchFamily="34" charset="0"/>
            </a:endParaRPr>
          </a:p>
        </p:txBody>
      </p:sp>
      <p:sp>
        <p:nvSpPr>
          <p:cNvPr id="143362" name="Rectangle 2">
            <a:extLst>
              <a:ext uri="{FF2B5EF4-FFF2-40B4-BE49-F238E27FC236}">
                <a16:creationId xmlns:a16="http://schemas.microsoft.com/office/drawing/2014/main" id="{299DB3D5-0160-454D-A13F-85D8317A6900}"/>
              </a:ext>
            </a:extLst>
          </p:cNvPr>
          <p:cNvSpPr>
            <a:spLocks noGrp="1" noRot="1" noChangeAspect="1" noChangeArrowheads="1" noTextEdit="1"/>
          </p:cNvSpPr>
          <p:nvPr>
            <p:ph type="sldImg"/>
          </p:nvPr>
        </p:nvSpPr>
        <p:spPr>
          <a:ln/>
          <a:extLst>
            <a:ext uri="{FAA26D3D-D897-4be2-8F04-BA451C77F1D7}"/>
          </a:extLst>
        </p:spPr>
      </p:sp>
      <p:sp>
        <p:nvSpPr>
          <p:cNvPr id="143363" name="Rectangle 3">
            <a:extLst>
              <a:ext uri="{FF2B5EF4-FFF2-40B4-BE49-F238E27FC236}">
                <a16:creationId xmlns:a16="http://schemas.microsoft.com/office/drawing/2014/main" id="{F5DDB92F-F06F-B74A-859D-30510F5FB6FB}"/>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This reinforces the importance of follow up meetings after consultations.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33E57D-7540-DD48-97E6-D042982478D2}"/>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2CC386AF-7E9F-CD4B-9054-FE4219FAE184}" type="slidenum">
              <a:rPr lang="en-AU" altLang="en-US" sz="1200" b="0" smtClean="0">
                <a:latin typeface="Arial" panose="020B0604020202020204" pitchFamily="34" charset="0"/>
              </a:rPr>
              <a:pPr eaLnBrk="1" hangingPunct="1">
                <a:defRPr/>
              </a:pPr>
              <a:t>13</a:t>
            </a:fld>
            <a:endParaRPr lang="en-AU" altLang="en-US" sz="1200" b="0">
              <a:latin typeface="Arial" panose="020B0604020202020204" pitchFamily="34" charset="0"/>
            </a:endParaRPr>
          </a:p>
        </p:txBody>
      </p:sp>
      <p:sp>
        <p:nvSpPr>
          <p:cNvPr id="144386" name="Rectangle 2">
            <a:extLst>
              <a:ext uri="{FF2B5EF4-FFF2-40B4-BE49-F238E27FC236}">
                <a16:creationId xmlns:a16="http://schemas.microsoft.com/office/drawing/2014/main" id="{F34BA443-2C9B-0B44-BE67-C72E0BE3C4B1}"/>
              </a:ext>
            </a:extLst>
          </p:cNvPr>
          <p:cNvSpPr>
            <a:spLocks noGrp="1" noRot="1" noChangeAspect="1" noChangeArrowheads="1" noTextEdit="1"/>
          </p:cNvSpPr>
          <p:nvPr>
            <p:ph type="sldImg"/>
          </p:nvPr>
        </p:nvSpPr>
        <p:spPr>
          <a:ln/>
          <a:extLst>
            <a:ext uri="{FAA26D3D-D897-4be2-8F04-BA451C77F1D7}"/>
          </a:extLst>
        </p:spPr>
      </p:sp>
      <p:sp>
        <p:nvSpPr>
          <p:cNvPr id="144387" name="Rectangle 3">
            <a:extLst>
              <a:ext uri="{FF2B5EF4-FFF2-40B4-BE49-F238E27FC236}">
                <a16:creationId xmlns:a16="http://schemas.microsoft.com/office/drawing/2014/main" id="{37CF32B8-6EFE-4848-A1C0-885661EE7C49}"/>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See Including Refugee Men, Module 7 in this resource kit.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14</a:t>
            </a:fld>
            <a:endParaRPr lang="en-AU" altLang="en-US"/>
          </a:p>
        </p:txBody>
      </p:sp>
    </p:spTree>
    <p:extLst>
      <p:ext uri="{BB962C8B-B14F-4D97-AF65-F5344CB8AC3E}">
        <p14:creationId xmlns:p14="http://schemas.microsoft.com/office/powerpoint/2010/main" val="292620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above</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2</a:t>
            </a:fld>
            <a:endParaRPr lang="en-AU" altLang="en-US"/>
          </a:p>
        </p:txBody>
      </p:sp>
    </p:spTree>
    <p:extLst>
      <p:ext uri="{BB962C8B-B14F-4D97-AF65-F5344CB8AC3E}">
        <p14:creationId xmlns:p14="http://schemas.microsoft.com/office/powerpoint/2010/main" val="68048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D44B68-FECF-8340-929B-5B363606D816}"/>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DF05B524-7AAB-CF40-A153-EBCB39022177}" type="slidenum">
              <a:rPr lang="en-AU" altLang="en-US" sz="1200" b="0" smtClean="0">
                <a:latin typeface="Arial" panose="020B0604020202020204" pitchFamily="34" charset="0"/>
              </a:rPr>
              <a:pPr eaLnBrk="1" hangingPunct="1">
                <a:defRPr/>
              </a:pPr>
              <a:t>3</a:t>
            </a:fld>
            <a:endParaRPr lang="en-AU" altLang="en-US" sz="1200" b="0">
              <a:latin typeface="Arial" panose="020B0604020202020204" pitchFamily="34" charset="0"/>
            </a:endParaRPr>
          </a:p>
        </p:txBody>
      </p:sp>
      <p:sp>
        <p:nvSpPr>
          <p:cNvPr id="182274" name="Rectangle 2">
            <a:extLst>
              <a:ext uri="{FF2B5EF4-FFF2-40B4-BE49-F238E27FC236}">
                <a16:creationId xmlns:a16="http://schemas.microsoft.com/office/drawing/2014/main" id="{023F6666-3212-BC40-A18A-0BCE9F12CBB2}"/>
              </a:ext>
            </a:extLst>
          </p:cNvPr>
          <p:cNvSpPr>
            <a:spLocks noGrp="1" noRot="1" noChangeAspect="1" noChangeArrowheads="1" noTextEdit="1"/>
          </p:cNvSpPr>
          <p:nvPr>
            <p:ph type="sldImg"/>
          </p:nvPr>
        </p:nvSpPr>
        <p:spPr>
          <a:ln/>
          <a:extLst>
            <a:ext uri="{FAA26D3D-D897-4be2-8F04-BA451C77F1D7}"/>
          </a:extLst>
        </p:spPr>
      </p:sp>
      <p:sp>
        <p:nvSpPr>
          <p:cNvPr id="182275" name="Rectangle 3">
            <a:extLst>
              <a:ext uri="{FF2B5EF4-FFF2-40B4-BE49-F238E27FC236}">
                <a16:creationId xmlns:a16="http://schemas.microsoft.com/office/drawing/2014/main" id="{BF77065A-338E-1047-86A1-CD31A8091C56}"/>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These are important steps to be taken as part of Consultation follow 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54DCD6-2009-964B-874E-2CD197DCC3CB}"/>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BE26790F-07FB-BD43-BA64-1EB21B5C752C}" type="slidenum">
              <a:rPr lang="en-AU" altLang="en-US" sz="1200" b="0" smtClean="0">
                <a:latin typeface="Arial" panose="020B0604020202020204" pitchFamily="34" charset="0"/>
              </a:rPr>
              <a:pPr eaLnBrk="1" hangingPunct="1">
                <a:defRPr/>
              </a:pPr>
              <a:t>4</a:t>
            </a:fld>
            <a:endParaRPr lang="en-AU" altLang="en-US" sz="1200" b="0">
              <a:latin typeface="Arial" panose="020B0604020202020204" pitchFamily="34" charset="0"/>
            </a:endParaRPr>
          </a:p>
        </p:txBody>
      </p:sp>
      <p:sp>
        <p:nvSpPr>
          <p:cNvPr id="184322" name="Rectangle 2">
            <a:extLst>
              <a:ext uri="{FF2B5EF4-FFF2-40B4-BE49-F238E27FC236}">
                <a16:creationId xmlns:a16="http://schemas.microsoft.com/office/drawing/2014/main" id="{38E8DC8F-A391-4541-980B-1A7D7DD00CD4}"/>
              </a:ext>
            </a:extLst>
          </p:cNvPr>
          <p:cNvSpPr>
            <a:spLocks noGrp="1" noRot="1" noChangeAspect="1" noChangeArrowheads="1" noTextEdit="1"/>
          </p:cNvSpPr>
          <p:nvPr>
            <p:ph type="sldImg"/>
          </p:nvPr>
        </p:nvSpPr>
        <p:spPr>
          <a:ln/>
          <a:extLst>
            <a:ext uri="{FAA26D3D-D897-4be2-8F04-BA451C77F1D7}"/>
          </a:extLst>
        </p:spPr>
      </p:sp>
      <p:sp>
        <p:nvSpPr>
          <p:cNvPr id="184323" name="Rectangle 3">
            <a:extLst>
              <a:ext uri="{FF2B5EF4-FFF2-40B4-BE49-F238E27FC236}">
                <a16:creationId xmlns:a16="http://schemas.microsoft.com/office/drawing/2014/main" id="{95921F67-72A2-7843-8494-518BF5FD9A67}"/>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Make sure that participants understand the difference between aims and objectives.</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Have some examples of your 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372A97-A9BB-5E49-AD06-8B07C1CF8BE5}"/>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DF9F527F-CECD-6547-A17A-1265F113AB4E}" type="slidenum">
              <a:rPr lang="en-AU" altLang="en-US" sz="1200" b="0" smtClean="0">
                <a:latin typeface="Arial" panose="020B0604020202020204" pitchFamily="34" charset="0"/>
              </a:rPr>
              <a:pPr eaLnBrk="1" hangingPunct="1">
                <a:defRPr/>
              </a:pPr>
              <a:t>5</a:t>
            </a:fld>
            <a:endParaRPr lang="en-AU" altLang="en-US" sz="1200" b="0">
              <a:latin typeface="Arial" panose="020B0604020202020204" pitchFamily="34" charset="0"/>
            </a:endParaRPr>
          </a:p>
        </p:txBody>
      </p:sp>
      <p:sp>
        <p:nvSpPr>
          <p:cNvPr id="186370" name="Rectangle 2">
            <a:extLst>
              <a:ext uri="{FF2B5EF4-FFF2-40B4-BE49-F238E27FC236}">
                <a16:creationId xmlns:a16="http://schemas.microsoft.com/office/drawing/2014/main" id="{5A4BDFA6-41AE-644A-827F-B071E8E6E58B}"/>
              </a:ext>
            </a:extLst>
          </p:cNvPr>
          <p:cNvSpPr>
            <a:spLocks noGrp="1" noRot="1" noChangeAspect="1" noChangeArrowheads="1" noTextEdit="1"/>
          </p:cNvSpPr>
          <p:nvPr>
            <p:ph type="sldImg"/>
          </p:nvPr>
        </p:nvSpPr>
        <p:spPr>
          <a:ln/>
          <a:extLst>
            <a:ext uri="{FAA26D3D-D897-4be2-8F04-BA451C77F1D7}"/>
          </a:extLst>
        </p:spPr>
      </p:sp>
      <p:sp>
        <p:nvSpPr>
          <p:cNvPr id="186371" name="Rectangle 3">
            <a:extLst>
              <a:ext uri="{FF2B5EF4-FFF2-40B4-BE49-F238E27FC236}">
                <a16:creationId xmlns:a16="http://schemas.microsoft.com/office/drawing/2014/main" id="{D69A3647-C620-6F41-821D-EB64DB76B55D}"/>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Ask them to suggest other examples.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967CC2-DCF4-D043-BF67-DFDB5BC368D4}"/>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63A15626-6CCD-684A-BE2B-51AA3FAABF63}" type="slidenum">
              <a:rPr lang="en-AU" altLang="en-US" sz="1200" b="0" smtClean="0">
                <a:latin typeface="Arial" panose="020B0604020202020204" pitchFamily="34" charset="0"/>
              </a:rPr>
              <a:pPr eaLnBrk="1" hangingPunct="1">
                <a:defRPr/>
              </a:pPr>
              <a:t>6</a:t>
            </a:fld>
            <a:endParaRPr lang="en-AU" altLang="en-US" sz="1200" b="0">
              <a:latin typeface="Arial" panose="020B0604020202020204" pitchFamily="34" charset="0"/>
            </a:endParaRPr>
          </a:p>
        </p:txBody>
      </p:sp>
      <p:sp>
        <p:nvSpPr>
          <p:cNvPr id="188418" name="Rectangle 2">
            <a:extLst>
              <a:ext uri="{FF2B5EF4-FFF2-40B4-BE49-F238E27FC236}">
                <a16:creationId xmlns:a16="http://schemas.microsoft.com/office/drawing/2014/main" id="{620C1463-6816-9F45-932C-990F3A9D6530}"/>
              </a:ext>
            </a:extLst>
          </p:cNvPr>
          <p:cNvSpPr>
            <a:spLocks noGrp="1" noRot="1" noChangeAspect="1" noChangeArrowheads="1" noTextEdit="1"/>
          </p:cNvSpPr>
          <p:nvPr>
            <p:ph type="sldImg"/>
          </p:nvPr>
        </p:nvSpPr>
        <p:spPr>
          <a:ln/>
          <a:extLst>
            <a:ext uri="{FAA26D3D-D897-4be2-8F04-BA451C77F1D7}"/>
          </a:extLst>
        </p:spPr>
      </p:sp>
      <p:sp>
        <p:nvSpPr>
          <p:cNvPr id="188419" name="Rectangle 3">
            <a:extLst>
              <a:ext uri="{FF2B5EF4-FFF2-40B4-BE49-F238E27FC236}">
                <a16:creationId xmlns:a16="http://schemas.microsoft.com/office/drawing/2014/main" id="{A6CD8CBA-ED45-0A44-AE0F-B74C555F745E}"/>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As above.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8F59D4-0EE7-2040-927A-26F37DEC589B}"/>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2D3559F6-121B-1646-8991-7E81E7CD77EC}" type="slidenum">
              <a:rPr lang="en-AU" altLang="en-US" sz="1200" b="0" smtClean="0">
                <a:latin typeface="Arial" panose="020B0604020202020204" pitchFamily="34" charset="0"/>
              </a:rPr>
              <a:pPr eaLnBrk="1" hangingPunct="1">
                <a:defRPr/>
              </a:pPr>
              <a:t>7</a:t>
            </a:fld>
            <a:endParaRPr lang="en-AU" altLang="en-US" sz="1200" b="0">
              <a:latin typeface="Arial" panose="020B0604020202020204" pitchFamily="34" charset="0"/>
            </a:endParaRPr>
          </a:p>
        </p:txBody>
      </p:sp>
      <p:sp>
        <p:nvSpPr>
          <p:cNvPr id="190466" name="Rectangle 2">
            <a:extLst>
              <a:ext uri="{FF2B5EF4-FFF2-40B4-BE49-F238E27FC236}">
                <a16:creationId xmlns:a16="http://schemas.microsoft.com/office/drawing/2014/main" id="{83B4F3FF-9DEE-A842-843A-76EAB4C43E92}"/>
              </a:ext>
            </a:extLst>
          </p:cNvPr>
          <p:cNvSpPr>
            <a:spLocks noGrp="1" noRot="1" noChangeAspect="1" noChangeArrowheads="1" noTextEdit="1"/>
          </p:cNvSpPr>
          <p:nvPr>
            <p:ph type="sldImg"/>
          </p:nvPr>
        </p:nvSpPr>
        <p:spPr>
          <a:ln/>
          <a:extLst>
            <a:ext uri="{FAA26D3D-D897-4be2-8F04-BA451C77F1D7}"/>
          </a:extLst>
        </p:spPr>
      </p:sp>
      <p:sp>
        <p:nvSpPr>
          <p:cNvPr id="190467" name="Rectangle 3">
            <a:extLst>
              <a:ext uri="{FF2B5EF4-FFF2-40B4-BE49-F238E27FC236}">
                <a16:creationId xmlns:a16="http://schemas.microsoft.com/office/drawing/2014/main" id="{EEAC5E64-6403-5644-8B12-2447F10D709F}"/>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This could also be used as a basis of a small group exercise, with each group developing an aim and objectives for an activity they would like.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BFCD2C-749D-2C41-90E5-063679E9F0A7}"/>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28B9760B-8225-9B40-9B8A-61AA5D5B2281}" type="slidenum">
              <a:rPr lang="en-AU" altLang="en-US" sz="1200" b="0" smtClean="0">
                <a:latin typeface="Arial" panose="020B0604020202020204" pitchFamily="34" charset="0"/>
              </a:rPr>
              <a:pPr eaLnBrk="1" hangingPunct="1">
                <a:defRPr/>
              </a:pPr>
              <a:t>8</a:t>
            </a:fld>
            <a:endParaRPr lang="en-AU" altLang="en-US" sz="1200" b="0">
              <a:latin typeface="Arial" panose="020B0604020202020204" pitchFamily="34" charset="0"/>
            </a:endParaRPr>
          </a:p>
        </p:txBody>
      </p:sp>
      <p:sp>
        <p:nvSpPr>
          <p:cNvPr id="192514" name="Rectangle 2">
            <a:extLst>
              <a:ext uri="{FF2B5EF4-FFF2-40B4-BE49-F238E27FC236}">
                <a16:creationId xmlns:a16="http://schemas.microsoft.com/office/drawing/2014/main" id="{067085BC-28C0-364C-A856-ECD4F72ABF3F}"/>
              </a:ext>
            </a:extLst>
          </p:cNvPr>
          <p:cNvSpPr>
            <a:spLocks noGrp="1" noRot="1" noChangeAspect="1" noChangeArrowheads="1" noTextEdit="1"/>
          </p:cNvSpPr>
          <p:nvPr>
            <p:ph type="sldImg"/>
          </p:nvPr>
        </p:nvSpPr>
        <p:spPr>
          <a:ln/>
          <a:extLst>
            <a:ext uri="{FAA26D3D-D897-4be2-8F04-BA451C77F1D7}"/>
          </a:extLst>
        </p:spPr>
      </p:sp>
      <p:sp>
        <p:nvSpPr>
          <p:cNvPr id="192515" name="Rectangle 3">
            <a:extLst>
              <a:ext uri="{FF2B5EF4-FFF2-40B4-BE49-F238E27FC236}">
                <a16:creationId xmlns:a16="http://schemas.microsoft.com/office/drawing/2014/main" id="{9F94C07B-DAC6-F941-A278-56BC7A49F18A}"/>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In the same groups, they can now develop a list of activities to address the objectives, or you can give them some examples.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75EED8-F4A2-B144-A1C4-3648775A7310}"/>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C1BF01DD-9859-FD4A-A928-6A5A507FE2C9}" type="slidenum">
              <a:rPr lang="en-AU" altLang="en-US" sz="1200" b="0" smtClean="0">
                <a:latin typeface="Arial" panose="020B0604020202020204" pitchFamily="34" charset="0"/>
              </a:rPr>
              <a:pPr eaLnBrk="1" hangingPunct="1">
                <a:defRPr/>
              </a:pPr>
              <a:t>9</a:t>
            </a:fld>
            <a:endParaRPr lang="en-AU" altLang="en-US" sz="1200" b="0">
              <a:latin typeface="Arial" panose="020B0604020202020204" pitchFamily="34" charset="0"/>
            </a:endParaRPr>
          </a:p>
        </p:txBody>
      </p:sp>
      <p:sp>
        <p:nvSpPr>
          <p:cNvPr id="194562" name="Rectangle 2">
            <a:extLst>
              <a:ext uri="{FF2B5EF4-FFF2-40B4-BE49-F238E27FC236}">
                <a16:creationId xmlns:a16="http://schemas.microsoft.com/office/drawing/2014/main" id="{0C41F4E7-E373-B244-8B6C-6A9DE0FD6F71}"/>
              </a:ext>
            </a:extLst>
          </p:cNvPr>
          <p:cNvSpPr>
            <a:spLocks noGrp="1" noRot="1" noChangeAspect="1" noChangeArrowheads="1" noTextEdit="1"/>
          </p:cNvSpPr>
          <p:nvPr>
            <p:ph type="sldImg"/>
          </p:nvPr>
        </p:nvSpPr>
        <p:spPr>
          <a:ln/>
          <a:extLst>
            <a:ext uri="{FAA26D3D-D897-4be2-8F04-BA451C77F1D7}"/>
          </a:extLst>
        </p:spPr>
      </p:sp>
      <p:sp>
        <p:nvSpPr>
          <p:cNvPr id="194563" name="Rectangle 3">
            <a:extLst>
              <a:ext uri="{FF2B5EF4-FFF2-40B4-BE49-F238E27FC236}">
                <a16:creationId xmlns:a16="http://schemas.microsoft.com/office/drawing/2014/main" id="{42A3F44C-F1D1-2644-816B-50A207450931}"/>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Here is one example from a real application.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DD0A8E99-A554-F749-AA1A-F1BDB6E4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9495CA97-6E91-5041-AFAA-AFE58381B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2F235815-D5DE-FA44-9C44-539AA3DD3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48882058-A389-BB41-8BE4-089272926A25}"/>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37647F5D-7BC1-E24A-A432-5FB5438A14F7}"/>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E1B4A91-953A-2749-8CAB-72E0CDCC37A4}"/>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83DA9BD-7FF4-E142-9629-920451789468}"/>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E1308936-13A9-3E4C-873B-790F02C9B4E3}"/>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6003867D-E2E5-4549-AA77-B19A9D59CEDE}"/>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EC767F8-4DAD-0540-8102-C00D6E867293}"/>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9A574B4F-4CD8-6545-8D7B-307651755E5F}"/>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08C13F4-C272-CB49-B5CB-3CCAC1127A69}"/>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8381E85-E5EF-7D49-B800-91DB2948C7AA}"/>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003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A5AACFFE-6771-7941-B94C-5EB4808FE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0C330122-9AE8-C349-BC22-F33D358CB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168A69E9-0EFC-7D45-BBE1-3343FD32AE94}"/>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7" name="TextBox 6">
            <a:extLst>
              <a:ext uri="{FF2B5EF4-FFF2-40B4-BE49-F238E27FC236}">
                <a16:creationId xmlns:a16="http://schemas.microsoft.com/office/drawing/2014/main" id="{DFBC2350-7496-DD4A-B328-6AE7FD2D8A08}"/>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603576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18">
            <a:extLst>
              <a:ext uri="{FF2B5EF4-FFF2-40B4-BE49-F238E27FC236}">
                <a16:creationId xmlns:a16="http://schemas.microsoft.com/office/drawing/2014/main" id="{F3D11CBC-6BEA-1744-8AF2-6EE0062872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a:extLst>
              <a:ext uri="{FF2B5EF4-FFF2-40B4-BE49-F238E27FC236}">
                <a16:creationId xmlns:a16="http://schemas.microsoft.com/office/drawing/2014/main" id="{D29F2DA0-0D08-084F-990E-50967DC08B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D55D1E83-3FE1-7140-A169-2BC66F336EB3}"/>
              </a:ext>
            </a:extLst>
          </p:cNvPr>
          <p:cNvSpPr/>
          <p:nvPr userDrawn="1"/>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8" name="TextBox 7">
            <a:extLst>
              <a:ext uri="{FF2B5EF4-FFF2-40B4-BE49-F238E27FC236}">
                <a16:creationId xmlns:a16="http://schemas.microsoft.com/office/drawing/2014/main" id="{16D5B4CA-3103-DC4E-8BDC-CF0AB4565FBF}"/>
              </a:ext>
            </a:extLst>
          </p:cNvPr>
          <p:cNvSpPr txBox="1">
            <a:spLocks noChangeArrowheads="1"/>
          </p:cNvSpPr>
          <p:nvPr userDrawn="1"/>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3" name="Title 1">
            <a:extLst>
              <a:ext uri="{FF2B5EF4-FFF2-40B4-BE49-F238E27FC236}">
                <a16:creationId xmlns:a16="http://schemas.microsoft.com/office/drawing/2014/main" id="{081ECD17-1535-7541-B177-E4DC76F0CCF3}"/>
              </a:ext>
            </a:extLst>
          </p:cNvPr>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287DD8B-A8D0-924B-A4C8-0B7E1BE23FE7}"/>
              </a:ext>
            </a:extLst>
          </p:cNvPr>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72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51ACF9FB-B19C-6143-B0B9-188815993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a:extLst>
              <a:ext uri="{FF2B5EF4-FFF2-40B4-BE49-F238E27FC236}">
                <a16:creationId xmlns:a16="http://schemas.microsoft.com/office/drawing/2014/main" id="{B985316F-0FFF-5B45-B6A9-06E8386D6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2D1853C1-A9CA-AF48-9246-B53493F6B607}"/>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b="0" dirty="0"/>
          </a:p>
        </p:txBody>
      </p:sp>
      <p:sp>
        <p:nvSpPr>
          <p:cNvPr id="5" name="TextBox 4">
            <a:extLst>
              <a:ext uri="{FF2B5EF4-FFF2-40B4-BE49-F238E27FC236}">
                <a16:creationId xmlns:a16="http://schemas.microsoft.com/office/drawing/2014/main" id="{9491494B-077E-AC4F-9828-0A9F9ACD1D9F}"/>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a:t>Intellectual property of E Pittaway and L. Bartolomei; Reuse is permitted with author attribution </a:t>
            </a:r>
          </a:p>
        </p:txBody>
      </p:sp>
    </p:spTree>
    <p:extLst>
      <p:ext uri="{BB962C8B-B14F-4D97-AF65-F5344CB8AC3E}">
        <p14:creationId xmlns:p14="http://schemas.microsoft.com/office/powerpoint/2010/main" val="29084940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42FE99-A077-D247-BD75-CB4B231D17D2}"/>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E0CDB1F-F42C-7547-8A83-8E378621D1B3}"/>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fld id="{AFDE1664-EF67-5448-AC73-CD45446C8047}" type="datetimeFigureOut">
              <a:rPr lang="en-US"/>
              <a:pPr>
                <a:defRPr/>
              </a:pPr>
              <a:t>7/10/2024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ea typeface="MS PGothic" panose="020B0600070205080204" pitchFamily="34" charset="-128"/>
              </a:defRPr>
            </a:lvl1pPr>
          </a:lstStyle>
          <a:p>
            <a:pPr>
              <a:defRPr/>
            </a:pPr>
            <a:fld id="{ABDC83AC-E883-6548-B5D2-3F67DE113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DCEE7510-E72B-1D42-BDDE-E064436437DE}"/>
              </a:ext>
            </a:extLst>
          </p:cNvPr>
          <p:cNvSpPr>
            <a:spLocks noChangeArrowheads="1"/>
          </p:cNvSpPr>
          <p:nvPr/>
        </p:nvSpPr>
        <p:spPr bwMode="auto">
          <a:xfrm>
            <a:off x="2051720" y="1670611"/>
            <a:ext cx="536393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AU" sz="3600" dirty="0">
                <a:solidFill>
                  <a:srgbClr val="7030A0"/>
                </a:solidFill>
                <a:latin typeface="Arial" panose="020B0604020202020204" pitchFamily="34" charset="0"/>
                <a:ea typeface="Times New Roman" charset="0"/>
                <a:cs typeface="Arial" panose="020B0604020202020204" pitchFamily="34" charset="0"/>
              </a:rPr>
              <a:t>COMMUNITY CONSULTATIONS USING RECIPROCAL RESEARCH:</a:t>
            </a:r>
            <a:endParaRPr lang="en-AU" sz="3200" dirty="0">
              <a:solidFill>
                <a:srgbClr val="7030A0"/>
              </a:solidFill>
              <a:latin typeface="Arial" panose="020B0604020202020204" pitchFamily="34" charset="0"/>
              <a:ea typeface="Times New Roman" charset="0"/>
              <a:cs typeface="Arial" panose="020B0604020202020204" pitchFamily="34" charset="0"/>
            </a:endParaRPr>
          </a:p>
          <a:p>
            <a:pPr algn="ctr">
              <a:defRPr/>
            </a:pPr>
            <a:endParaRPr lang="en-AU" sz="3200" dirty="0">
              <a:solidFill>
                <a:schemeClr val="accent2">
                  <a:lumMod val="50000"/>
                </a:schemeClr>
              </a:solidFill>
              <a:latin typeface="Arial" panose="020B0604020202020204" pitchFamily="34" charset="0"/>
              <a:ea typeface="Times New Roman" charset="0"/>
              <a:cs typeface="Arial" panose="020B0604020202020204" pitchFamily="34" charset="0"/>
            </a:endParaRPr>
          </a:p>
          <a:p>
            <a:pPr algn="ctr">
              <a:defRPr/>
            </a:pPr>
            <a:r>
              <a:rPr lang="en-AU" sz="3200" dirty="0">
                <a:solidFill>
                  <a:schemeClr val="accent2">
                    <a:lumMod val="50000"/>
                  </a:schemeClr>
                </a:solidFill>
                <a:latin typeface="Arial" panose="020B0604020202020204" pitchFamily="34" charset="0"/>
                <a:ea typeface="Times New Roman" charset="0"/>
                <a:cs typeface="Arial" panose="020B0604020202020204" pitchFamily="34" charset="0"/>
              </a:rPr>
              <a:t>A Brief Introduction to Program Design</a:t>
            </a:r>
          </a:p>
          <a:p>
            <a:pPr algn="ctr">
              <a:defRPr/>
            </a:pPr>
            <a:endParaRPr lang="en-AU" sz="3200" dirty="0">
              <a:solidFill>
                <a:srgbClr val="006600"/>
              </a:solidFill>
              <a:effectLst>
                <a:outerShdw blurRad="38100" dist="38100" dir="2700000" algn="tl">
                  <a:srgbClr val="DDDDDD"/>
                </a:outerShdw>
              </a:effectLst>
              <a:latin typeface="Arial" panose="020B0604020202020204" pitchFamily="34" charset="0"/>
              <a:ea typeface="Times New Roman"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2931B159-169F-6B47-93CD-D98F2D60CA6B}"/>
              </a:ext>
            </a:extLst>
          </p:cNvPr>
          <p:cNvSpPr>
            <a:spLocks noChangeArrowheads="1"/>
          </p:cNvSpPr>
          <p:nvPr/>
        </p:nvSpPr>
        <p:spPr bwMode="auto">
          <a:xfrm>
            <a:off x="4237410" y="620688"/>
            <a:ext cx="45833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Your project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aim,</a:t>
            </a:r>
            <a:r>
              <a:rPr lang="en-AU" sz="2800" dirty="0">
                <a:solidFill>
                  <a:srgbClr val="7030A0"/>
                </a:solidFill>
                <a:latin typeface="Arial" panose="020B0604020202020204" pitchFamily="34" charset="0"/>
                <a:ea typeface="ＭＳ Ｐゴシック" charset="0"/>
                <a:cs typeface="Arial" panose="020B0604020202020204" pitchFamily="34" charset="0"/>
              </a:rPr>
              <a:t>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objectives </a:t>
            </a:r>
            <a:r>
              <a:rPr lang="en-AU" sz="2800" dirty="0">
                <a:solidFill>
                  <a:srgbClr val="7030A0"/>
                </a:solidFill>
                <a:latin typeface="Arial" panose="020B0604020202020204" pitchFamily="34" charset="0"/>
                <a:ea typeface="ＭＳ Ｐゴシック" charset="0"/>
                <a:cs typeface="Arial" panose="020B0604020202020204" pitchFamily="34" charset="0"/>
              </a:rPr>
              <a:t>and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strategies </a:t>
            </a:r>
            <a:r>
              <a:rPr lang="en-AU" sz="2800" dirty="0">
                <a:solidFill>
                  <a:srgbClr val="7030A0"/>
                </a:solidFill>
                <a:latin typeface="Arial" panose="020B0604020202020204" pitchFamily="34" charset="0"/>
                <a:ea typeface="ＭＳ Ｐゴシック" charset="0"/>
                <a:cs typeface="Arial" panose="020B0604020202020204" pitchFamily="34" charset="0"/>
              </a:rPr>
              <a:t>should have an internal logic, so that when you look at them, the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strategies</a:t>
            </a:r>
            <a:r>
              <a:rPr lang="en-AU" sz="2800" dirty="0">
                <a:solidFill>
                  <a:srgbClr val="7030A0"/>
                </a:solidFill>
                <a:latin typeface="Arial" panose="020B0604020202020204" pitchFamily="34" charset="0"/>
                <a:ea typeface="ＭＳ Ｐゴシック" charset="0"/>
                <a:cs typeface="Arial" panose="020B0604020202020204" pitchFamily="34" charset="0"/>
              </a:rPr>
              <a:t> describe everything that needs to be </a:t>
            </a: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done to achieve the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objective</a:t>
            </a:r>
            <a:r>
              <a:rPr lang="en-AU" sz="2800" dirty="0">
                <a:solidFill>
                  <a:srgbClr val="7030A0"/>
                </a:solidFill>
                <a:latin typeface="Arial" panose="020B0604020202020204" pitchFamily="34" charset="0"/>
                <a:ea typeface="ＭＳ Ｐゴシック" charset="0"/>
                <a:cs typeface="Arial" panose="020B0604020202020204" pitchFamily="34" charset="0"/>
              </a:rPr>
              <a:t>, and the objectives all contribute to the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aim</a:t>
            </a:r>
            <a:r>
              <a:rPr lang="en-AU" sz="2800" dirty="0">
                <a:solidFill>
                  <a:srgbClr val="7030A0"/>
                </a:solidFill>
                <a:latin typeface="Arial" panose="020B0604020202020204" pitchFamily="34" charset="0"/>
                <a:ea typeface="ＭＳ Ｐゴシック" charset="0"/>
                <a:cs typeface="Arial" panose="020B0604020202020204" pitchFamily="34" charset="0"/>
              </a:rPr>
              <a:t>.</a:t>
            </a:r>
          </a:p>
        </p:txBody>
      </p:sp>
      <p:pic>
        <p:nvPicPr>
          <p:cNvPr id="195587" name="Picture 3">
            <a:extLst>
              <a:ext uri="{FF2B5EF4-FFF2-40B4-BE49-F238E27FC236}">
                <a16:creationId xmlns:a16="http://schemas.microsoft.com/office/drawing/2014/main" id="{226EE8B7-A14C-F24D-9558-8B1B56EA4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316865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FEF61E00-31BC-854E-B005-00F70A44787E}"/>
              </a:ext>
            </a:extLst>
          </p:cNvPr>
          <p:cNvSpPr>
            <a:spLocks noChangeArrowheads="1"/>
          </p:cNvSpPr>
          <p:nvPr/>
        </p:nvSpPr>
        <p:spPr bwMode="auto">
          <a:xfrm>
            <a:off x="552896" y="620688"/>
            <a:ext cx="775017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3200" dirty="0">
                <a:solidFill>
                  <a:srgbClr val="7030A0"/>
                </a:solidFill>
                <a:latin typeface="Arial" panose="020B0604020202020204" pitchFamily="34" charset="0"/>
                <a:ea typeface="ＭＳ Ｐゴシック" charset="0"/>
                <a:cs typeface="Arial" panose="020B0604020202020204" pitchFamily="34" charset="0"/>
              </a:rPr>
              <a:t>Fostering participation and ownership of services:</a:t>
            </a:r>
          </a:p>
          <a:p>
            <a:pPr eaLnBrk="1" hangingPunct="1">
              <a:defRPr/>
            </a:pPr>
            <a:endParaRPr lang="en-AU" sz="2800" b="0" dirty="0">
              <a:solidFill>
                <a:srgbClr val="7030A0"/>
              </a:solidFill>
              <a:latin typeface="Arial" panose="020B0604020202020204" pitchFamily="34" charset="0"/>
              <a:ea typeface="ＭＳ Ｐゴシック" charset="0"/>
              <a:cs typeface="Arial" panose="020B0604020202020204" pitchFamily="34" charset="0"/>
            </a:endParaRPr>
          </a:p>
          <a:p>
            <a:pPr eaLnBrk="1" hangingPunct="1">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How are you going to get people involved in the planning and establishment of the projects</a:t>
            </a:r>
          </a:p>
          <a:p>
            <a:pPr eaLnBrk="1" hangingPunct="1">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and services?</a:t>
            </a:r>
          </a:p>
          <a:p>
            <a:pPr>
              <a:defRPr/>
            </a:pPr>
            <a:endParaRPr lang="en-AU" sz="2800" b="0" dirty="0">
              <a:solidFill>
                <a:srgbClr val="7030A0"/>
              </a:solidFill>
              <a:latin typeface="Arial" panose="020B0604020202020204" pitchFamily="34" charset="0"/>
              <a:ea typeface="ＭＳ Ｐゴシック" charset="0"/>
              <a:cs typeface="Arial" panose="020B0604020202020204" pitchFamily="34" charset="0"/>
            </a:endParaRPr>
          </a:p>
        </p:txBody>
      </p:sp>
      <p:pic>
        <p:nvPicPr>
          <p:cNvPr id="87042" name="Picture 4" descr="Picture17">
            <a:extLst>
              <a:ext uri="{FF2B5EF4-FFF2-40B4-BE49-F238E27FC236}">
                <a16:creationId xmlns:a16="http://schemas.microsoft.com/office/drawing/2014/main" id="{ECEB9278-7B18-6A47-9E94-DAB8F4C7B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063206"/>
            <a:ext cx="3954661" cy="29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5CD6ABC-1E46-9540-B2ED-540AE79DA10D}"/>
              </a:ext>
            </a:extLst>
          </p:cNvPr>
          <p:cNvSpPr>
            <a:spLocks noChangeArrowheads="1"/>
          </p:cNvSpPr>
          <p:nvPr/>
        </p:nvSpPr>
        <p:spPr bwMode="auto">
          <a:xfrm>
            <a:off x="2484438" y="1757452"/>
            <a:ext cx="583882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Community members must be given every opportunity to plan and manage projects which meet their special needs.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The process must be consultative and ‘</a:t>
            </a:r>
            <a:r>
              <a:rPr lang="en-AU" altLang="ja-JP"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transparent’. </a:t>
            </a:r>
          </a:p>
          <a:p>
            <a:pPr eaLnBrk="1" hangingPunct="1">
              <a:spcAft>
                <a:spcPts val="1200"/>
              </a:spcAft>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All stakeholders must be invited to contribute their ideas and to participate.</a:t>
            </a:r>
          </a:p>
        </p:txBody>
      </p:sp>
      <p:sp>
        <p:nvSpPr>
          <p:cNvPr id="70659" name="Rectangle 3">
            <a:extLst>
              <a:ext uri="{FF2B5EF4-FFF2-40B4-BE49-F238E27FC236}">
                <a16:creationId xmlns:a16="http://schemas.microsoft.com/office/drawing/2014/main" id="{2BE33A04-D57B-B949-8A92-C6978AF9D6EB}"/>
              </a:ext>
            </a:extLst>
          </p:cNvPr>
          <p:cNvSpPr>
            <a:spLocks noChangeArrowheads="1"/>
          </p:cNvSpPr>
          <p:nvPr/>
        </p:nvSpPr>
        <p:spPr bwMode="auto">
          <a:xfrm>
            <a:off x="530225" y="476250"/>
            <a:ext cx="85058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OWNING A PROCESS THROUGH ACTIVE PARTICIPATION </a:t>
            </a:r>
          </a:p>
        </p:txBody>
      </p:sp>
      <p:pic>
        <p:nvPicPr>
          <p:cNvPr id="70660" name="Picture 4">
            <a:extLst>
              <a:ext uri="{FF2B5EF4-FFF2-40B4-BE49-F238E27FC236}">
                <a16:creationId xmlns:a16="http://schemas.microsoft.com/office/drawing/2014/main" id="{3796FB60-E2C3-A441-AAD7-6AA145B98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692275"/>
            <a:ext cx="1223963"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905B8E1-F608-1048-906F-383745A429DB}"/>
              </a:ext>
            </a:extLst>
          </p:cNvPr>
          <p:cNvSpPr>
            <a:spLocks noChangeArrowheads="1"/>
          </p:cNvSpPr>
          <p:nvPr/>
        </p:nvSpPr>
        <p:spPr bwMode="auto">
          <a:xfrm>
            <a:off x="755650" y="405617"/>
            <a:ext cx="76327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Ensuring that men and women from the community are supportive of the services and projects and not threatened by them:</a:t>
            </a:r>
          </a:p>
          <a:p>
            <a:pP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How are you going to involve men so that they are </a:t>
            </a: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supportive of programs, without trying to take them over?</a:t>
            </a:r>
          </a:p>
          <a:p>
            <a:pPr>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p:txBody>
      </p:sp>
      <p:pic>
        <p:nvPicPr>
          <p:cNvPr id="95234" name="Picture 4" descr="Afraid">
            <a:extLst>
              <a:ext uri="{FF2B5EF4-FFF2-40B4-BE49-F238E27FC236}">
                <a16:creationId xmlns:a16="http://schemas.microsoft.com/office/drawing/2014/main" id="{ADA86B46-7AFB-A240-B66D-D647C45F32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573463"/>
            <a:ext cx="2922588"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C89C-F561-F9B5-ADF4-D601BD417E5F}"/>
              </a:ext>
            </a:extLst>
          </p:cNvPr>
          <p:cNvSpPr>
            <a:spLocks noGrp="1"/>
          </p:cNvSpPr>
          <p:nvPr>
            <p:ph type="title"/>
          </p:nvPr>
        </p:nvSpPr>
        <p:spPr>
          <a:xfrm>
            <a:off x="689110" y="182190"/>
            <a:ext cx="7793256" cy="635633"/>
          </a:xfrm>
        </p:spPr>
        <p:txBody>
          <a:bodyPr/>
          <a:lstStyle/>
          <a:p>
            <a:r>
              <a:rPr lang="en-AU" dirty="0"/>
              <a:t>Moving Forward</a:t>
            </a:r>
          </a:p>
        </p:txBody>
      </p:sp>
      <p:sp>
        <p:nvSpPr>
          <p:cNvPr id="3" name="Content Placeholder 2">
            <a:extLst>
              <a:ext uri="{FF2B5EF4-FFF2-40B4-BE49-F238E27FC236}">
                <a16:creationId xmlns:a16="http://schemas.microsoft.com/office/drawing/2014/main" id="{DE91BE9D-1EE5-0A9A-1484-90CD909B1621}"/>
              </a:ext>
            </a:extLst>
          </p:cNvPr>
          <p:cNvSpPr>
            <a:spLocks noGrp="1"/>
          </p:cNvSpPr>
          <p:nvPr>
            <p:ph idx="1"/>
          </p:nvPr>
        </p:nvSpPr>
        <p:spPr>
          <a:xfrm>
            <a:off x="689110" y="847844"/>
            <a:ext cx="7793256" cy="4475178"/>
          </a:xfrm>
        </p:spPr>
        <p:txBody>
          <a:bodyPr/>
          <a:lstStyle/>
          <a:p>
            <a:r>
              <a:rPr lang="en-AU" sz="2400" b="1" dirty="0">
                <a:solidFill>
                  <a:schemeClr val="accent2">
                    <a:lumMod val="50000"/>
                  </a:schemeClr>
                </a:solidFill>
              </a:rPr>
              <a:t>These are things that evaluators and funders will be looking for when they assess funding applications.</a:t>
            </a:r>
          </a:p>
          <a:p>
            <a:endParaRPr lang="en-AU" sz="2400" b="1" dirty="0">
              <a:solidFill>
                <a:schemeClr val="accent2">
                  <a:lumMod val="50000"/>
                </a:schemeClr>
              </a:solidFill>
            </a:endParaRPr>
          </a:p>
          <a:p>
            <a:endParaRPr lang="en-AU" sz="2400" b="1" dirty="0">
              <a:solidFill>
                <a:schemeClr val="accent2">
                  <a:lumMod val="50000"/>
                </a:schemeClr>
              </a:solidFill>
            </a:endParaRPr>
          </a:p>
          <a:p>
            <a:endParaRPr lang="en-AU" sz="2400" b="1" dirty="0">
              <a:solidFill>
                <a:schemeClr val="accent2">
                  <a:lumMod val="50000"/>
                </a:schemeClr>
              </a:solidFill>
            </a:endParaRPr>
          </a:p>
          <a:p>
            <a:endParaRPr lang="en-AU" sz="2400" b="1" dirty="0">
              <a:solidFill>
                <a:schemeClr val="accent2">
                  <a:lumMod val="50000"/>
                </a:schemeClr>
              </a:solidFill>
            </a:endParaRPr>
          </a:p>
          <a:p>
            <a:endParaRPr lang="en-AU" sz="2400" b="1" dirty="0">
              <a:solidFill>
                <a:schemeClr val="accent2">
                  <a:lumMod val="50000"/>
                </a:schemeClr>
              </a:solidFill>
            </a:endParaRPr>
          </a:p>
          <a:p>
            <a:r>
              <a:rPr lang="en-AU" sz="2400" b="1" dirty="0">
                <a:solidFill>
                  <a:schemeClr val="accent2">
                    <a:lumMod val="50000"/>
                  </a:schemeClr>
                </a:solidFill>
              </a:rPr>
              <a:t>If you are interested in designing a program, please complete Module 11, From Humanitarian Aid to Human Rights Based Community Development in this Resource Kit. </a:t>
            </a:r>
          </a:p>
        </p:txBody>
      </p:sp>
      <p:pic>
        <p:nvPicPr>
          <p:cNvPr id="5" name="Picture 4">
            <a:extLst>
              <a:ext uri="{FF2B5EF4-FFF2-40B4-BE49-F238E27FC236}">
                <a16:creationId xmlns:a16="http://schemas.microsoft.com/office/drawing/2014/main" id="{5E63E30E-2F61-1C82-7C07-85200B71DB42}"/>
              </a:ext>
            </a:extLst>
          </p:cNvPr>
          <p:cNvPicPr>
            <a:picLocks noChangeAspect="1"/>
          </p:cNvPicPr>
          <p:nvPr/>
        </p:nvPicPr>
        <p:blipFill>
          <a:blip r:embed="rId3"/>
          <a:stretch>
            <a:fillRect/>
          </a:stretch>
        </p:blipFill>
        <p:spPr>
          <a:xfrm>
            <a:off x="2483768" y="2046534"/>
            <a:ext cx="4629652" cy="2764931"/>
          </a:xfrm>
          <a:prstGeom prst="rect">
            <a:avLst/>
          </a:prstGeom>
        </p:spPr>
      </p:pic>
    </p:spTree>
    <p:extLst>
      <p:ext uri="{BB962C8B-B14F-4D97-AF65-F5344CB8AC3E}">
        <p14:creationId xmlns:p14="http://schemas.microsoft.com/office/powerpoint/2010/main" val="255552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B96-AB0A-B503-A70B-F5745510D6D0}"/>
              </a:ext>
            </a:extLst>
          </p:cNvPr>
          <p:cNvSpPr>
            <a:spLocks noGrp="1"/>
          </p:cNvSpPr>
          <p:nvPr>
            <p:ph type="title"/>
          </p:nvPr>
        </p:nvSpPr>
        <p:spPr/>
        <p:txBody>
          <a:bodyPr/>
          <a:lstStyle/>
          <a:p>
            <a:r>
              <a:rPr lang="en-AU" dirty="0"/>
              <a:t>Moving from Consultations to Program Design</a:t>
            </a:r>
          </a:p>
        </p:txBody>
      </p:sp>
      <p:sp>
        <p:nvSpPr>
          <p:cNvPr id="3" name="Content Placeholder 2">
            <a:extLst>
              <a:ext uri="{FF2B5EF4-FFF2-40B4-BE49-F238E27FC236}">
                <a16:creationId xmlns:a16="http://schemas.microsoft.com/office/drawing/2014/main" id="{6D501B8B-E71A-629E-9531-ED941F364F4F}"/>
              </a:ext>
            </a:extLst>
          </p:cNvPr>
          <p:cNvSpPr>
            <a:spLocks noGrp="1"/>
          </p:cNvSpPr>
          <p:nvPr>
            <p:ph idx="1"/>
          </p:nvPr>
        </p:nvSpPr>
        <p:spPr>
          <a:xfrm>
            <a:off x="543747" y="1484784"/>
            <a:ext cx="4514938" cy="4475178"/>
          </a:xfrm>
        </p:spPr>
        <p:txBody>
          <a:bodyPr/>
          <a:lstStyle/>
          <a:p>
            <a:r>
              <a:rPr lang="en-AU" b="1" dirty="0">
                <a:solidFill>
                  <a:schemeClr val="accent2">
                    <a:lumMod val="50000"/>
                  </a:schemeClr>
                </a:solidFill>
              </a:rPr>
              <a:t>Good consultations often lead to designing programs to meet the needs of the community, and applying for funding for these.</a:t>
            </a:r>
          </a:p>
          <a:p>
            <a:r>
              <a:rPr lang="en-AU" b="1" dirty="0">
                <a:solidFill>
                  <a:schemeClr val="accent2">
                    <a:lumMod val="50000"/>
                  </a:schemeClr>
                </a:solidFill>
              </a:rPr>
              <a:t>This is a brief introduction of the things you need to consider when designing a program.</a:t>
            </a:r>
          </a:p>
        </p:txBody>
      </p:sp>
      <p:pic>
        <p:nvPicPr>
          <p:cNvPr id="5" name="Picture 4">
            <a:extLst>
              <a:ext uri="{FF2B5EF4-FFF2-40B4-BE49-F238E27FC236}">
                <a16:creationId xmlns:a16="http://schemas.microsoft.com/office/drawing/2014/main" id="{FAC4A3B7-C2C9-A77A-4C19-4236AB40F03B}"/>
              </a:ext>
            </a:extLst>
          </p:cNvPr>
          <p:cNvPicPr>
            <a:picLocks noChangeAspect="1"/>
          </p:cNvPicPr>
          <p:nvPr/>
        </p:nvPicPr>
        <p:blipFill>
          <a:blip r:embed="rId3"/>
          <a:stretch>
            <a:fillRect/>
          </a:stretch>
        </p:blipFill>
        <p:spPr>
          <a:xfrm>
            <a:off x="5652120" y="1924540"/>
            <a:ext cx="2948133" cy="3220211"/>
          </a:xfrm>
          <a:prstGeom prst="rect">
            <a:avLst/>
          </a:prstGeom>
        </p:spPr>
      </p:pic>
    </p:spTree>
    <p:extLst>
      <p:ext uri="{BB962C8B-B14F-4D97-AF65-F5344CB8AC3E}">
        <p14:creationId xmlns:p14="http://schemas.microsoft.com/office/powerpoint/2010/main" val="295718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5F7B4E6-28C6-C94C-BC88-DE550F879F4E}"/>
              </a:ext>
            </a:extLst>
          </p:cNvPr>
          <p:cNvSpPr>
            <a:spLocks noChangeArrowheads="1"/>
          </p:cNvSpPr>
          <p:nvPr/>
        </p:nvSpPr>
        <p:spPr bwMode="auto">
          <a:xfrm>
            <a:off x="340358" y="2250450"/>
            <a:ext cx="475297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457200" indent="-457200" eaLnBrk="1" hangingPunct="1">
              <a:spcAft>
                <a:spcPts val="1200"/>
              </a:spcAft>
              <a:buFont typeface="Wingdings" pitchFamily="2" charset="2"/>
              <a:buChar char="Ø"/>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articulate clearly to funding bodies exactly what needs have been identified</a:t>
            </a:r>
          </a:p>
          <a:p>
            <a:pPr marL="457200" indent="-457200" eaLnBrk="1" hangingPunct="1">
              <a:spcAft>
                <a:spcPts val="1200"/>
              </a:spcAft>
              <a:buFont typeface="Wingdings" pitchFamily="2" charset="2"/>
              <a:buChar char="Ø"/>
              <a:defRPr/>
            </a:pPr>
            <a:r>
              <a:rPr 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make sure that the participants are involved in and </a:t>
            </a:r>
            <a:r>
              <a:rPr lang="ja-JP" alt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t>
            </a:r>
            <a:r>
              <a:rPr lang="en-AU" altLang="ja-JP"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own</a:t>
            </a:r>
            <a:r>
              <a:rPr lang="ja-JP" altLang="en-AU"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a:t>
            </a:r>
            <a:r>
              <a:rPr lang="en-AU" altLang="ja-JP"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rPr>
              <a:t> any outcomes</a:t>
            </a:r>
          </a:p>
          <a:p>
            <a:pPr eaLnBrk="1" hangingPunct="1">
              <a:spcAft>
                <a:spcPts val="1200"/>
              </a:spcAft>
              <a:defRPr/>
            </a:pPr>
            <a:endParaRPr lang="en-AU" altLang="ja-JP" sz="2400" dirty="0">
              <a:solidFill>
                <a:schemeClr val="accent2">
                  <a:lumMod val="50000"/>
                </a:schemeClr>
              </a:solidFill>
              <a:latin typeface="Arial" panose="020B0604020202020204" pitchFamily="34" charset="0"/>
              <a:ea typeface="MS PGothic" panose="020B0600070205080204" pitchFamily="34" charset="-128"/>
              <a:cs typeface="Arial" panose="020B0604020202020204" pitchFamily="34" charset="0"/>
            </a:endParaRPr>
          </a:p>
        </p:txBody>
      </p:sp>
      <p:pic>
        <p:nvPicPr>
          <p:cNvPr id="181251" name="Picture 3">
            <a:extLst>
              <a:ext uri="{FF2B5EF4-FFF2-40B4-BE49-F238E27FC236}">
                <a16:creationId xmlns:a16="http://schemas.microsoft.com/office/drawing/2014/main" id="{AF209A9F-05A8-4945-855F-0CA137C3B73A}"/>
              </a:ext>
            </a:extLst>
          </p:cNvPr>
          <p:cNvPicPr>
            <a:picLocks noChangeAspect="1" noChangeArrowheads="1"/>
          </p:cNvPicPr>
          <p:nvPr/>
        </p:nvPicPr>
        <p:blipFill>
          <a:blip r:embed="rId3"/>
          <a:srcRect/>
          <a:stretch>
            <a:fillRect/>
          </a:stretch>
        </p:blipFill>
        <p:spPr bwMode="auto">
          <a:xfrm>
            <a:off x="5664200" y="2586038"/>
            <a:ext cx="3205163" cy="2555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6323" name="Rectangle 1">
            <a:extLst>
              <a:ext uri="{FF2B5EF4-FFF2-40B4-BE49-F238E27FC236}">
                <a16:creationId xmlns:a16="http://schemas.microsoft.com/office/drawing/2014/main" id="{91F2A14A-D416-074E-825E-BFBCB959806C}"/>
              </a:ext>
            </a:extLst>
          </p:cNvPr>
          <p:cNvSpPr>
            <a:spLocks noChangeArrowheads="1"/>
          </p:cNvSpPr>
          <p:nvPr/>
        </p:nvSpPr>
        <p:spPr bwMode="auto">
          <a:xfrm>
            <a:off x="311150" y="355600"/>
            <a:ext cx="80835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eaLnBrk="1" hangingPunct="1">
              <a:spcBef>
                <a:spcPct val="0"/>
              </a:spcBef>
              <a:spcAft>
                <a:spcPct val="0"/>
              </a:spcAft>
              <a:buClrTx/>
              <a:buSzTx/>
              <a:buFontTx/>
              <a:buNone/>
            </a:pPr>
            <a:r>
              <a:rPr lang="en-AU" altLang="en-US" sz="3200" dirty="0">
                <a:solidFill>
                  <a:srgbClr val="7030A0"/>
                </a:solidFill>
                <a:latin typeface="Arial" panose="020B0604020202020204" pitchFamily="34" charset="0"/>
                <a:cs typeface="Arial" panose="020B0604020202020204" pitchFamily="34" charset="0"/>
              </a:rPr>
              <a:t>It</a:t>
            </a:r>
            <a:r>
              <a:rPr lang="en-AU" altLang="ja-JP" sz="3200" dirty="0">
                <a:solidFill>
                  <a:srgbClr val="7030A0"/>
                </a:solidFill>
                <a:latin typeface="Arial" panose="020B0604020202020204" pitchFamily="34" charset="0"/>
                <a:cs typeface="Arial" panose="020B0604020202020204" pitchFamily="34" charset="0"/>
              </a:rPr>
              <a:t>s important to clearly define your aim, </a:t>
            </a:r>
            <a:r>
              <a:rPr lang="en-AU" altLang="en-US" sz="3200" dirty="0">
                <a:solidFill>
                  <a:srgbClr val="7030A0"/>
                </a:solidFill>
                <a:latin typeface="Arial" panose="020B0604020202020204" pitchFamily="34" charset="0"/>
                <a:cs typeface="Arial" panose="020B0604020202020204" pitchFamily="34" charset="0"/>
              </a:rPr>
              <a:t>objectives and strategies to:</a:t>
            </a:r>
          </a:p>
          <a:p>
            <a:pPr eaLnBrk="1" hangingPunct="1">
              <a:spcBef>
                <a:spcPct val="0"/>
              </a:spcBef>
              <a:spcAft>
                <a:spcPct val="0"/>
              </a:spcAft>
              <a:buClrTx/>
              <a:buSzTx/>
              <a:buFontTx/>
              <a:buNone/>
            </a:pPr>
            <a:endParaRPr lang="en-AU" altLang="en-US" sz="2800" dirty="0">
              <a:solidFill>
                <a:srgbClr val="7030A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B9672582-87D1-D141-9F43-526A9D5E5A5E}"/>
              </a:ext>
            </a:extLst>
          </p:cNvPr>
          <p:cNvSpPr>
            <a:spLocks noChangeArrowheads="1"/>
          </p:cNvSpPr>
          <p:nvPr/>
        </p:nvSpPr>
        <p:spPr bwMode="auto">
          <a:xfrm>
            <a:off x="1111758" y="764729"/>
            <a:ext cx="69204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defRPr/>
            </a:pPr>
            <a:r>
              <a:rPr lang="en-US" sz="3200" dirty="0">
                <a:solidFill>
                  <a:srgbClr val="7030A0"/>
                </a:solidFill>
                <a:latin typeface="Arial" panose="020B0604020202020204" pitchFamily="34" charset="0"/>
                <a:ea typeface="ＭＳ Ｐゴシック" charset="0"/>
                <a:cs typeface="Arial" panose="020B0604020202020204" pitchFamily="34" charset="0"/>
              </a:rPr>
              <a:t>The project aim is the broad goal </a:t>
            </a:r>
          </a:p>
          <a:p>
            <a:pPr algn="ctr" eaLnBrk="1" hangingPunct="1">
              <a:defRPr/>
            </a:pPr>
            <a:r>
              <a:rPr lang="en-US" sz="3200" dirty="0">
                <a:solidFill>
                  <a:srgbClr val="7030A0"/>
                </a:solidFill>
                <a:latin typeface="Arial" panose="020B0604020202020204" pitchFamily="34" charset="0"/>
                <a:ea typeface="ＭＳ Ｐゴシック" charset="0"/>
                <a:cs typeface="Arial" panose="020B0604020202020204" pitchFamily="34" charset="0"/>
              </a:rPr>
              <a:t>that your project will contribute to.</a:t>
            </a:r>
          </a:p>
        </p:txBody>
      </p:sp>
      <p:pic>
        <p:nvPicPr>
          <p:cNvPr id="58370" name="Picture 3">
            <a:extLst>
              <a:ext uri="{FF2B5EF4-FFF2-40B4-BE49-F238E27FC236}">
                <a16:creationId xmlns:a16="http://schemas.microsoft.com/office/drawing/2014/main" id="{22846667-BF11-2149-B3D9-84F2B6CE5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2708275"/>
            <a:ext cx="6211887" cy="2320925"/>
          </a:xfrm>
          <a:prstGeom prst="rect">
            <a:avLst/>
          </a:prstGeom>
          <a:noFill/>
          <a:ln>
            <a:noFill/>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a:extLst>
              <a:ext uri="{FF2B5EF4-FFF2-40B4-BE49-F238E27FC236}">
                <a16:creationId xmlns:a16="http://schemas.microsoft.com/office/drawing/2014/main" id="{B986F370-8179-4D41-AD4D-113FAF751A66}"/>
              </a:ext>
            </a:extLst>
          </p:cNvPr>
          <p:cNvSpPr>
            <a:spLocks noGrp="1" noChangeArrowheads="1"/>
          </p:cNvSpPr>
          <p:nvPr>
            <p:ph idx="1"/>
          </p:nvPr>
        </p:nvSpPr>
        <p:spPr>
          <a:xfrm>
            <a:off x="1043608" y="692696"/>
            <a:ext cx="7560840" cy="36179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buFontTx/>
              <a:buNone/>
              <a:defRPr/>
            </a:pPr>
            <a:r>
              <a:rPr lang="en-AU" sz="3200" b="1" i="1" dirty="0">
                <a:solidFill>
                  <a:schemeClr val="accent2">
                    <a:lumMod val="50000"/>
                  </a:schemeClr>
                </a:solidFill>
              </a:rPr>
              <a:t>Example:</a:t>
            </a:r>
            <a:r>
              <a:rPr lang="en-AU" sz="3200" b="1" dirty="0">
                <a:solidFill>
                  <a:srgbClr val="7030A0"/>
                </a:solidFill>
              </a:rPr>
              <a:t> To identify the major issues of concern to the  group with whom you are working.</a:t>
            </a:r>
          </a:p>
          <a:p>
            <a:pPr eaLnBrk="1" hangingPunct="1">
              <a:buFontTx/>
              <a:buNone/>
              <a:defRPr/>
            </a:pPr>
            <a:r>
              <a:rPr lang="en-AU" sz="3600" b="1" dirty="0">
                <a:solidFill>
                  <a:schemeClr val="accent2">
                    <a:lumMod val="50000"/>
                  </a:schemeClr>
                </a:solidFill>
              </a:rPr>
              <a:t>Aim:        </a:t>
            </a:r>
          </a:p>
          <a:p>
            <a:pPr eaLnBrk="1" hangingPunct="1">
              <a:buFontTx/>
              <a:buNone/>
              <a:defRPr/>
            </a:pPr>
            <a:r>
              <a:rPr lang="en-AU" sz="3200" b="1" dirty="0">
                <a:solidFill>
                  <a:srgbClr val="7030A0"/>
                </a:solidFill>
              </a:rPr>
              <a:t>To assist the groups to propose solutions to the problems they have identified and plan actions towards achieving these.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C290ED99-D8A6-BB4D-A60E-981C506474B9}"/>
              </a:ext>
            </a:extLst>
          </p:cNvPr>
          <p:cNvSpPr>
            <a:spLocks noChangeArrowheads="1"/>
          </p:cNvSpPr>
          <p:nvPr/>
        </p:nvSpPr>
        <p:spPr bwMode="auto">
          <a:xfrm>
            <a:off x="404033" y="620505"/>
            <a:ext cx="8335936" cy="526297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The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objectives</a:t>
            </a:r>
            <a:r>
              <a:rPr lang="en-AU" sz="2800" dirty="0">
                <a:solidFill>
                  <a:srgbClr val="7030A0"/>
                </a:solidFill>
                <a:latin typeface="Arial" panose="020B0604020202020204" pitchFamily="34" charset="0"/>
                <a:ea typeface="ＭＳ Ｐゴシック" charset="0"/>
                <a:cs typeface="Arial" panose="020B0604020202020204" pitchFamily="34" charset="0"/>
              </a:rPr>
              <a:t> are the measurable outcomes </a:t>
            </a:r>
          </a:p>
          <a:p>
            <a:pPr algn="ct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you intend to achieve by the end of the project. </a:t>
            </a: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algn="ct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There may be several different objectives</a:t>
            </a:r>
          </a:p>
          <a:p>
            <a:pPr algn="ct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 which all contribute to the aim.</a:t>
            </a:r>
          </a:p>
        </p:txBody>
      </p:sp>
      <p:pic>
        <p:nvPicPr>
          <p:cNvPr id="187395" name="Picture 3">
            <a:extLst>
              <a:ext uri="{FF2B5EF4-FFF2-40B4-BE49-F238E27FC236}">
                <a16:creationId xmlns:a16="http://schemas.microsoft.com/office/drawing/2014/main" id="{A2455539-A144-6245-A8E2-8321E5C42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871663"/>
            <a:ext cx="27241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a:extLst>
              <a:ext uri="{FF2B5EF4-FFF2-40B4-BE49-F238E27FC236}">
                <a16:creationId xmlns:a16="http://schemas.microsoft.com/office/drawing/2014/main" id="{1A454712-AB31-8C40-A635-E352BE6664E7}"/>
              </a:ext>
            </a:extLst>
          </p:cNvPr>
          <p:cNvSpPr>
            <a:spLocks noChangeArrowheads="1"/>
          </p:cNvSpPr>
          <p:nvPr/>
        </p:nvSpPr>
        <p:spPr bwMode="auto">
          <a:xfrm>
            <a:off x="683568" y="2060848"/>
            <a:ext cx="7416800" cy="491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spcAft>
                <a:spcPts val="1200"/>
              </a:spcAft>
              <a:defRPr/>
            </a:pPr>
            <a:endPar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endParaRPr>
          </a:p>
          <a:p>
            <a:pPr marL="342900" indent="-342900" eaLnBrk="1" hangingPunct="1">
              <a:spcBef>
                <a:spcPct val="20000"/>
              </a:spcBef>
              <a:spcAft>
                <a:spcPts val="1200"/>
              </a:spcAft>
              <a:defRPr/>
            </a:pP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Objectives:</a:t>
            </a:r>
          </a:p>
          <a:p>
            <a:pPr marL="342900" indent="-342900" eaLnBrk="1" hangingPunct="1">
              <a:spcBef>
                <a:spcPts val="0"/>
              </a:spcBef>
              <a:spcAft>
                <a:spcPts val="1200"/>
              </a:spcAft>
              <a:buFontTx/>
              <a:buAutoNum type="arabicPeriod"/>
              <a:defRPr/>
            </a:pPr>
            <a:r>
              <a:rPr lang="en-AU" sz="2800" dirty="0">
                <a:solidFill>
                  <a:srgbClr val="7030A0"/>
                </a:solidFill>
                <a:latin typeface="Arial" panose="020B0604020202020204" pitchFamily="34" charset="0"/>
                <a:ea typeface="ＭＳ Ｐゴシック" charset="0"/>
                <a:cs typeface="Arial" panose="020B0604020202020204" pitchFamily="34" charset="0"/>
              </a:rPr>
              <a:t>Clear identification and documentation of risks in a particular site</a:t>
            </a:r>
          </a:p>
          <a:p>
            <a:pPr marL="342900" indent="-342900" eaLnBrk="1" hangingPunct="1">
              <a:spcBef>
                <a:spcPts val="0"/>
              </a:spcBef>
              <a:spcAft>
                <a:spcPts val="1200"/>
              </a:spcAft>
              <a:buFontTx/>
              <a:buAutoNum type="arabicPeriod"/>
              <a:defRPr/>
            </a:pPr>
            <a:r>
              <a:rPr lang="en-AU" sz="2800" dirty="0">
                <a:solidFill>
                  <a:srgbClr val="7030A0"/>
                </a:solidFill>
                <a:latin typeface="Arial" panose="020B0604020202020204" pitchFamily="34" charset="0"/>
                <a:ea typeface="ＭＳ Ｐゴシック" charset="0"/>
                <a:cs typeface="Arial" panose="020B0604020202020204" pitchFamily="34" charset="0"/>
              </a:rPr>
              <a:t>Identification of appropriate local responses</a:t>
            </a:r>
          </a:p>
          <a:p>
            <a:pPr marL="342900" indent="-342900" eaLnBrk="1" hangingPunct="1">
              <a:spcBef>
                <a:spcPts val="0"/>
              </a:spcBef>
              <a:spcAft>
                <a:spcPts val="1200"/>
              </a:spcAft>
              <a:buFontTx/>
              <a:buAutoNum type="arabicPeriod"/>
              <a:defRPr/>
            </a:pPr>
            <a:r>
              <a:rPr lang="en-AU" sz="2800" dirty="0">
                <a:solidFill>
                  <a:srgbClr val="7030A0"/>
                </a:solidFill>
                <a:latin typeface="Arial" panose="020B0604020202020204" pitchFamily="34" charset="0"/>
                <a:ea typeface="ＭＳ Ｐゴシック" charset="0"/>
                <a:cs typeface="Arial" panose="020B0604020202020204" pitchFamily="34" charset="0"/>
              </a:rPr>
              <a:t>Strategic and action planning with key stakeholders</a:t>
            </a:r>
          </a:p>
          <a:p>
            <a:pPr marL="342900" indent="-342900" eaLnBrk="1" hangingPunct="1">
              <a:spcBef>
                <a:spcPct val="20000"/>
              </a:spcBef>
              <a:buFontTx/>
              <a:buAutoNum type="arabicPeriod"/>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p:txBody>
      </p:sp>
      <p:sp>
        <p:nvSpPr>
          <p:cNvPr id="64514" name="Rectangle 1">
            <a:extLst>
              <a:ext uri="{FF2B5EF4-FFF2-40B4-BE49-F238E27FC236}">
                <a16:creationId xmlns:a16="http://schemas.microsoft.com/office/drawing/2014/main" id="{5B0639B1-7684-E049-BB07-3A6154E97EFE}"/>
              </a:ext>
            </a:extLst>
          </p:cNvPr>
          <p:cNvSpPr>
            <a:spLocks noChangeArrowheads="1"/>
          </p:cNvSpPr>
          <p:nvPr/>
        </p:nvSpPr>
        <p:spPr bwMode="auto">
          <a:xfrm>
            <a:off x="683568" y="332656"/>
            <a:ext cx="74168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20000"/>
              </a:spcBef>
              <a:spcAft>
                <a:spcPct val="0"/>
              </a:spcAft>
              <a:buClrTx/>
              <a:buSzTx/>
              <a:buFontTx/>
              <a:buNone/>
            </a:pPr>
            <a:r>
              <a:rPr lang="en-AU" altLang="en-US" sz="2800" dirty="0">
                <a:solidFill>
                  <a:schemeClr val="accent2">
                    <a:lumMod val="50000"/>
                  </a:schemeClr>
                </a:solidFill>
                <a:latin typeface="Arial" panose="020B0604020202020204" pitchFamily="34" charset="0"/>
                <a:cs typeface="Arial" panose="020B0604020202020204" pitchFamily="34" charset="0"/>
              </a:rPr>
              <a:t>Aim: </a:t>
            </a:r>
          </a:p>
          <a:p>
            <a:pPr eaLnBrk="1" hangingPunct="1">
              <a:spcBef>
                <a:spcPct val="20000"/>
              </a:spcBef>
              <a:spcAft>
                <a:spcPct val="0"/>
              </a:spcAft>
              <a:buClrTx/>
              <a:buSzTx/>
              <a:buFontTx/>
              <a:buNone/>
            </a:pPr>
            <a:r>
              <a:rPr lang="en-AU" altLang="en-US" sz="2800" dirty="0">
                <a:solidFill>
                  <a:srgbClr val="7030A0"/>
                </a:solidFill>
                <a:latin typeface="Arial" panose="020B0604020202020204" pitchFamily="34" charset="0"/>
                <a:cs typeface="Arial" panose="020B0604020202020204" pitchFamily="34" charset="0"/>
              </a:rPr>
              <a:t>To work with the community to identify risks and appropriate responses for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683C76CD-C77F-CD4A-AFC0-E42F7FABFE38}"/>
              </a:ext>
            </a:extLst>
          </p:cNvPr>
          <p:cNvSpPr>
            <a:spLocks noChangeArrowheads="1"/>
          </p:cNvSpPr>
          <p:nvPr/>
        </p:nvSpPr>
        <p:spPr bwMode="auto">
          <a:xfrm>
            <a:off x="1042988" y="462191"/>
            <a:ext cx="72009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The </a:t>
            </a:r>
            <a:r>
              <a:rPr lang="en-AU" sz="2800" dirty="0">
                <a:solidFill>
                  <a:schemeClr val="accent2">
                    <a:lumMod val="50000"/>
                  </a:schemeClr>
                </a:solidFill>
                <a:latin typeface="Arial" panose="020B0604020202020204" pitchFamily="34" charset="0"/>
                <a:ea typeface="ＭＳ Ｐゴシック" charset="0"/>
                <a:cs typeface="Arial" panose="020B0604020202020204" pitchFamily="34" charset="0"/>
              </a:rPr>
              <a:t>strategies</a:t>
            </a:r>
            <a:r>
              <a:rPr lang="en-AU" sz="2800" dirty="0">
                <a:solidFill>
                  <a:srgbClr val="7030A0"/>
                </a:solidFill>
                <a:latin typeface="Arial" panose="020B0604020202020204" pitchFamily="34" charset="0"/>
                <a:ea typeface="ＭＳ Ｐゴシック" charset="0"/>
                <a:cs typeface="Arial" panose="020B0604020202020204" pitchFamily="34" charset="0"/>
              </a:rPr>
              <a:t> are what you need to do to achieve each of the objectives. </a:t>
            </a:r>
          </a:p>
          <a:p>
            <a:pPr eaLnBrk="1" hangingPunct="1">
              <a:defRPr/>
            </a:pPr>
            <a:endParaRPr lang="en-AU" sz="2800" dirty="0">
              <a:solidFill>
                <a:srgbClr val="7030A0"/>
              </a:solidFill>
              <a:latin typeface="Arial" panose="020B0604020202020204" pitchFamily="34" charset="0"/>
              <a:ea typeface="ＭＳ Ｐゴシック" charset="0"/>
              <a:cs typeface="Arial" panose="020B0604020202020204" pitchFamily="34" charset="0"/>
            </a:endParaRP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Each strategy can then be broken down further </a:t>
            </a:r>
          </a:p>
          <a:p>
            <a:pPr eaLnBrk="1" hangingPunct="1">
              <a:defRPr/>
            </a:pPr>
            <a:r>
              <a:rPr lang="en-AU" sz="2800" dirty="0">
                <a:solidFill>
                  <a:srgbClr val="7030A0"/>
                </a:solidFill>
                <a:latin typeface="Arial" panose="020B0604020202020204" pitchFamily="34" charset="0"/>
                <a:ea typeface="ＭＳ Ｐゴシック" charset="0"/>
                <a:cs typeface="Arial" panose="020B0604020202020204" pitchFamily="34" charset="0"/>
              </a:rPr>
              <a:t>into a list of activities.</a:t>
            </a:r>
          </a:p>
        </p:txBody>
      </p:sp>
      <p:pic>
        <p:nvPicPr>
          <p:cNvPr id="66562" name="Picture 3">
            <a:extLst>
              <a:ext uri="{FF2B5EF4-FFF2-40B4-BE49-F238E27FC236}">
                <a16:creationId xmlns:a16="http://schemas.microsoft.com/office/drawing/2014/main" id="{A7514EA5-B3BB-7448-9780-0427EFA1C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2709863"/>
            <a:ext cx="3679825" cy="365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a:extLst>
              <a:ext uri="{FF2B5EF4-FFF2-40B4-BE49-F238E27FC236}">
                <a16:creationId xmlns:a16="http://schemas.microsoft.com/office/drawing/2014/main" id="{8A344FF9-2833-F243-ABCB-F32D17FB1A6E}"/>
              </a:ext>
            </a:extLst>
          </p:cNvPr>
          <p:cNvSpPr>
            <a:spLocks noGrp="1" noChangeArrowheads="1"/>
          </p:cNvSpPr>
          <p:nvPr>
            <p:ph idx="1"/>
          </p:nvPr>
        </p:nvSpPr>
        <p:spPr>
          <a:xfrm>
            <a:off x="611560" y="188640"/>
            <a:ext cx="82296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eaLnBrk="1" hangingPunct="1">
              <a:lnSpc>
                <a:spcPct val="80000"/>
              </a:lnSpc>
              <a:buFontTx/>
              <a:buNone/>
              <a:defRPr/>
            </a:pPr>
            <a:r>
              <a:rPr lang="en-AU" sz="2400" b="1" dirty="0">
                <a:solidFill>
                  <a:schemeClr val="accent1"/>
                </a:solidFill>
              </a:rPr>
              <a:t>Aim: </a:t>
            </a:r>
          </a:p>
          <a:p>
            <a:pPr marL="609600" indent="-609600" eaLnBrk="1" hangingPunct="1">
              <a:lnSpc>
                <a:spcPct val="80000"/>
              </a:lnSpc>
              <a:buFontTx/>
              <a:buNone/>
              <a:defRPr/>
            </a:pPr>
            <a:r>
              <a:rPr lang="en-AU" sz="2400" b="1" dirty="0">
                <a:solidFill>
                  <a:schemeClr val="accent2">
                    <a:lumMod val="50000"/>
                  </a:schemeClr>
                </a:solidFill>
              </a:rPr>
              <a:t>To prevent and respond to sexual abuse in communities</a:t>
            </a:r>
          </a:p>
          <a:p>
            <a:pPr marL="609600" indent="-609600" eaLnBrk="1" hangingPunct="1">
              <a:lnSpc>
                <a:spcPct val="80000"/>
              </a:lnSpc>
              <a:buFontTx/>
              <a:buNone/>
              <a:defRPr/>
            </a:pPr>
            <a:r>
              <a:rPr lang="en-AU" sz="2400" b="1" dirty="0">
                <a:solidFill>
                  <a:schemeClr val="accent1"/>
                </a:solidFill>
              </a:rPr>
              <a:t>Objective:</a:t>
            </a:r>
          </a:p>
          <a:p>
            <a:pPr marL="609600" indent="-609600" eaLnBrk="1" hangingPunct="1">
              <a:lnSpc>
                <a:spcPct val="80000"/>
              </a:lnSpc>
              <a:buFontTx/>
              <a:buAutoNum type="arabicPeriod"/>
              <a:defRPr/>
            </a:pPr>
            <a:r>
              <a:rPr lang="en-AU" sz="2400" b="1" dirty="0">
                <a:solidFill>
                  <a:schemeClr val="accent2">
                    <a:lumMod val="50000"/>
                  </a:schemeClr>
                </a:solidFill>
              </a:rPr>
              <a:t>Better protection for women and girls in vulnerable situations</a:t>
            </a:r>
          </a:p>
          <a:p>
            <a:pPr marL="609600" indent="-609600" eaLnBrk="1" hangingPunct="1">
              <a:lnSpc>
                <a:spcPct val="80000"/>
              </a:lnSpc>
              <a:buFontTx/>
              <a:buNone/>
              <a:defRPr/>
            </a:pPr>
            <a:r>
              <a:rPr lang="en-AU" sz="2400" b="1" dirty="0">
                <a:solidFill>
                  <a:schemeClr val="accent1"/>
                </a:solidFill>
              </a:rPr>
              <a:t>Strategies:</a:t>
            </a:r>
          </a:p>
          <a:p>
            <a:pPr marL="609600" indent="-609600" eaLnBrk="1" hangingPunct="1">
              <a:lnSpc>
                <a:spcPct val="80000"/>
              </a:lnSpc>
              <a:buFontTx/>
              <a:buAutoNum type="arabicPeriod"/>
              <a:defRPr/>
            </a:pPr>
            <a:r>
              <a:rPr lang="en-AU" sz="2400" b="1" dirty="0">
                <a:solidFill>
                  <a:schemeClr val="accent2">
                    <a:lumMod val="50000"/>
                  </a:schemeClr>
                </a:solidFill>
              </a:rPr>
              <a:t>Locks on toilets, and bathing points</a:t>
            </a:r>
          </a:p>
          <a:p>
            <a:pPr marL="609600" indent="-609600" eaLnBrk="1" hangingPunct="1">
              <a:lnSpc>
                <a:spcPct val="80000"/>
              </a:lnSpc>
              <a:buFontTx/>
              <a:buAutoNum type="arabicPeriod"/>
              <a:defRPr/>
            </a:pPr>
            <a:r>
              <a:rPr lang="en-AU" sz="2400" b="1" dirty="0">
                <a:solidFill>
                  <a:schemeClr val="accent2">
                    <a:lumMod val="50000"/>
                  </a:schemeClr>
                </a:solidFill>
              </a:rPr>
              <a:t>Lights at night</a:t>
            </a:r>
          </a:p>
          <a:p>
            <a:pPr marL="609600" indent="-609600" eaLnBrk="1" hangingPunct="1">
              <a:lnSpc>
                <a:spcPct val="80000"/>
              </a:lnSpc>
              <a:buFontTx/>
              <a:buAutoNum type="arabicPeriod"/>
              <a:defRPr/>
            </a:pPr>
            <a:r>
              <a:rPr lang="en-AU" sz="2400" b="1" dirty="0">
                <a:solidFill>
                  <a:schemeClr val="accent2">
                    <a:lumMod val="50000"/>
                  </a:schemeClr>
                </a:solidFill>
              </a:rPr>
              <a:t>A confidential reporting point with follow up to complaints</a:t>
            </a:r>
          </a:p>
          <a:p>
            <a:pPr marL="609600" indent="-609600" eaLnBrk="1" hangingPunct="1">
              <a:lnSpc>
                <a:spcPct val="80000"/>
              </a:lnSpc>
              <a:buFontTx/>
              <a:buAutoNum type="arabicPeriod"/>
              <a:defRPr/>
            </a:pPr>
            <a:r>
              <a:rPr lang="en-AU" sz="2400" b="1" dirty="0">
                <a:solidFill>
                  <a:schemeClr val="accent2">
                    <a:lumMod val="50000"/>
                  </a:schemeClr>
                </a:solidFill>
              </a:rPr>
              <a:t>Support groups for women who have been raped</a:t>
            </a:r>
          </a:p>
          <a:p>
            <a:pPr marL="609600" indent="-609600" eaLnBrk="1" hangingPunct="1">
              <a:lnSpc>
                <a:spcPct val="80000"/>
              </a:lnSpc>
              <a:buFontTx/>
              <a:buAutoNum type="arabicPeriod"/>
              <a:defRPr/>
            </a:pPr>
            <a:r>
              <a:rPr lang="en-AU" sz="2400" b="1" dirty="0">
                <a:solidFill>
                  <a:schemeClr val="accent2">
                    <a:lumMod val="50000"/>
                  </a:schemeClr>
                </a:solidFill>
              </a:rPr>
              <a:t>A safe house in the locality</a:t>
            </a:r>
          </a:p>
          <a:p>
            <a:pPr marL="609600" indent="-609600" eaLnBrk="1" hangingPunct="1">
              <a:lnSpc>
                <a:spcPct val="80000"/>
              </a:lnSpc>
              <a:buFontTx/>
              <a:buAutoNum type="arabicPeriod"/>
              <a:defRPr/>
            </a:pPr>
            <a:endParaRPr lang="en-AU" sz="2400" b="1" dirty="0">
              <a:solidFill>
                <a:schemeClr val="accent2">
                  <a:lumMod val="50000"/>
                </a:schemeClr>
              </a:solidFill>
            </a:endParaRPr>
          </a:p>
        </p:txBody>
      </p:sp>
    </p:spTree>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1990</TotalTime>
  <Words>751</Words>
  <Application>Microsoft Office PowerPoint</Application>
  <PresentationFormat>On-screen Show (4:3)</PresentationFormat>
  <Paragraphs>100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Trebuchet MS</vt:lpstr>
      <vt:lpstr>Verdana</vt:lpstr>
      <vt:lpstr>Wingdings</vt:lpstr>
      <vt:lpstr>Wingdings 3</vt:lpstr>
      <vt:lpstr>GCR project master</vt:lpstr>
      <vt:lpstr>PowerPoint Presentation</vt:lpstr>
      <vt:lpstr>Moving from Consultations to Program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Forward</vt:lpstr>
    </vt:vector>
  </TitlesOfParts>
  <Company>Visual Futures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 Tucker</dc:creator>
  <cp:lastModifiedBy>Linda Bartolomei</cp:lastModifiedBy>
  <cp:revision>93</cp:revision>
  <dcterms:created xsi:type="dcterms:W3CDTF">2006-01-11T06:16:05Z</dcterms:created>
  <dcterms:modified xsi:type="dcterms:W3CDTF">2024-07-10T07:26:51Z</dcterms:modified>
</cp:coreProperties>
</file>