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83830" r:id="rId2"/>
    <p:sldMasterId id="2147483818" r:id="rId3"/>
  </p:sldMasterIdLst>
  <p:notesMasterIdLst>
    <p:notesMasterId r:id="rId14"/>
  </p:notesMasterIdLst>
  <p:handoutMasterIdLst>
    <p:handoutMasterId r:id="rId15"/>
  </p:handoutMasterIdLst>
  <p:sldIdLst>
    <p:sldId id="334" r:id="rId4"/>
    <p:sldId id="326" r:id="rId5"/>
    <p:sldId id="329" r:id="rId6"/>
    <p:sldId id="324" r:id="rId7"/>
    <p:sldId id="325" r:id="rId8"/>
    <p:sldId id="328" r:id="rId9"/>
    <p:sldId id="336" r:id="rId10"/>
    <p:sldId id="335" r:id="rId11"/>
    <p:sldId id="323" r:id="rId12"/>
    <p:sldId id="332" r:id="rId13"/>
  </p:sldIdLst>
  <p:sldSz cx="9144000" cy="6858000" type="screen4x3"/>
  <p:notesSz cx="6792913" cy="9925050"/>
  <p:defaultTextStyle>
    <a:defPPr>
      <a:defRPr lang="en-US"/>
    </a:defPPr>
    <a:lvl1pPr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Trebuchet MS" panose="020B0603020202020204" pitchFamily="34" charset="0"/>
        <a:ea typeface="+mn-ea"/>
        <a:cs typeface="+mn-cs"/>
      </a:defRPr>
    </a:lvl5pPr>
    <a:lvl6pPr marL="2286000" algn="l" defTabSz="914400" rtl="0" eaLnBrk="1" latinLnBrk="0" hangingPunct="1">
      <a:defRPr kern="1200">
        <a:solidFill>
          <a:schemeClr val="tx1"/>
        </a:solidFill>
        <a:latin typeface="Trebuchet MS" panose="020B0603020202020204" pitchFamily="34" charset="0"/>
        <a:ea typeface="+mn-ea"/>
        <a:cs typeface="+mn-cs"/>
      </a:defRPr>
    </a:lvl6pPr>
    <a:lvl7pPr marL="2743200" algn="l" defTabSz="914400" rtl="0" eaLnBrk="1" latinLnBrk="0" hangingPunct="1">
      <a:defRPr kern="1200">
        <a:solidFill>
          <a:schemeClr val="tx1"/>
        </a:solidFill>
        <a:latin typeface="Trebuchet MS" panose="020B0603020202020204" pitchFamily="34" charset="0"/>
        <a:ea typeface="+mn-ea"/>
        <a:cs typeface="+mn-cs"/>
      </a:defRPr>
    </a:lvl7pPr>
    <a:lvl8pPr marL="3200400" algn="l" defTabSz="914400" rtl="0" eaLnBrk="1" latinLnBrk="0" hangingPunct="1">
      <a:defRPr kern="1200">
        <a:solidFill>
          <a:schemeClr val="tx1"/>
        </a:solidFill>
        <a:latin typeface="Trebuchet MS" panose="020B0603020202020204" pitchFamily="34" charset="0"/>
        <a:ea typeface="+mn-ea"/>
        <a:cs typeface="+mn-cs"/>
      </a:defRPr>
    </a:lvl8pPr>
    <a:lvl9pPr marL="3657600" algn="l" defTabSz="914400" rtl="0" eaLnBrk="1" latinLnBrk="0" hangingPunct="1">
      <a:defRPr kern="1200">
        <a:solidFill>
          <a:schemeClr val="tx1"/>
        </a:solidFill>
        <a:latin typeface="Trebuchet MS" panose="020B0603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8135"/>
    <a:srgbClr val="7030A0"/>
    <a:srgbClr val="FF4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82" autoAdjust="0"/>
    <p:restoredTop sz="51913" autoAdjust="0"/>
  </p:normalViewPr>
  <p:slideViewPr>
    <p:cSldViewPr snapToGrid="0" snapToObjects="1">
      <p:cViewPr varScale="1">
        <p:scale>
          <a:sx n="36" d="100"/>
          <a:sy n="36" d="100"/>
        </p:scale>
        <p:origin x="1980" y="36"/>
      </p:cViewPr>
      <p:guideLst/>
    </p:cSldViewPr>
  </p:slideViewPr>
  <p:outlineViewPr>
    <p:cViewPr>
      <p:scale>
        <a:sx n="33" d="100"/>
        <a:sy n="33" d="100"/>
      </p:scale>
      <p:origin x="0" y="-576"/>
    </p:cViewPr>
  </p:outlineViewPr>
  <p:notesTextViewPr>
    <p:cViewPr>
      <p:scale>
        <a:sx n="400" d="100"/>
        <a:sy n="400" d="100"/>
      </p:scale>
      <p:origin x="0" y="0"/>
    </p:cViewPr>
  </p:notesTextViewPr>
  <p:sorterViewPr>
    <p:cViewPr varScale="1">
      <p:scale>
        <a:sx n="1" d="1"/>
        <a:sy n="1" d="1"/>
      </p:scale>
      <p:origin x="0" y="0"/>
    </p:cViewPr>
  </p:sorterViewPr>
  <p:notesViewPr>
    <p:cSldViewPr snapToGrid="0" snapToObjects="1">
      <p:cViewPr>
        <p:scale>
          <a:sx n="93" d="100"/>
          <a:sy n="93" d="100"/>
        </p:scale>
        <p:origin x="1806" y="3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42A39A3-64B5-04AF-DC04-E47B01715317}"/>
              </a:ext>
            </a:extLst>
          </p:cNvPr>
          <p:cNvSpPr>
            <a:spLocks noGrp="1"/>
          </p:cNvSpPr>
          <p:nvPr>
            <p:ph type="hdr" sz="quarter"/>
          </p:nvPr>
        </p:nvSpPr>
        <p:spPr>
          <a:xfrm>
            <a:off x="0" y="0"/>
            <a:ext cx="2943225" cy="496888"/>
          </a:xfrm>
          <a:prstGeom prst="rect">
            <a:avLst/>
          </a:prstGeom>
        </p:spPr>
        <p:txBody>
          <a:bodyPr vert="horz" lIns="90959" tIns="45479" rIns="90959" bIns="45479" rtlCol="0"/>
          <a:lstStyle>
            <a:lvl1pPr algn="l">
              <a:defRPr sz="1200">
                <a:latin typeface="Trebuchet MS" panose="020B0703020202090204" pitchFamily="34" charset="0"/>
              </a:defRPr>
            </a:lvl1pPr>
          </a:lstStyle>
          <a:p>
            <a:pPr>
              <a:defRPr/>
            </a:pPr>
            <a:endParaRPr lang="en-US"/>
          </a:p>
        </p:txBody>
      </p:sp>
      <p:sp>
        <p:nvSpPr>
          <p:cNvPr id="3" name="Date Placeholder 2">
            <a:extLst>
              <a:ext uri="{FF2B5EF4-FFF2-40B4-BE49-F238E27FC236}">
                <a16:creationId xmlns:a16="http://schemas.microsoft.com/office/drawing/2014/main" id="{27D298A2-A487-B108-8D60-869D301707D7}"/>
              </a:ext>
            </a:extLst>
          </p:cNvPr>
          <p:cNvSpPr>
            <a:spLocks noGrp="1"/>
          </p:cNvSpPr>
          <p:nvPr>
            <p:ph type="dt" sz="quarter" idx="1"/>
          </p:nvPr>
        </p:nvSpPr>
        <p:spPr>
          <a:xfrm>
            <a:off x="3848100" y="0"/>
            <a:ext cx="2943225" cy="496888"/>
          </a:xfrm>
          <a:prstGeom prst="rect">
            <a:avLst/>
          </a:prstGeom>
        </p:spPr>
        <p:txBody>
          <a:bodyPr vert="horz" lIns="90959" tIns="45479" rIns="90959" bIns="45479" rtlCol="0"/>
          <a:lstStyle>
            <a:lvl1pPr algn="r">
              <a:defRPr sz="1200">
                <a:latin typeface="Trebuchet MS" panose="020B0703020202090204" pitchFamily="34" charset="0"/>
              </a:defRPr>
            </a:lvl1pPr>
          </a:lstStyle>
          <a:p>
            <a:pPr>
              <a:defRPr/>
            </a:pPr>
            <a:fld id="{D507DFE1-F526-409E-A399-7166449AEE58}" type="datetimeFigureOut">
              <a:rPr lang="en-US"/>
              <a:pPr>
                <a:defRPr/>
              </a:pPr>
              <a:t>7/11/2024</a:t>
            </a:fld>
            <a:endParaRPr lang="en-US" dirty="0"/>
          </a:p>
        </p:txBody>
      </p:sp>
      <p:sp>
        <p:nvSpPr>
          <p:cNvPr id="4" name="Footer Placeholder 3">
            <a:extLst>
              <a:ext uri="{FF2B5EF4-FFF2-40B4-BE49-F238E27FC236}">
                <a16:creationId xmlns:a16="http://schemas.microsoft.com/office/drawing/2014/main" id="{644B4C8C-F1FB-3088-4ED5-C1B6A6A48A84}"/>
              </a:ext>
            </a:extLst>
          </p:cNvPr>
          <p:cNvSpPr>
            <a:spLocks noGrp="1"/>
          </p:cNvSpPr>
          <p:nvPr>
            <p:ph type="ftr" sz="quarter" idx="2"/>
          </p:nvPr>
        </p:nvSpPr>
        <p:spPr>
          <a:xfrm>
            <a:off x="0" y="9428163"/>
            <a:ext cx="2943225" cy="496887"/>
          </a:xfrm>
          <a:prstGeom prst="rect">
            <a:avLst/>
          </a:prstGeom>
        </p:spPr>
        <p:txBody>
          <a:bodyPr vert="horz" lIns="90959" tIns="45479" rIns="90959" bIns="45479" rtlCol="0" anchor="b"/>
          <a:lstStyle>
            <a:lvl1pPr algn="l">
              <a:defRPr sz="1200">
                <a:latin typeface="Trebuchet MS" panose="020B0703020202090204" pitchFamily="34" charset="0"/>
              </a:defRPr>
            </a:lvl1pPr>
          </a:lstStyle>
          <a:p>
            <a:pPr>
              <a:defRPr/>
            </a:pPr>
            <a:endParaRPr lang="en-US"/>
          </a:p>
        </p:txBody>
      </p:sp>
      <p:sp>
        <p:nvSpPr>
          <p:cNvPr id="5" name="Slide Number Placeholder 4">
            <a:extLst>
              <a:ext uri="{FF2B5EF4-FFF2-40B4-BE49-F238E27FC236}">
                <a16:creationId xmlns:a16="http://schemas.microsoft.com/office/drawing/2014/main" id="{2F7670B8-079C-1C1F-6920-AD798DE292C2}"/>
              </a:ext>
            </a:extLst>
          </p:cNvPr>
          <p:cNvSpPr>
            <a:spLocks noGrp="1"/>
          </p:cNvSpPr>
          <p:nvPr>
            <p:ph type="sldNum" sz="quarter" idx="3"/>
          </p:nvPr>
        </p:nvSpPr>
        <p:spPr>
          <a:xfrm>
            <a:off x="3848100" y="9428163"/>
            <a:ext cx="2943225" cy="496887"/>
          </a:xfrm>
          <a:prstGeom prst="rect">
            <a:avLst/>
          </a:prstGeom>
        </p:spPr>
        <p:txBody>
          <a:bodyPr vert="horz" lIns="90959" tIns="45479" rIns="90959" bIns="45479" rtlCol="0" anchor="b"/>
          <a:lstStyle>
            <a:lvl1pPr algn="r">
              <a:defRPr sz="1200">
                <a:latin typeface="Trebuchet MS" panose="020B0703020202090204" pitchFamily="34" charset="0"/>
              </a:defRPr>
            </a:lvl1pPr>
          </a:lstStyle>
          <a:p>
            <a:pPr>
              <a:defRPr/>
            </a:pPr>
            <a:fld id="{85B93453-6083-49A6-822E-131999377FAE}" type="slidenum">
              <a:rPr lang="en-US"/>
              <a:pPr>
                <a:defRPr/>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77A8DE-984B-B380-C760-5ACEAC0028CD}"/>
              </a:ext>
            </a:extLst>
          </p:cNvPr>
          <p:cNvSpPr>
            <a:spLocks noGrp="1"/>
          </p:cNvSpPr>
          <p:nvPr>
            <p:ph type="hdr" sz="quarter"/>
          </p:nvPr>
        </p:nvSpPr>
        <p:spPr>
          <a:xfrm>
            <a:off x="0" y="0"/>
            <a:ext cx="2943225" cy="496888"/>
          </a:xfrm>
          <a:prstGeom prst="rect">
            <a:avLst/>
          </a:prstGeom>
        </p:spPr>
        <p:txBody>
          <a:bodyPr vert="horz" lIns="90959" tIns="45479" rIns="90959" bIns="45479" rtlCol="0"/>
          <a:lstStyle>
            <a:lvl1pPr algn="l">
              <a:defRPr sz="1200">
                <a:latin typeface="Trebuchet MS" panose="020B0703020202090204" pitchFamily="34" charset="0"/>
              </a:defRPr>
            </a:lvl1pPr>
          </a:lstStyle>
          <a:p>
            <a:pPr>
              <a:defRPr/>
            </a:pPr>
            <a:endParaRPr lang="en-US"/>
          </a:p>
        </p:txBody>
      </p:sp>
      <p:sp>
        <p:nvSpPr>
          <p:cNvPr id="3" name="Date Placeholder 2">
            <a:extLst>
              <a:ext uri="{FF2B5EF4-FFF2-40B4-BE49-F238E27FC236}">
                <a16:creationId xmlns:a16="http://schemas.microsoft.com/office/drawing/2014/main" id="{ABD32B43-EE86-6C88-90EC-5FB7960D7D0E}"/>
              </a:ext>
            </a:extLst>
          </p:cNvPr>
          <p:cNvSpPr>
            <a:spLocks noGrp="1"/>
          </p:cNvSpPr>
          <p:nvPr>
            <p:ph type="dt" idx="1"/>
          </p:nvPr>
        </p:nvSpPr>
        <p:spPr>
          <a:xfrm>
            <a:off x="3848100" y="0"/>
            <a:ext cx="2943225" cy="496888"/>
          </a:xfrm>
          <a:prstGeom prst="rect">
            <a:avLst/>
          </a:prstGeom>
        </p:spPr>
        <p:txBody>
          <a:bodyPr vert="horz" lIns="90959" tIns="45479" rIns="90959" bIns="45479" rtlCol="0"/>
          <a:lstStyle>
            <a:lvl1pPr algn="r">
              <a:defRPr sz="1200">
                <a:latin typeface="Trebuchet MS" panose="020B0703020202090204" pitchFamily="34" charset="0"/>
              </a:defRPr>
            </a:lvl1pPr>
          </a:lstStyle>
          <a:p>
            <a:pPr>
              <a:defRPr/>
            </a:pPr>
            <a:fld id="{5D20DB21-978F-4705-938E-A8567660641B}" type="datetimeFigureOut">
              <a:rPr lang="en-US"/>
              <a:pPr>
                <a:defRPr/>
              </a:pPr>
              <a:t>7/11/2024</a:t>
            </a:fld>
            <a:endParaRPr lang="en-US" dirty="0"/>
          </a:p>
        </p:txBody>
      </p:sp>
      <p:sp>
        <p:nvSpPr>
          <p:cNvPr id="4" name="Slide Image Placeholder 3">
            <a:extLst>
              <a:ext uri="{FF2B5EF4-FFF2-40B4-BE49-F238E27FC236}">
                <a16:creationId xmlns:a16="http://schemas.microsoft.com/office/drawing/2014/main" id="{4A4B9C61-CECA-C7F3-CE33-3047F4C10A61}"/>
              </a:ext>
            </a:extLst>
          </p:cNvPr>
          <p:cNvSpPr>
            <a:spLocks noGrp="1" noRot="1" noChangeAspect="1"/>
          </p:cNvSpPr>
          <p:nvPr>
            <p:ph type="sldImg" idx="2"/>
          </p:nvPr>
        </p:nvSpPr>
        <p:spPr>
          <a:xfrm>
            <a:off x="1163638" y="1239838"/>
            <a:ext cx="4465637" cy="3349625"/>
          </a:xfrm>
          <a:prstGeom prst="rect">
            <a:avLst/>
          </a:prstGeom>
          <a:noFill/>
          <a:ln w="12700">
            <a:solidFill>
              <a:prstClr val="black"/>
            </a:solidFill>
          </a:ln>
        </p:spPr>
        <p:txBody>
          <a:bodyPr vert="horz" lIns="90959" tIns="45479" rIns="90959" bIns="45479" rtlCol="0" anchor="ctr"/>
          <a:lstStyle/>
          <a:p>
            <a:pPr lvl="0"/>
            <a:endParaRPr lang="en-US" noProof="0" dirty="0"/>
          </a:p>
        </p:txBody>
      </p:sp>
      <p:sp>
        <p:nvSpPr>
          <p:cNvPr id="5" name="Notes Placeholder 4">
            <a:extLst>
              <a:ext uri="{FF2B5EF4-FFF2-40B4-BE49-F238E27FC236}">
                <a16:creationId xmlns:a16="http://schemas.microsoft.com/office/drawing/2014/main" id="{85BC13C6-CE47-33A2-C644-50D53FFCBB1E}"/>
              </a:ext>
            </a:extLst>
          </p:cNvPr>
          <p:cNvSpPr>
            <a:spLocks noGrp="1"/>
          </p:cNvSpPr>
          <p:nvPr>
            <p:ph type="body" sz="quarter" idx="3"/>
          </p:nvPr>
        </p:nvSpPr>
        <p:spPr>
          <a:xfrm>
            <a:off x="679450" y="4776788"/>
            <a:ext cx="5434013" cy="3908425"/>
          </a:xfrm>
          <a:prstGeom prst="rect">
            <a:avLst/>
          </a:prstGeom>
        </p:spPr>
        <p:txBody>
          <a:bodyPr vert="horz" lIns="90959" tIns="45479" rIns="90959" bIns="4547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3EF4612-5477-6433-7E6F-783CB32B7434}"/>
              </a:ext>
            </a:extLst>
          </p:cNvPr>
          <p:cNvSpPr>
            <a:spLocks noGrp="1"/>
          </p:cNvSpPr>
          <p:nvPr>
            <p:ph type="ftr" sz="quarter" idx="4"/>
          </p:nvPr>
        </p:nvSpPr>
        <p:spPr>
          <a:xfrm>
            <a:off x="0" y="9428163"/>
            <a:ext cx="2943225" cy="496887"/>
          </a:xfrm>
          <a:prstGeom prst="rect">
            <a:avLst/>
          </a:prstGeom>
        </p:spPr>
        <p:txBody>
          <a:bodyPr vert="horz" lIns="90959" tIns="45479" rIns="90959" bIns="45479" rtlCol="0" anchor="b"/>
          <a:lstStyle>
            <a:lvl1pPr algn="l">
              <a:defRPr sz="1200">
                <a:latin typeface="Trebuchet MS" panose="020B0703020202090204"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11DFA00B-FBF6-732A-141C-057A40F454D4}"/>
              </a:ext>
            </a:extLst>
          </p:cNvPr>
          <p:cNvSpPr>
            <a:spLocks noGrp="1"/>
          </p:cNvSpPr>
          <p:nvPr>
            <p:ph type="sldNum" sz="quarter" idx="5"/>
          </p:nvPr>
        </p:nvSpPr>
        <p:spPr>
          <a:xfrm>
            <a:off x="3848100" y="9428163"/>
            <a:ext cx="2943225" cy="496887"/>
          </a:xfrm>
          <a:prstGeom prst="rect">
            <a:avLst/>
          </a:prstGeom>
        </p:spPr>
        <p:txBody>
          <a:bodyPr vert="horz" lIns="90959" tIns="45479" rIns="90959" bIns="45479" rtlCol="0" anchor="b"/>
          <a:lstStyle>
            <a:lvl1pPr algn="r">
              <a:defRPr sz="1200">
                <a:latin typeface="Trebuchet MS" panose="020B0703020202090204" pitchFamily="34" charset="0"/>
              </a:defRPr>
            </a:lvl1pPr>
          </a:lstStyle>
          <a:p>
            <a:pPr>
              <a:defRPr/>
            </a:pPr>
            <a:fld id="{4326B747-C4AD-4ED8-990B-B28C4E13D16F}"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9A0E9F1D-C5A9-4FAE-BABD-486AFABB7BB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a:extLst>
              <a:ext uri="{FF2B5EF4-FFF2-40B4-BE49-F238E27FC236}">
                <a16:creationId xmlns:a16="http://schemas.microsoft.com/office/drawing/2014/main" id="{8C86B9D3-DAB3-3DBE-320B-F3F1B55F2A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sz="1100" b="1" dirty="0">
                <a:latin typeface="Arial" panose="020B0604020202020204" pitchFamily="34" charset="0"/>
                <a:cs typeface="Arial" panose="020B0604020202020204" pitchFamily="34" charset="0"/>
              </a:rPr>
              <a:t>Facilitators Notes</a:t>
            </a:r>
          </a:p>
          <a:p>
            <a:pPr>
              <a:defRPr/>
            </a:pPr>
            <a:endParaRPr lang="en-AU" altLang="en-US" sz="1100" b="1" dirty="0">
              <a:latin typeface="Arial" panose="020B0604020202020204" pitchFamily="34" charset="0"/>
              <a:ea typeface="Cambria" panose="02040503050406030204" pitchFamily="18" charset="0"/>
              <a:cs typeface="Arial" panose="020B0604020202020204" pitchFamily="34" charset="0"/>
            </a:endParaRPr>
          </a:p>
          <a:p>
            <a:pPr>
              <a:defRPr/>
            </a:pPr>
            <a:endParaRPr lang="en-AU" altLang="en-US" sz="1100" b="1" dirty="0">
              <a:latin typeface="Arial" panose="020B0604020202020204" pitchFamily="34" charset="0"/>
              <a:ea typeface="Cambria" panose="02040503050406030204" pitchFamily="18" charset="0"/>
              <a:cs typeface="Arial" panose="020B0604020202020204" pitchFamily="34" charset="0"/>
            </a:endParaRPr>
          </a:p>
          <a:p>
            <a:pPr>
              <a:defRPr/>
            </a:pPr>
            <a:r>
              <a:rPr lang="en-AU" altLang="en-US" sz="1100" b="1" dirty="0">
                <a:latin typeface="Arial" panose="020B0604020202020204" pitchFamily="34" charset="0"/>
                <a:ea typeface="Cambria" panose="02040503050406030204" pitchFamily="18" charset="0"/>
                <a:cs typeface="Arial" panose="020B0604020202020204" pitchFamily="34" charset="0"/>
              </a:rPr>
              <a:t>The Three ‘P’s  - Participation,  Partnership, and Privilege</a:t>
            </a:r>
          </a:p>
          <a:p>
            <a:pPr>
              <a:defRPr/>
            </a:pPr>
            <a:r>
              <a:rPr lang="en-AU" altLang="en-US" sz="1100" dirty="0">
                <a:latin typeface="Arial" panose="020B0604020202020204" pitchFamily="34" charset="0"/>
                <a:ea typeface="Cambria" panose="02040503050406030204" pitchFamily="18" charset="0"/>
                <a:cs typeface="Arial" panose="020B0604020202020204" pitchFamily="34" charset="0"/>
              </a:rPr>
              <a:t>We have found it useful to run the next three sessions sequentially, as they are different aspects of the same issue, the lack of meaningful participation by refugees and displaced people in the decisions which govern their lives. </a:t>
            </a:r>
          </a:p>
          <a:p>
            <a:pPr>
              <a:defRPr/>
            </a:pPr>
            <a:r>
              <a:rPr lang="en-AU" altLang="en-US" sz="1100" dirty="0">
                <a:latin typeface="Arial" panose="020B0604020202020204" pitchFamily="34" charset="0"/>
                <a:ea typeface="Cambria" panose="02040503050406030204" pitchFamily="18" charset="0"/>
                <a:cs typeface="Arial" panose="020B0604020202020204" pitchFamily="34" charset="0"/>
              </a:rPr>
              <a:t>Participation is a word that is widely used without a common definition.  These can lead to disappointment and anger.</a:t>
            </a:r>
          </a:p>
          <a:p>
            <a:pPr>
              <a:defRPr/>
            </a:pPr>
            <a:endParaRPr lang="en-AU" altLang="en-US" sz="1100" dirty="0">
              <a:latin typeface="Arial" panose="020B0604020202020204" pitchFamily="34" charset="0"/>
              <a:ea typeface="Cambria" panose="02040503050406030204" pitchFamily="18" charset="0"/>
              <a:cs typeface="Arial" panose="020B0604020202020204" pitchFamily="34" charset="0"/>
            </a:endParaRPr>
          </a:p>
          <a:p>
            <a:pPr eaLnBrk="1" hangingPunct="1">
              <a:spcBef>
                <a:spcPct val="0"/>
              </a:spcBef>
            </a:pPr>
            <a:endParaRPr lang="en-US" altLang="en-US" sz="1100" dirty="0"/>
          </a:p>
        </p:txBody>
      </p:sp>
      <p:sp>
        <p:nvSpPr>
          <p:cNvPr id="7172" name="Slide Number Placeholder 3">
            <a:extLst>
              <a:ext uri="{FF2B5EF4-FFF2-40B4-BE49-F238E27FC236}">
                <a16:creationId xmlns:a16="http://schemas.microsoft.com/office/drawing/2014/main" id="{EED3CACA-CFCC-63C3-1E11-3AF7491D82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Trebuchet MS" panose="020B0603020202020204" pitchFamily="34" charset="0"/>
              </a:defRPr>
            </a:lvl1pPr>
            <a:lvl2pPr marL="738188" indent="-284163">
              <a:defRPr>
                <a:solidFill>
                  <a:schemeClr val="tx1"/>
                </a:solidFill>
                <a:latin typeface="Trebuchet MS" panose="020B0603020202020204" pitchFamily="34" charset="0"/>
              </a:defRPr>
            </a:lvl2pPr>
            <a:lvl3pPr marL="1136650" indent="-227013">
              <a:defRPr>
                <a:solidFill>
                  <a:schemeClr val="tx1"/>
                </a:solidFill>
                <a:latin typeface="Trebuchet MS" panose="020B0603020202020204" pitchFamily="34" charset="0"/>
              </a:defRPr>
            </a:lvl3pPr>
            <a:lvl4pPr marL="1590675" indent="-227013">
              <a:defRPr>
                <a:solidFill>
                  <a:schemeClr val="tx1"/>
                </a:solidFill>
                <a:latin typeface="Trebuchet MS" panose="020B0603020202020204" pitchFamily="34" charset="0"/>
              </a:defRPr>
            </a:lvl4pPr>
            <a:lvl5pPr marL="2046288" indent="-227013">
              <a:defRPr>
                <a:solidFill>
                  <a:schemeClr val="tx1"/>
                </a:solidFill>
                <a:latin typeface="Trebuchet MS" panose="020B0603020202020204" pitchFamily="34" charset="0"/>
              </a:defRPr>
            </a:lvl5pPr>
            <a:lvl6pPr marL="2503488" indent="-227013" eaLnBrk="0" fontAlgn="base" hangingPunct="0">
              <a:spcBef>
                <a:spcPct val="0"/>
              </a:spcBef>
              <a:spcAft>
                <a:spcPct val="0"/>
              </a:spcAft>
              <a:defRPr>
                <a:solidFill>
                  <a:schemeClr val="tx1"/>
                </a:solidFill>
                <a:latin typeface="Trebuchet MS" panose="020B0603020202020204" pitchFamily="34" charset="0"/>
              </a:defRPr>
            </a:lvl6pPr>
            <a:lvl7pPr marL="2960688" indent="-227013" eaLnBrk="0" fontAlgn="base" hangingPunct="0">
              <a:spcBef>
                <a:spcPct val="0"/>
              </a:spcBef>
              <a:spcAft>
                <a:spcPct val="0"/>
              </a:spcAft>
              <a:defRPr>
                <a:solidFill>
                  <a:schemeClr val="tx1"/>
                </a:solidFill>
                <a:latin typeface="Trebuchet MS" panose="020B0603020202020204" pitchFamily="34" charset="0"/>
              </a:defRPr>
            </a:lvl7pPr>
            <a:lvl8pPr marL="3417888" indent="-227013" eaLnBrk="0" fontAlgn="base" hangingPunct="0">
              <a:spcBef>
                <a:spcPct val="0"/>
              </a:spcBef>
              <a:spcAft>
                <a:spcPct val="0"/>
              </a:spcAft>
              <a:defRPr>
                <a:solidFill>
                  <a:schemeClr val="tx1"/>
                </a:solidFill>
                <a:latin typeface="Trebuchet MS" panose="020B0603020202020204" pitchFamily="34" charset="0"/>
              </a:defRPr>
            </a:lvl8pPr>
            <a:lvl9pPr marL="3875088" indent="-227013" eaLnBrk="0" fontAlgn="base" hangingPunct="0">
              <a:spcBef>
                <a:spcPct val="0"/>
              </a:spcBef>
              <a:spcAft>
                <a:spcPct val="0"/>
              </a:spcAft>
              <a:defRPr>
                <a:solidFill>
                  <a:schemeClr val="tx1"/>
                </a:solidFill>
                <a:latin typeface="Trebuchet MS" panose="020B0603020202020204" pitchFamily="34" charset="0"/>
              </a:defRPr>
            </a:lvl9pPr>
          </a:lstStyle>
          <a:p>
            <a:fld id="{167BA9CC-94B9-4888-B314-AF749956B844}" type="slidenum">
              <a:rPr lang="en-US" altLang="en-US" smtClean="0"/>
              <a:pPr/>
              <a:t>1</a:t>
            </a:fld>
            <a:endParaRPr lang="en-US" altLang="en-US"/>
          </a:p>
        </p:txBody>
      </p:sp>
    </p:spTree>
    <p:extLst>
      <p:ext uri="{BB962C8B-B14F-4D97-AF65-F5344CB8AC3E}">
        <p14:creationId xmlns:p14="http://schemas.microsoft.com/office/powerpoint/2010/main" val="20778198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Ask the groups to decide on a specific group, or groups. Ask then work to answer the questions.  Tables are available in the  Tools and Exercises  section. </a:t>
            </a:r>
          </a:p>
          <a:p>
            <a:endParaRPr lang="en-AU" dirty="0"/>
          </a:p>
          <a:p>
            <a:r>
              <a:rPr lang="en-AU" dirty="0"/>
              <a:t>The answers to these questions can be taken forward to the Strategic Planning Session, Module 14.</a:t>
            </a:r>
          </a:p>
        </p:txBody>
      </p:sp>
      <p:sp>
        <p:nvSpPr>
          <p:cNvPr id="4" name="Slide Number Placeholder 3"/>
          <p:cNvSpPr>
            <a:spLocks noGrp="1"/>
          </p:cNvSpPr>
          <p:nvPr>
            <p:ph type="sldNum" sz="quarter" idx="5"/>
          </p:nvPr>
        </p:nvSpPr>
        <p:spPr/>
        <p:txBody>
          <a:bodyPr/>
          <a:lstStyle/>
          <a:p>
            <a:pPr>
              <a:defRPr/>
            </a:pPr>
            <a:fld id="{4326B747-C4AD-4ED8-990B-B28C4E13D16F}" type="slidenum">
              <a:rPr lang="en-US" smtClean="0"/>
              <a:pPr>
                <a:defRPr/>
              </a:pPr>
              <a:t>10</a:t>
            </a:fld>
            <a:endParaRPr lang="en-US" dirty="0"/>
          </a:p>
        </p:txBody>
      </p:sp>
    </p:spTree>
    <p:extLst>
      <p:ext uri="{BB962C8B-B14F-4D97-AF65-F5344CB8AC3E}">
        <p14:creationId xmlns:p14="http://schemas.microsoft.com/office/powerpoint/2010/main" val="2566744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altLang="en-US" sz="1200" dirty="0">
                <a:latin typeface="Arial" panose="020B0604020202020204" pitchFamily="34" charset="0"/>
                <a:ea typeface="Cambria" panose="02040503050406030204" pitchFamily="18" charset="0"/>
                <a:cs typeface="Arial" panose="020B0604020202020204" pitchFamily="34" charset="0"/>
              </a:rPr>
              <a:t>Refugee organisations have made tremendous strides in achieving participation in some areas of the decision making that decides their futures, in particular at UNHCR and with some of the major donors and policy makers.</a:t>
            </a:r>
          </a:p>
          <a:p>
            <a:pPr>
              <a:defRPr/>
            </a:pPr>
            <a:endParaRPr lang="en-AU" altLang="en-US" sz="1200" dirty="0">
              <a:latin typeface="Arial" panose="020B0604020202020204" pitchFamily="34" charset="0"/>
              <a:ea typeface="Cambria" panose="02040503050406030204" pitchFamily="18" charset="0"/>
              <a:cs typeface="Arial" panose="020B0604020202020204" pitchFamily="34" charset="0"/>
            </a:endParaRPr>
          </a:p>
          <a:p>
            <a:pPr>
              <a:defRPr/>
            </a:pPr>
            <a:r>
              <a:rPr lang="en-AU" altLang="en-US" sz="1200" dirty="0">
                <a:latin typeface="Arial" panose="020B0604020202020204" pitchFamily="34" charset="0"/>
                <a:ea typeface="Cambria" panose="02040503050406030204" pitchFamily="18" charset="0"/>
                <a:cs typeface="Arial" panose="020B0604020202020204" pitchFamily="34" charset="0"/>
              </a:rPr>
              <a:t>Some excellent training and tools have been developed by RLOs, see APNOR in Additional Materials.</a:t>
            </a:r>
          </a:p>
          <a:p>
            <a:pPr>
              <a:defRPr/>
            </a:pPr>
            <a:endParaRPr lang="en-AU" altLang="en-US" sz="1200" dirty="0">
              <a:highlight>
                <a:srgbClr val="FFFF00"/>
              </a:highlight>
              <a:latin typeface="Arial" panose="020B0604020202020204" pitchFamily="34" charset="0"/>
              <a:ea typeface="Cambria" panose="02040503050406030204" pitchFamily="18" charset="0"/>
              <a:cs typeface="Arial" panose="020B0604020202020204" pitchFamily="34" charset="0"/>
            </a:endParaRPr>
          </a:p>
          <a:p>
            <a:pPr>
              <a:defRPr/>
            </a:pPr>
            <a:r>
              <a:rPr lang="en-AU" altLang="en-US" sz="1200" dirty="0">
                <a:latin typeface="Arial" panose="020B0604020202020204" pitchFamily="34" charset="0"/>
                <a:ea typeface="Cambria" panose="02040503050406030204" pitchFamily="18" charset="0"/>
                <a:cs typeface="Arial" panose="020B0604020202020204" pitchFamily="34" charset="0"/>
              </a:rPr>
              <a:t>We have identified that participation means different things in different contexts.  Please see the background readings for rationale and examples. </a:t>
            </a:r>
          </a:p>
          <a:p>
            <a:pPr>
              <a:defRPr/>
            </a:pPr>
            <a:r>
              <a:rPr lang="en-AU" altLang="en-US" sz="1200" dirty="0">
                <a:latin typeface="Arial" panose="020B0604020202020204" pitchFamily="34" charset="0"/>
                <a:ea typeface="Cambria" panose="02040503050406030204" pitchFamily="18" charset="0"/>
                <a:cs typeface="Arial" panose="020B0604020202020204" pitchFamily="34" charset="0"/>
              </a:rPr>
              <a:t>The exercises in this module take an AGD approach to explore barriers to participation at all levels.</a:t>
            </a:r>
          </a:p>
          <a:p>
            <a:pPr>
              <a:defRPr/>
            </a:pPr>
            <a:endParaRPr lang="en-AU" altLang="en-US" sz="1200" b="1" dirty="0">
              <a:latin typeface="Arial" panose="020B0604020202020204" pitchFamily="34" charset="0"/>
              <a:ea typeface="Cambria" panose="02040503050406030204" pitchFamily="18"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pPr>
              <a:defRPr/>
            </a:pPr>
            <a:fld id="{4326B747-C4AD-4ED8-990B-B28C4E13D16F}" type="slidenum">
              <a:rPr lang="en-US" smtClean="0"/>
              <a:pPr>
                <a:defRPr/>
              </a:pPr>
              <a:t>2</a:t>
            </a:fld>
            <a:endParaRPr lang="en-US" dirty="0"/>
          </a:p>
        </p:txBody>
      </p:sp>
    </p:spTree>
    <p:extLst>
      <p:ext uri="{BB962C8B-B14F-4D97-AF65-F5344CB8AC3E}">
        <p14:creationId xmlns:p14="http://schemas.microsoft.com/office/powerpoint/2010/main" val="2841711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AU" altLang="en-US" sz="1200" dirty="0">
                <a:latin typeface="Arial" panose="020B0604020202020204" pitchFamily="34" charset="0"/>
                <a:ea typeface="Cambria" panose="02040503050406030204" pitchFamily="18" charset="0"/>
                <a:cs typeface="Arial" panose="020B0604020202020204" pitchFamily="34" charset="0"/>
              </a:rPr>
              <a:t>For this project we have focused on the concept of participation from the ground up, starting within the family and up to the United Nations, for men and women, and people from all diverse groups.</a:t>
            </a:r>
          </a:p>
          <a:p>
            <a:pPr>
              <a:defRPr/>
            </a:pPr>
            <a:endParaRPr lang="en-AU" altLang="en-US" sz="1200" dirty="0">
              <a:latin typeface="Arial" panose="020B0604020202020204" pitchFamily="34" charset="0"/>
              <a:ea typeface="Cambria" panose="02040503050406030204" pitchFamily="18" charset="0"/>
              <a:cs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pPr>
              <a:defRPr/>
            </a:pPr>
            <a:fld id="{4326B747-C4AD-4ED8-990B-B28C4E13D16F}" type="slidenum">
              <a:rPr lang="en-US" smtClean="0"/>
              <a:pPr>
                <a:defRPr/>
              </a:pPr>
              <a:t>3</a:t>
            </a:fld>
            <a:endParaRPr lang="en-US" dirty="0"/>
          </a:p>
        </p:txBody>
      </p:sp>
    </p:spTree>
    <p:extLst>
      <p:ext uri="{BB962C8B-B14F-4D97-AF65-F5344CB8AC3E}">
        <p14:creationId xmlns:p14="http://schemas.microsoft.com/office/powerpoint/2010/main" val="1611638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list came from consultations with refugee women and men in Bangladesh, Thailand and Malaysia.</a:t>
            </a:r>
          </a:p>
          <a:p>
            <a:endParaRPr lang="en-AU" dirty="0"/>
          </a:p>
          <a:p>
            <a:r>
              <a:rPr lang="en-AU" dirty="0"/>
              <a:t>Participants might like to add other sites.</a:t>
            </a:r>
          </a:p>
        </p:txBody>
      </p:sp>
      <p:sp>
        <p:nvSpPr>
          <p:cNvPr id="4" name="Slide Number Placeholder 3"/>
          <p:cNvSpPr>
            <a:spLocks noGrp="1"/>
          </p:cNvSpPr>
          <p:nvPr>
            <p:ph type="sldNum" sz="quarter" idx="5"/>
          </p:nvPr>
        </p:nvSpPr>
        <p:spPr/>
        <p:txBody>
          <a:bodyPr/>
          <a:lstStyle/>
          <a:p>
            <a:pPr>
              <a:defRPr/>
            </a:pPr>
            <a:fld id="{4326B747-C4AD-4ED8-990B-B28C4E13D16F}" type="slidenum">
              <a:rPr lang="en-US" smtClean="0"/>
              <a:pPr>
                <a:defRPr/>
              </a:pPr>
              <a:t>4</a:t>
            </a:fld>
            <a:endParaRPr lang="en-US" dirty="0"/>
          </a:p>
        </p:txBody>
      </p:sp>
    </p:spTree>
    <p:extLst>
      <p:ext uri="{BB962C8B-B14F-4D97-AF65-F5344CB8AC3E}">
        <p14:creationId xmlns:p14="http://schemas.microsoft.com/office/powerpoint/2010/main" val="3107389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bringing together previous discussions about gender equality, lived experience, the impact of SGBV, the importance of including men in all activities and structural barriers.</a:t>
            </a:r>
          </a:p>
          <a:p>
            <a:endParaRPr lang="en-AU" dirty="0">
              <a:cs typeface="Arial" panose="020B0604020202020204" pitchFamily="34" charset="0"/>
            </a:endParaRPr>
          </a:p>
          <a:p>
            <a:r>
              <a:rPr lang="en-AU" dirty="0"/>
              <a:t>Can participants </a:t>
            </a:r>
            <a:r>
              <a:rPr lang="en-AU" altLang="en-US" sz="1200" dirty="0">
                <a:ea typeface="Cambria" panose="02040503050406030204" pitchFamily="18" charset="0"/>
                <a:cs typeface="Arial" panose="020B0604020202020204" pitchFamily="34" charset="0"/>
              </a:rPr>
              <a:t>suggest ways in which to cross these barriers.</a:t>
            </a:r>
          </a:p>
          <a:p>
            <a:endParaRPr lang="en-AU" dirty="0"/>
          </a:p>
        </p:txBody>
      </p:sp>
      <p:sp>
        <p:nvSpPr>
          <p:cNvPr id="4" name="Slide Number Placeholder 3"/>
          <p:cNvSpPr>
            <a:spLocks noGrp="1"/>
          </p:cNvSpPr>
          <p:nvPr>
            <p:ph type="sldNum" sz="quarter" idx="5"/>
          </p:nvPr>
        </p:nvSpPr>
        <p:spPr/>
        <p:txBody>
          <a:bodyPr/>
          <a:lstStyle/>
          <a:p>
            <a:pPr>
              <a:defRPr/>
            </a:pPr>
            <a:fld id="{4326B747-C4AD-4ED8-990B-B28C4E13D16F}" type="slidenum">
              <a:rPr lang="en-US" smtClean="0"/>
              <a:pPr>
                <a:defRPr/>
              </a:pPr>
              <a:t>5</a:t>
            </a:fld>
            <a:endParaRPr lang="en-US" dirty="0"/>
          </a:p>
        </p:txBody>
      </p:sp>
    </p:spTree>
    <p:extLst>
      <p:ext uri="{BB962C8B-B14F-4D97-AF65-F5344CB8AC3E}">
        <p14:creationId xmlns:p14="http://schemas.microsoft.com/office/powerpoint/2010/main" val="1612420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What do we need to do to get over the barriers?</a:t>
            </a:r>
          </a:p>
        </p:txBody>
      </p:sp>
      <p:sp>
        <p:nvSpPr>
          <p:cNvPr id="4" name="Slide Number Placeholder 3"/>
          <p:cNvSpPr>
            <a:spLocks noGrp="1"/>
          </p:cNvSpPr>
          <p:nvPr>
            <p:ph type="sldNum" sz="quarter" idx="5"/>
          </p:nvPr>
        </p:nvSpPr>
        <p:spPr/>
        <p:txBody>
          <a:bodyPr/>
          <a:lstStyle/>
          <a:p>
            <a:pPr>
              <a:defRPr/>
            </a:pPr>
            <a:fld id="{4326B747-C4AD-4ED8-990B-B28C4E13D16F}" type="slidenum">
              <a:rPr lang="en-US" smtClean="0"/>
              <a:pPr>
                <a:defRPr/>
              </a:pPr>
              <a:t>6</a:t>
            </a:fld>
            <a:endParaRPr lang="en-US" dirty="0"/>
          </a:p>
        </p:txBody>
      </p:sp>
    </p:spTree>
    <p:extLst>
      <p:ext uri="{BB962C8B-B14F-4D97-AF65-F5344CB8AC3E}">
        <p14:creationId xmlns:p14="http://schemas.microsoft.com/office/powerpoint/2010/main" val="685386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Check the exercises  for this training module for suggested  tools to explore these concepts.  Tables to guide small group discussion can be downloaded, or pasted in the chat if training online.  </a:t>
            </a:r>
            <a:endParaRPr lang="en-AU" dirty="0">
              <a:highlight>
                <a:srgbClr val="FFFF00"/>
              </a:highlight>
            </a:endParaRPr>
          </a:p>
        </p:txBody>
      </p:sp>
      <p:sp>
        <p:nvSpPr>
          <p:cNvPr id="4" name="Slide Number Placeholder 3"/>
          <p:cNvSpPr>
            <a:spLocks noGrp="1"/>
          </p:cNvSpPr>
          <p:nvPr>
            <p:ph type="sldNum" sz="quarter" idx="5"/>
          </p:nvPr>
        </p:nvSpPr>
        <p:spPr/>
        <p:txBody>
          <a:bodyPr/>
          <a:lstStyle/>
          <a:p>
            <a:pPr>
              <a:defRPr/>
            </a:pPr>
            <a:fld id="{4326B747-C4AD-4ED8-990B-B28C4E13D16F}" type="slidenum">
              <a:rPr lang="en-US" smtClean="0"/>
              <a:pPr>
                <a:defRPr/>
              </a:pPr>
              <a:t>7</a:t>
            </a:fld>
            <a:endParaRPr lang="en-US" dirty="0"/>
          </a:p>
        </p:txBody>
      </p:sp>
    </p:spTree>
    <p:extLst>
      <p:ext uri="{BB962C8B-B14F-4D97-AF65-F5344CB8AC3E}">
        <p14:creationId xmlns:p14="http://schemas.microsoft.com/office/powerpoint/2010/main" val="1937426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This is one on the exercises available in the materials.  Depending on the time you have, choose the ones most suitable for your group.</a:t>
            </a:r>
          </a:p>
        </p:txBody>
      </p:sp>
      <p:sp>
        <p:nvSpPr>
          <p:cNvPr id="4" name="Slide Number Placeholder 3"/>
          <p:cNvSpPr>
            <a:spLocks noGrp="1"/>
          </p:cNvSpPr>
          <p:nvPr>
            <p:ph type="sldNum" sz="quarter" idx="5"/>
          </p:nvPr>
        </p:nvSpPr>
        <p:spPr/>
        <p:txBody>
          <a:bodyPr/>
          <a:lstStyle/>
          <a:p>
            <a:pPr>
              <a:defRPr/>
            </a:pPr>
            <a:fld id="{4326B747-C4AD-4ED8-990B-B28C4E13D16F}" type="slidenum">
              <a:rPr lang="en-US" smtClean="0"/>
              <a:pPr>
                <a:defRPr/>
              </a:pPr>
              <a:t>8</a:t>
            </a:fld>
            <a:endParaRPr lang="en-US" dirty="0"/>
          </a:p>
        </p:txBody>
      </p:sp>
    </p:spTree>
    <p:extLst>
      <p:ext uri="{BB962C8B-B14F-4D97-AF65-F5344CB8AC3E}">
        <p14:creationId xmlns:p14="http://schemas.microsoft.com/office/powerpoint/2010/main" val="10462821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Ask the groups you are working with which sites are most important to them.</a:t>
            </a:r>
          </a:p>
          <a:p>
            <a:r>
              <a:rPr lang="en-AU" dirty="0"/>
              <a:t>You can then help them to identify the most appropriate training for the future.</a:t>
            </a:r>
          </a:p>
        </p:txBody>
      </p:sp>
      <p:sp>
        <p:nvSpPr>
          <p:cNvPr id="4" name="Slide Number Placeholder 3"/>
          <p:cNvSpPr>
            <a:spLocks noGrp="1"/>
          </p:cNvSpPr>
          <p:nvPr>
            <p:ph type="sldNum" sz="quarter" idx="5"/>
          </p:nvPr>
        </p:nvSpPr>
        <p:spPr/>
        <p:txBody>
          <a:bodyPr/>
          <a:lstStyle/>
          <a:p>
            <a:pPr>
              <a:defRPr/>
            </a:pPr>
            <a:fld id="{4326B747-C4AD-4ED8-990B-B28C4E13D16F}" type="slidenum">
              <a:rPr lang="en-US" smtClean="0"/>
              <a:pPr>
                <a:defRPr/>
              </a:pPr>
              <a:t>9</a:t>
            </a:fld>
            <a:endParaRPr lang="en-US" dirty="0"/>
          </a:p>
        </p:txBody>
      </p:sp>
    </p:spTree>
    <p:extLst>
      <p:ext uri="{BB962C8B-B14F-4D97-AF65-F5344CB8AC3E}">
        <p14:creationId xmlns:p14="http://schemas.microsoft.com/office/powerpoint/2010/main" val="27539960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7">
            <a:extLst>
              <a:ext uri="{FF2B5EF4-FFF2-40B4-BE49-F238E27FC236}">
                <a16:creationId xmlns:a16="http://schemas.microsoft.com/office/drawing/2014/main" id="{7317D347-95FC-00A1-B7D1-0F0D373F04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238" y="225425"/>
            <a:ext cx="1995487" cy="130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9">
            <a:extLst>
              <a:ext uri="{FF2B5EF4-FFF2-40B4-BE49-F238E27FC236}">
                <a16:creationId xmlns:a16="http://schemas.microsoft.com/office/drawing/2014/main" id="{A22B7319-EA43-3C3B-05EE-C55C7DE0CB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13" y="5743575"/>
            <a:ext cx="1354137"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20">
            <a:extLst>
              <a:ext uri="{FF2B5EF4-FFF2-40B4-BE49-F238E27FC236}">
                <a16:creationId xmlns:a16="http://schemas.microsoft.com/office/drawing/2014/main" id="{D60BB391-B955-664A-908F-E227495A4996}"/>
              </a:ext>
            </a:extLst>
          </p:cNvPr>
          <p:cNvGrpSpPr>
            <a:grpSpLocks/>
          </p:cNvGrpSpPr>
          <p:nvPr/>
        </p:nvGrpSpPr>
        <p:grpSpPr bwMode="auto">
          <a:xfrm>
            <a:off x="5113338" y="0"/>
            <a:ext cx="4030662" cy="6875463"/>
            <a:chOff x="5130830" y="-8468"/>
            <a:chExt cx="4030508" cy="6874935"/>
          </a:xfrm>
        </p:grpSpPr>
        <p:cxnSp>
          <p:nvCxnSpPr>
            <p:cNvPr id="7" name="Straight Connector 6">
              <a:extLst>
                <a:ext uri="{FF2B5EF4-FFF2-40B4-BE49-F238E27FC236}">
                  <a16:creationId xmlns:a16="http://schemas.microsoft.com/office/drawing/2014/main" id="{BFB43875-853D-7E75-D910-593435751494}"/>
                </a:ext>
              </a:extLst>
            </p:cNvPr>
            <p:cNvCxnSpPr/>
            <p:nvPr/>
          </p:nvCxnSpPr>
          <p:spPr>
            <a:xfrm flipV="1">
              <a:off x="5130830" y="4175861"/>
              <a:ext cx="4022571" cy="2682669"/>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E753CAE9-F951-077E-9321-407BB4CDEECC}"/>
                </a:ext>
              </a:extLst>
            </p:cNvPr>
            <p:cNvCxnSpPr/>
            <p:nvPr/>
          </p:nvCxnSpPr>
          <p:spPr>
            <a:xfrm>
              <a:off x="7042107" y="-531"/>
              <a:ext cx="1219153" cy="685906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9" name="Freeform 9">
              <a:extLst>
                <a:ext uri="{FF2B5EF4-FFF2-40B4-BE49-F238E27FC236}">
                  <a16:creationId xmlns:a16="http://schemas.microsoft.com/office/drawing/2014/main" id="{D42E9E15-ECC7-6200-DA25-435A076C5774}"/>
                </a:ext>
              </a:extLst>
            </p:cNvPr>
            <p:cNvSpPr/>
            <p:nvPr/>
          </p:nvSpPr>
          <p:spPr>
            <a:xfrm>
              <a:off x="6891300" y="-531"/>
              <a:ext cx="2270038" cy="6866998"/>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10">
              <a:extLst>
                <a:ext uri="{FF2B5EF4-FFF2-40B4-BE49-F238E27FC236}">
                  <a16:creationId xmlns:a16="http://schemas.microsoft.com/office/drawing/2014/main" id="{A748BD24-EEDA-D9DB-F6BA-614BE8215E68}"/>
                </a:ext>
              </a:extLst>
            </p:cNvPr>
            <p:cNvSpPr/>
            <p:nvPr/>
          </p:nvSpPr>
          <p:spPr>
            <a:xfrm>
              <a:off x="7205613" y="-8468"/>
              <a:ext cx="1947789" cy="6866998"/>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1">
              <a:extLst>
                <a:ext uri="{FF2B5EF4-FFF2-40B4-BE49-F238E27FC236}">
                  <a16:creationId xmlns:a16="http://schemas.microsoft.com/office/drawing/2014/main" id="{66031D71-40FB-8452-820B-DC51BF4F5E82}"/>
                </a:ext>
              </a:extLst>
            </p:cNvPr>
            <p:cNvSpPr/>
            <p:nvPr/>
          </p:nvSpPr>
          <p:spPr>
            <a:xfrm>
              <a:off x="6637309" y="3920293"/>
              <a:ext cx="2514504" cy="2938236"/>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2">
              <a:extLst>
                <a:ext uri="{FF2B5EF4-FFF2-40B4-BE49-F238E27FC236}">
                  <a16:creationId xmlns:a16="http://schemas.microsoft.com/office/drawing/2014/main" id="{1ABD5CC1-F3FE-B4CF-C34B-DC4D4594646E}"/>
                </a:ext>
              </a:extLst>
            </p:cNvPr>
            <p:cNvSpPr/>
            <p:nvPr/>
          </p:nvSpPr>
          <p:spPr>
            <a:xfrm>
              <a:off x="7010358" y="-8468"/>
              <a:ext cx="2143043" cy="6866998"/>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3">
              <a:extLst>
                <a:ext uri="{FF2B5EF4-FFF2-40B4-BE49-F238E27FC236}">
                  <a16:creationId xmlns:a16="http://schemas.microsoft.com/office/drawing/2014/main" id="{59AF84CA-055F-6A33-CB09-57F5787D0AC5}"/>
                </a:ext>
              </a:extLst>
            </p:cNvPr>
            <p:cNvSpPr/>
            <p:nvPr/>
          </p:nvSpPr>
          <p:spPr>
            <a:xfrm>
              <a:off x="8296184" y="-8468"/>
              <a:ext cx="857217" cy="6866998"/>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4">
              <a:extLst>
                <a:ext uri="{FF2B5EF4-FFF2-40B4-BE49-F238E27FC236}">
                  <a16:creationId xmlns:a16="http://schemas.microsoft.com/office/drawing/2014/main" id="{F2D5E5F4-A2C4-27CB-8A2F-057206002F51}"/>
                </a:ext>
              </a:extLst>
            </p:cNvPr>
            <p:cNvSpPr/>
            <p:nvPr/>
          </p:nvSpPr>
          <p:spPr>
            <a:xfrm>
              <a:off x="8077117" y="-8468"/>
              <a:ext cx="1066759" cy="6866998"/>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5">
              <a:extLst>
                <a:ext uri="{FF2B5EF4-FFF2-40B4-BE49-F238E27FC236}">
                  <a16:creationId xmlns:a16="http://schemas.microsoft.com/office/drawing/2014/main" id="{97C3004D-CCC7-A93A-DF5E-45A5767331FA}"/>
                </a:ext>
              </a:extLst>
            </p:cNvPr>
            <p:cNvSpPr/>
            <p:nvPr/>
          </p:nvSpPr>
          <p:spPr>
            <a:xfrm>
              <a:off x="8059655" y="4893356"/>
              <a:ext cx="1095333" cy="1965174"/>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2428596" y="2678281"/>
            <a:ext cx="4528718" cy="1646302"/>
          </a:xfrm>
        </p:spPr>
        <p:txBody>
          <a:bodyPr anchor="b">
            <a:noAutofit/>
          </a:bodyPr>
          <a:lstStyle>
            <a:lvl1pPr algn="r">
              <a:defRPr sz="5400">
                <a:solidFill>
                  <a:schemeClr val="tx1"/>
                </a:solidFill>
                <a:latin typeface="Arial" panose="020B0604020202020204" pitchFamily="34" charset="0"/>
                <a:cs typeface="Arial" panose="020B0604020202020204" pitchFamily="34" charset="0"/>
              </a:defRPr>
            </a:lvl1pPr>
          </a:lstStyle>
          <a:p>
            <a:endParaRPr lang="en-US" dirty="0"/>
          </a:p>
        </p:txBody>
      </p:sp>
      <p:sp>
        <p:nvSpPr>
          <p:cNvPr id="3" name="Subtitle 2"/>
          <p:cNvSpPr>
            <a:spLocks noGrp="1"/>
          </p:cNvSpPr>
          <p:nvPr>
            <p:ph type="subTitle" idx="1"/>
          </p:nvPr>
        </p:nvSpPr>
        <p:spPr>
          <a:xfrm>
            <a:off x="2428596" y="4419904"/>
            <a:ext cx="4528718" cy="1096899"/>
          </a:xfrm>
        </p:spPr>
        <p:txBody>
          <a:bodyPr/>
          <a:lstStyle>
            <a:lvl1pPr marL="0" indent="0" algn="r">
              <a:buNone/>
              <a:defRPr>
                <a:solidFill>
                  <a:schemeClr val="tx1">
                    <a:lumMod val="50000"/>
                    <a:lumOff val="50000"/>
                  </a:schemeClr>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Tree>
    <p:extLst>
      <p:ext uri="{BB962C8B-B14F-4D97-AF65-F5344CB8AC3E}">
        <p14:creationId xmlns:p14="http://schemas.microsoft.com/office/powerpoint/2010/main" val="16272076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54DF5-E56E-62B2-D2C4-48358BB05BA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EA1A5676-1C12-4F2B-5D63-768BADABBBB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66EB9259-0048-95AC-D912-6E62EA038BE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E606B5-9D22-7C88-E383-2BE98E143AE0}"/>
              </a:ext>
            </a:extLst>
          </p:cNvPr>
          <p:cNvSpPr>
            <a:spLocks noGrp="1"/>
          </p:cNvSpPr>
          <p:nvPr>
            <p:ph type="dt" sz="half" idx="10"/>
          </p:nvPr>
        </p:nvSpPr>
        <p:spPr/>
        <p:txBody>
          <a:bodyPr/>
          <a:lstStyle/>
          <a:p>
            <a:fld id="{70796C22-8DCB-4FD1-9FEB-4365AFC39F82}" type="datetimeFigureOut">
              <a:rPr lang="en-AU" smtClean="0"/>
              <a:t>11/07/2024</a:t>
            </a:fld>
            <a:endParaRPr lang="en-AU"/>
          </a:p>
        </p:txBody>
      </p:sp>
      <p:sp>
        <p:nvSpPr>
          <p:cNvPr id="6" name="Footer Placeholder 5">
            <a:extLst>
              <a:ext uri="{FF2B5EF4-FFF2-40B4-BE49-F238E27FC236}">
                <a16:creationId xmlns:a16="http://schemas.microsoft.com/office/drawing/2014/main" id="{DFEF3BD0-D702-5A65-8660-98039E89F73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B8A6A7C-9857-5183-C1A3-8017DC9067D8}"/>
              </a:ext>
            </a:extLst>
          </p:cNvPr>
          <p:cNvSpPr>
            <a:spLocks noGrp="1"/>
          </p:cNvSpPr>
          <p:nvPr>
            <p:ph type="sldNum" sz="quarter" idx="12"/>
          </p:nvPr>
        </p:nvSpPr>
        <p:spPr/>
        <p:txBody>
          <a:bodyPr/>
          <a:lstStyle/>
          <a:p>
            <a:fld id="{5CD280BE-8953-4233-877B-D6FB4C077A60}" type="slidenum">
              <a:rPr lang="en-AU" smtClean="0"/>
              <a:t>‹#›</a:t>
            </a:fld>
            <a:endParaRPr lang="en-AU"/>
          </a:p>
        </p:txBody>
      </p:sp>
    </p:spTree>
    <p:extLst>
      <p:ext uri="{BB962C8B-B14F-4D97-AF65-F5344CB8AC3E}">
        <p14:creationId xmlns:p14="http://schemas.microsoft.com/office/powerpoint/2010/main" val="2286953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F53EB-5807-ADC0-C776-6413D6CD1CD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0FB0C696-EBA0-AE7D-C279-C2419E21775E}"/>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73B66A78-2046-A4C5-DEA2-91E09142197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90842E-DAF1-D06B-F4BA-8DDB7F20C722}"/>
              </a:ext>
            </a:extLst>
          </p:cNvPr>
          <p:cNvSpPr>
            <a:spLocks noGrp="1"/>
          </p:cNvSpPr>
          <p:nvPr>
            <p:ph type="dt" sz="half" idx="10"/>
          </p:nvPr>
        </p:nvSpPr>
        <p:spPr/>
        <p:txBody>
          <a:bodyPr/>
          <a:lstStyle/>
          <a:p>
            <a:fld id="{70796C22-8DCB-4FD1-9FEB-4365AFC39F82}" type="datetimeFigureOut">
              <a:rPr lang="en-AU" smtClean="0"/>
              <a:t>11/07/2024</a:t>
            </a:fld>
            <a:endParaRPr lang="en-AU"/>
          </a:p>
        </p:txBody>
      </p:sp>
      <p:sp>
        <p:nvSpPr>
          <p:cNvPr id="6" name="Footer Placeholder 5">
            <a:extLst>
              <a:ext uri="{FF2B5EF4-FFF2-40B4-BE49-F238E27FC236}">
                <a16:creationId xmlns:a16="http://schemas.microsoft.com/office/drawing/2014/main" id="{3AD2A820-E584-E015-BE2F-DB044D7837E2}"/>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38BC367-2715-8584-81CD-7C9C9BB4D39C}"/>
              </a:ext>
            </a:extLst>
          </p:cNvPr>
          <p:cNvSpPr>
            <a:spLocks noGrp="1"/>
          </p:cNvSpPr>
          <p:nvPr>
            <p:ph type="sldNum" sz="quarter" idx="12"/>
          </p:nvPr>
        </p:nvSpPr>
        <p:spPr/>
        <p:txBody>
          <a:bodyPr/>
          <a:lstStyle/>
          <a:p>
            <a:fld id="{5CD280BE-8953-4233-877B-D6FB4C077A60}" type="slidenum">
              <a:rPr lang="en-AU" smtClean="0"/>
              <a:t>‹#›</a:t>
            </a:fld>
            <a:endParaRPr lang="en-AU"/>
          </a:p>
        </p:txBody>
      </p:sp>
    </p:spTree>
    <p:extLst>
      <p:ext uri="{BB962C8B-B14F-4D97-AF65-F5344CB8AC3E}">
        <p14:creationId xmlns:p14="http://schemas.microsoft.com/office/powerpoint/2010/main" val="21385964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78ED1-6A69-E2C2-8715-92A91C02C4DE}"/>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3DFBEB2E-AE59-2AFC-B8D9-BC18E389ED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8AA0B84-045C-FF2B-ACBD-9369AEE68D8F}"/>
              </a:ext>
            </a:extLst>
          </p:cNvPr>
          <p:cNvSpPr>
            <a:spLocks noGrp="1"/>
          </p:cNvSpPr>
          <p:nvPr>
            <p:ph type="dt" sz="half" idx="10"/>
          </p:nvPr>
        </p:nvSpPr>
        <p:spPr/>
        <p:txBody>
          <a:bodyPr/>
          <a:lstStyle/>
          <a:p>
            <a:fld id="{70796C22-8DCB-4FD1-9FEB-4365AFC39F82}" type="datetimeFigureOut">
              <a:rPr lang="en-AU" smtClean="0"/>
              <a:t>11/07/2024</a:t>
            </a:fld>
            <a:endParaRPr lang="en-AU"/>
          </a:p>
        </p:txBody>
      </p:sp>
      <p:sp>
        <p:nvSpPr>
          <p:cNvPr id="5" name="Footer Placeholder 4">
            <a:extLst>
              <a:ext uri="{FF2B5EF4-FFF2-40B4-BE49-F238E27FC236}">
                <a16:creationId xmlns:a16="http://schemas.microsoft.com/office/drawing/2014/main" id="{30887F6E-C419-FC3F-6AB9-F53D3438E435}"/>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F26387E-5C4D-6612-B6C1-01ABEEE705C8}"/>
              </a:ext>
            </a:extLst>
          </p:cNvPr>
          <p:cNvSpPr>
            <a:spLocks noGrp="1"/>
          </p:cNvSpPr>
          <p:nvPr>
            <p:ph type="sldNum" sz="quarter" idx="12"/>
          </p:nvPr>
        </p:nvSpPr>
        <p:spPr/>
        <p:txBody>
          <a:bodyPr/>
          <a:lstStyle/>
          <a:p>
            <a:fld id="{5CD280BE-8953-4233-877B-D6FB4C077A60}" type="slidenum">
              <a:rPr lang="en-AU" smtClean="0"/>
              <a:t>‹#›</a:t>
            </a:fld>
            <a:endParaRPr lang="en-AU"/>
          </a:p>
        </p:txBody>
      </p:sp>
    </p:spTree>
    <p:extLst>
      <p:ext uri="{BB962C8B-B14F-4D97-AF65-F5344CB8AC3E}">
        <p14:creationId xmlns:p14="http://schemas.microsoft.com/office/powerpoint/2010/main" val="4203176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874CE2-D47D-1CF5-282D-09D1C79FEF9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D48C7FC-ACC1-859A-57FF-A1023D38CF3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E6C1410-F753-2A45-D624-44BDDB2FC780}"/>
              </a:ext>
            </a:extLst>
          </p:cNvPr>
          <p:cNvSpPr>
            <a:spLocks noGrp="1"/>
          </p:cNvSpPr>
          <p:nvPr>
            <p:ph type="dt" sz="half" idx="10"/>
          </p:nvPr>
        </p:nvSpPr>
        <p:spPr/>
        <p:txBody>
          <a:bodyPr/>
          <a:lstStyle/>
          <a:p>
            <a:fld id="{70796C22-8DCB-4FD1-9FEB-4365AFC39F82}" type="datetimeFigureOut">
              <a:rPr lang="en-AU" smtClean="0"/>
              <a:t>11/07/2024</a:t>
            </a:fld>
            <a:endParaRPr lang="en-AU"/>
          </a:p>
        </p:txBody>
      </p:sp>
      <p:sp>
        <p:nvSpPr>
          <p:cNvPr id="5" name="Footer Placeholder 4">
            <a:extLst>
              <a:ext uri="{FF2B5EF4-FFF2-40B4-BE49-F238E27FC236}">
                <a16:creationId xmlns:a16="http://schemas.microsoft.com/office/drawing/2014/main" id="{10D373C9-7DC0-92FF-6D97-DBFDEEC8F56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E26D5B3-D570-4DE5-D11F-D797561FF532}"/>
              </a:ext>
            </a:extLst>
          </p:cNvPr>
          <p:cNvSpPr>
            <a:spLocks noGrp="1"/>
          </p:cNvSpPr>
          <p:nvPr>
            <p:ph type="sldNum" sz="quarter" idx="12"/>
          </p:nvPr>
        </p:nvSpPr>
        <p:spPr/>
        <p:txBody>
          <a:bodyPr/>
          <a:lstStyle/>
          <a:p>
            <a:fld id="{5CD280BE-8953-4233-877B-D6FB4C077A60}" type="slidenum">
              <a:rPr lang="en-AU" smtClean="0"/>
              <a:t>‹#›</a:t>
            </a:fld>
            <a:endParaRPr lang="en-AU"/>
          </a:p>
        </p:txBody>
      </p:sp>
    </p:spTree>
    <p:extLst>
      <p:ext uri="{BB962C8B-B14F-4D97-AF65-F5344CB8AC3E}">
        <p14:creationId xmlns:p14="http://schemas.microsoft.com/office/powerpoint/2010/main" val="22698632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78662-0617-3715-C3A0-23118F0471EA}"/>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3591526B-C993-1EA8-D134-9265FDD82ED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2599BBB3-0352-922E-2055-322A0C1B1AF4}"/>
              </a:ext>
            </a:extLst>
          </p:cNvPr>
          <p:cNvSpPr>
            <a:spLocks noGrp="1"/>
          </p:cNvSpPr>
          <p:nvPr>
            <p:ph type="dt" sz="half" idx="10"/>
          </p:nvPr>
        </p:nvSpPr>
        <p:spPr/>
        <p:txBody>
          <a:bodyPr/>
          <a:lstStyle/>
          <a:p>
            <a:fld id="{C73E5354-F224-4B91-A6E2-704C3C66F9FC}" type="datetimeFigureOut">
              <a:rPr lang="en-AU" smtClean="0"/>
              <a:t>11/07/2024</a:t>
            </a:fld>
            <a:endParaRPr lang="en-AU"/>
          </a:p>
        </p:txBody>
      </p:sp>
      <p:sp>
        <p:nvSpPr>
          <p:cNvPr id="5" name="Footer Placeholder 4">
            <a:extLst>
              <a:ext uri="{FF2B5EF4-FFF2-40B4-BE49-F238E27FC236}">
                <a16:creationId xmlns:a16="http://schemas.microsoft.com/office/drawing/2014/main" id="{D59A6AE3-CEF3-5893-8296-C4FF30C15D1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AD9F671-A2FE-3A3F-F7AE-1C938EA3C60C}"/>
              </a:ext>
            </a:extLst>
          </p:cNvPr>
          <p:cNvSpPr>
            <a:spLocks noGrp="1"/>
          </p:cNvSpPr>
          <p:nvPr>
            <p:ph type="sldNum" sz="quarter" idx="12"/>
          </p:nvPr>
        </p:nvSpPr>
        <p:spPr/>
        <p:txBody>
          <a:bodyPr/>
          <a:lstStyle/>
          <a:p>
            <a:fld id="{58B46C3B-28FE-4281-AC06-409319486CDE}" type="slidenum">
              <a:rPr lang="en-AU" smtClean="0"/>
              <a:t>‹#›</a:t>
            </a:fld>
            <a:endParaRPr lang="en-AU"/>
          </a:p>
        </p:txBody>
      </p:sp>
    </p:spTree>
    <p:extLst>
      <p:ext uri="{BB962C8B-B14F-4D97-AF65-F5344CB8AC3E}">
        <p14:creationId xmlns:p14="http://schemas.microsoft.com/office/powerpoint/2010/main" val="2029008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48347-26FB-4D51-F809-53763359737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E247FE8-D92D-9DDD-5B40-99B1A41BEA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717075F-7138-B2A2-F7C9-E8A3F1450040}"/>
              </a:ext>
            </a:extLst>
          </p:cNvPr>
          <p:cNvSpPr>
            <a:spLocks noGrp="1"/>
          </p:cNvSpPr>
          <p:nvPr>
            <p:ph type="dt" sz="half" idx="10"/>
          </p:nvPr>
        </p:nvSpPr>
        <p:spPr/>
        <p:txBody>
          <a:bodyPr/>
          <a:lstStyle/>
          <a:p>
            <a:fld id="{C73E5354-F224-4B91-A6E2-704C3C66F9FC}" type="datetimeFigureOut">
              <a:rPr lang="en-AU" smtClean="0"/>
              <a:t>11/07/2024</a:t>
            </a:fld>
            <a:endParaRPr lang="en-AU"/>
          </a:p>
        </p:txBody>
      </p:sp>
      <p:sp>
        <p:nvSpPr>
          <p:cNvPr id="5" name="Footer Placeholder 4">
            <a:extLst>
              <a:ext uri="{FF2B5EF4-FFF2-40B4-BE49-F238E27FC236}">
                <a16:creationId xmlns:a16="http://schemas.microsoft.com/office/drawing/2014/main" id="{DF140551-42D1-D418-7CB0-31AAE5FC082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3CA9EE0-3AE8-F8FE-188E-1B360C67F3FE}"/>
              </a:ext>
            </a:extLst>
          </p:cNvPr>
          <p:cNvSpPr>
            <a:spLocks noGrp="1"/>
          </p:cNvSpPr>
          <p:nvPr>
            <p:ph type="sldNum" sz="quarter" idx="12"/>
          </p:nvPr>
        </p:nvSpPr>
        <p:spPr/>
        <p:txBody>
          <a:bodyPr/>
          <a:lstStyle/>
          <a:p>
            <a:fld id="{58B46C3B-28FE-4281-AC06-409319486CDE}" type="slidenum">
              <a:rPr lang="en-AU" smtClean="0"/>
              <a:t>‹#›</a:t>
            </a:fld>
            <a:endParaRPr lang="en-AU"/>
          </a:p>
        </p:txBody>
      </p:sp>
    </p:spTree>
    <p:extLst>
      <p:ext uri="{BB962C8B-B14F-4D97-AF65-F5344CB8AC3E}">
        <p14:creationId xmlns:p14="http://schemas.microsoft.com/office/powerpoint/2010/main" val="4133466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CF1B6-4A4E-0FED-A520-00B45D4E0DD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4F6A7BEB-06CA-703D-CD3B-8C37C4D526C9}"/>
              </a:ext>
            </a:extLst>
          </p:cNvPr>
          <p:cNvSpPr>
            <a:spLocks noGrp="1"/>
          </p:cNvSpPr>
          <p:nvPr>
            <p:ph type="body" idx="1"/>
          </p:nvPr>
        </p:nvSpPr>
        <p:spPr>
          <a:xfrm>
            <a:off x="623888" y="4589463"/>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9DFB5A-72D0-47FF-0457-B6F93A14B7E9}"/>
              </a:ext>
            </a:extLst>
          </p:cNvPr>
          <p:cNvSpPr>
            <a:spLocks noGrp="1"/>
          </p:cNvSpPr>
          <p:nvPr>
            <p:ph type="dt" sz="half" idx="10"/>
          </p:nvPr>
        </p:nvSpPr>
        <p:spPr/>
        <p:txBody>
          <a:bodyPr/>
          <a:lstStyle/>
          <a:p>
            <a:fld id="{C73E5354-F224-4B91-A6E2-704C3C66F9FC}" type="datetimeFigureOut">
              <a:rPr lang="en-AU" smtClean="0"/>
              <a:t>11/07/2024</a:t>
            </a:fld>
            <a:endParaRPr lang="en-AU"/>
          </a:p>
        </p:txBody>
      </p:sp>
      <p:sp>
        <p:nvSpPr>
          <p:cNvPr id="5" name="Footer Placeholder 4">
            <a:extLst>
              <a:ext uri="{FF2B5EF4-FFF2-40B4-BE49-F238E27FC236}">
                <a16:creationId xmlns:a16="http://schemas.microsoft.com/office/drawing/2014/main" id="{1E1D4221-CF88-D560-3819-705EFE115BA6}"/>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E3E54F2-19DF-5489-CE73-32FADAB7E46B}"/>
              </a:ext>
            </a:extLst>
          </p:cNvPr>
          <p:cNvSpPr>
            <a:spLocks noGrp="1"/>
          </p:cNvSpPr>
          <p:nvPr>
            <p:ph type="sldNum" sz="quarter" idx="12"/>
          </p:nvPr>
        </p:nvSpPr>
        <p:spPr/>
        <p:txBody>
          <a:bodyPr/>
          <a:lstStyle/>
          <a:p>
            <a:fld id="{58B46C3B-28FE-4281-AC06-409319486CDE}" type="slidenum">
              <a:rPr lang="en-AU" smtClean="0"/>
              <a:t>‹#›</a:t>
            </a:fld>
            <a:endParaRPr lang="en-AU"/>
          </a:p>
        </p:txBody>
      </p:sp>
    </p:spTree>
    <p:extLst>
      <p:ext uri="{BB962C8B-B14F-4D97-AF65-F5344CB8AC3E}">
        <p14:creationId xmlns:p14="http://schemas.microsoft.com/office/powerpoint/2010/main" val="11566305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5B4B4-E88B-4672-C4DA-6D47A76C0EA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8375C54-A627-986D-C428-411F85BB258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F2CFD1A8-21FF-81DE-BDAA-558DD5FBC365}"/>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19AC10FE-1B8B-AD32-0787-B86089618927}"/>
              </a:ext>
            </a:extLst>
          </p:cNvPr>
          <p:cNvSpPr>
            <a:spLocks noGrp="1"/>
          </p:cNvSpPr>
          <p:nvPr>
            <p:ph type="dt" sz="half" idx="10"/>
          </p:nvPr>
        </p:nvSpPr>
        <p:spPr/>
        <p:txBody>
          <a:bodyPr/>
          <a:lstStyle/>
          <a:p>
            <a:fld id="{C73E5354-F224-4B91-A6E2-704C3C66F9FC}" type="datetimeFigureOut">
              <a:rPr lang="en-AU" smtClean="0"/>
              <a:t>11/07/2024</a:t>
            </a:fld>
            <a:endParaRPr lang="en-AU"/>
          </a:p>
        </p:txBody>
      </p:sp>
      <p:sp>
        <p:nvSpPr>
          <p:cNvPr id="6" name="Footer Placeholder 5">
            <a:extLst>
              <a:ext uri="{FF2B5EF4-FFF2-40B4-BE49-F238E27FC236}">
                <a16:creationId xmlns:a16="http://schemas.microsoft.com/office/drawing/2014/main" id="{02759BCE-BF8B-667D-39CC-06CF7E660DE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9F93D75D-36BA-F341-606A-1BA3F63BEEDC}"/>
              </a:ext>
            </a:extLst>
          </p:cNvPr>
          <p:cNvSpPr>
            <a:spLocks noGrp="1"/>
          </p:cNvSpPr>
          <p:nvPr>
            <p:ph type="sldNum" sz="quarter" idx="12"/>
          </p:nvPr>
        </p:nvSpPr>
        <p:spPr/>
        <p:txBody>
          <a:bodyPr/>
          <a:lstStyle/>
          <a:p>
            <a:fld id="{58B46C3B-28FE-4281-AC06-409319486CDE}" type="slidenum">
              <a:rPr lang="en-AU" smtClean="0"/>
              <a:t>‹#›</a:t>
            </a:fld>
            <a:endParaRPr lang="en-AU"/>
          </a:p>
        </p:txBody>
      </p:sp>
    </p:spTree>
    <p:extLst>
      <p:ext uri="{BB962C8B-B14F-4D97-AF65-F5344CB8AC3E}">
        <p14:creationId xmlns:p14="http://schemas.microsoft.com/office/powerpoint/2010/main" val="3434337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46E8F-14DB-7478-08ED-F5441D159B80}"/>
              </a:ext>
            </a:extLst>
          </p:cNvPr>
          <p:cNvSpPr>
            <a:spLocks noGrp="1"/>
          </p:cNvSpPr>
          <p:nvPr>
            <p:ph type="title"/>
          </p:nvPr>
        </p:nvSpPr>
        <p:spPr>
          <a:xfrm>
            <a:off x="630238" y="365125"/>
            <a:ext cx="78867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EE61F28-3F49-7B3C-06AD-DD5D7AFF11C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3BC45B-1AFA-A19F-B53B-A82CAB809ED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6167E5A-BC44-98D1-3BC8-4FCAB216D1C2}"/>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63206D3-6D1E-7E5A-E02B-14D95CEC4971}"/>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E81E6A43-0567-3A6E-133A-4297C475ED22}"/>
              </a:ext>
            </a:extLst>
          </p:cNvPr>
          <p:cNvSpPr>
            <a:spLocks noGrp="1"/>
          </p:cNvSpPr>
          <p:nvPr>
            <p:ph type="dt" sz="half" idx="10"/>
          </p:nvPr>
        </p:nvSpPr>
        <p:spPr/>
        <p:txBody>
          <a:bodyPr/>
          <a:lstStyle/>
          <a:p>
            <a:fld id="{C73E5354-F224-4B91-A6E2-704C3C66F9FC}" type="datetimeFigureOut">
              <a:rPr lang="en-AU" smtClean="0"/>
              <a:t>11/07/2024</a:t>
            </a:fld>
            <a:endParaRPr lang="en-AU"/>
          </a:p>
        </p:txBody>
      </p:sp>
      <p:sp>
        <p:nvSpPr>
          <p:cNvPr id="8" name="Footer Placeholder 7">
            <a:extLst>
              <a:ext uri="{FF2B5EF4-FFF2-40B4-BE49-F238E27FC236}">
                <a16:creationId xmlns:a16="http://schemas.microsoft.com/office/drawing/2014/main" id="{D6BB301E-C262-C54D-559B-5640B2AB1022}"/>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6AA79AEF-2D2B-9A7A-7A01-B07770597B23}"/>
              </a:ext>
            </a:extLst>
          </p:cNvPr>
          <p:cNvSpPr>
            <a:spLocks noGrp="1"/>
          </p:cNvSpPr>
          <p:nvPr>
            <p:ph type="sldNum" sz="quarter" idx="12"/>
          </p:nvPr>
        </p:nvSpPr>
        <p:spPr/>
        <p:txBody>
          <a:bodyPr/>
          <a:lstStyle/>
          <a:p>
            <a:fld id="{58B46C3B-28FE-4281-AC06-409319486CDE}" type="slidenum">
              <a:rPr lang="en-AU" smtClean="0"/>
              <a:t>‹#›</a:t>
            </a:fld>
            <a:endParaRPr lang="en-AU"/>
          </a:p>
        </p:txBody>
      </p:sp>
    </p:spTree>
    <p:extLst>
      <p:ext uri="{BB962C8B-B14F-4D97-AF65-F5344CB8AC3E}">
        <p14:creationId xmlns:p14="http://schemas.microsoft.com/office/powerpoint/2010/main" val="3305126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9BBC2-C5D5-A833-89B9-C2A416F58FD5}"/>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11FA5B9D-5CEA-C81A-0D25-98FF1F5AD3F4}"/>
              </a:ext>
            </a:extLst>
          </p:cNvPr>
          <p:cNvSpPr>
            <a:spLocks noGrp="1"/>
          </p:cNvSpPr>
          <p:nvPr>
            <p:ph type="dt" sz="half" idx="10"/>
          </p:nvPr>
        </p:nvSpPr>
        <p:spPr/>
        <p:txBody>
          <a:bodyPr/>
          <a:lstStyle/>
          <a:p>
            <a:fld id="{C73E5354-F224-4B91-A6E2-704C3C66F9FC}" type="datetimeFigureOut">
              <a:rPr lang="en-AU" smtClean="0"/>
              <a:t>11/07/2024</a:t>
            </a:fld>
            <a:endParaRPr lang="en-AU"/>
          </a:p>
        </p:txBody>
      </p:sp>
      <p:sp>
        <p:nvSpPr>
          <p:cNvPr id="4" name="Footer Placeholder 3">
            <a:extLst>
              <a:ext uri="{FF2B5EF4-FFF2-40B4-BE49-F238E27FC236}">
                <a16:creationId xmlns:a16="http://schemas.microsoft.com/office/drawing/2014/main" id="{225EFCFA-6487-91E7-F560-B041AB51113E}"/>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79FC1B6D-F211-AF06-8055-AB2D1FBA2B94}"/>
              </a:ext>
            </a:extLst>
          </p:cNvPr>
          <p:cNvSpPr>
            <a:spLocks noGrp="1"/>
          </p:cNvSpPr>
          <p:nvPr>
            <p:ph type="sldNum" sz="quarter" idx="12"/>
          </p:nvPr>
        </p:nvSpPr>
        <p:spPr/>
        <p:txBody>
          <a:bodyPr/>
          <a:lstStyle/>
          <a:p>
            <a:fld id="{58B46C3B-28FE-4281-AC06-409319486CDE}" type="slidenum">
              <a:rPr lang="en-AU" smtClean="0"/>
              <a:t>‹#›</a:t>
            </a:fld>
            <a:endParaRPr lang="en-AU"/>
          </a:p>
        </p:txBody>
      </p:sp>
    </p:spTree>
    <p:extLst>
      <p:ext uri="{BB962C8B-B14F-4D97-AF65-F5344CB8AC3E}">
        <p14:creationId xmlns:p14="http://schemas.microsoft.com/office/powerpoint/2010/main" val="2377040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8">
            <a:extLst>
              <a:ext uri="{FF2B5EF4-FFF2-40B4-BE49-F238E27FC236}">
                <a16:creationId xmlns:a16="http://schemas.microsoft.com/office/drawing/2014/main" id="{285CD8A8-97F1-1C00-11E5-352B0357DE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8888" y="5830888"/>
            <a:ext cx="1535112" cy="788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reeform 10">
            <a:extLst>
              <a:ext uri="{FF2B5EF4-FFF2-40B4-BE49-F238E27FC236}">
                <a16:creationId xmlns:a16="http://schemas.microsoft.com/office/drawing/2014/main" id="{D7FE7EB3-A761-5113-CFF5-BB6DA17514D7}"/>
              </a:ext>
            </a:extLst>
          </p:cNvPr>
          <p:cNvSpPr/>
          <p:nvPr/>
        </p:nvSpPr>
        <p:spPr bwMode="auto">
          <a:xfrm>
            <a:off x="-7938" y="4013200"/>
            <a:ext cx="457201" cy="2852738"/>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pPr>
              <a:defRPr/>
            </a:pPr>
            <a:endParaRPr lang="en-US" dirty="0"/>
          </a:p>
        </p:txBody>
      </p:sp>
      <p:sp>
        <p:nvSpPr>
          <p:cNvPr id="7" name="TextBox 6">
            <a:extLst>
              <a:ext uri="{FF2B5EF4-FFF2-40B4-BE49-F238E27FC236}">
                <a16:creationId xmlns:a16="http://schemas.microsoft.com/office/drawing/2014/main" id="{42A15F0D-B2FB-B03E-67D0-EEF1E06E768D}"/>
              </a:ext>
            </a:extLst>
          </p:cNvPr>
          <p:cNvSpPr txBox="1">
            <a:spLocks noChangeArrowheads="1"/>
          </p:cNvSpPr>
          <p:nvPr/>
        </p:nvSpPr>
        <p:spPr bwMode="auto">
          <a:xfrm>
            <a:off x="874713" y="6619875"/>
            <a:ext cx="5307012" cy="214313"/>
          </a:xfrm>
          <a:prstGeom prst="rect">
            <a:avLst/>
          </a:prstGeom>
          <a:noFill/>
          <a:ln>
            <a:noFill/>
          </a:ln>
        </p:spPr>
        <p:txBody>
          <a:bodyPr>
            <a:spAutoFit/>
          </a:bodyPr>
          <a:lstStyle>
            <a:lvl1pPr>
              <a:defRPr>
                <a:solidFill>
                  <a:schemeClr val="tx1"/>
                </a:solidFill>
                <a:latin typeface="Trebuchet MS" panose="020B0603020202020204" pitchFamily="34" charset="0"/>
              </a:defRPr>
            </a:lvl1pPr>
            <a:lvl2pPr marL="742950" indent="-285750">
              <a:defRPr>
                <a:solidFill>
                  <a:schemeClr val="tx1"/>
                </a:solidFill>
                <a:latin typeface="Trebuchet MS" panose="020B0603020202020204" pitchFamily="34" charset="0"/>
              </a:defRPr>
            </a:lvl2pPr>
            <a:lvl3pPr marL="1143000" indent="-228600">
              <a:defRPr>
                <a:solidFill>
                  <a:schemeClr val="tx1"/>
                </a:solidFill>
                <a:latin typeface="Trebuchet MS" panose="020B0603020202020204" pitchFamily="34" charset="0"/>
              </a:defRPr>
            </a:lvl3pPr>
            <a:lvl4pPr marL="1600200" indent="-228600">
              <a:defRPr>
                <a:solidFill>
                  <a:schemeClr val="tx1"/>
                </a:solidFill>
                <a:latin typeface="Trebuchet MS" panose="020B0603020202020204" pitchFamily="34" charset="0"/>
              </a:defRPr>
            </a:lvl4pPr>
            <a:lvl5pPr marL="2057400" indent="-228600">
              <a:defRPr>
                <a:solidFill>
                  <a:schemeClr val="tx1"/>
                </a:solidFill>
                <a:latin typeface="Trebuchet MS" panose="020B0603020202020204" pitchFamily="34" charset="0"/>
              </a:defRPr>
            </a:lvl5pPr>
            <a:lvl6pPr marL="2514600" indent="-228600" eaLnBrk="0" fontAlgn="base" hangingPunct="0">
              <a:spcBef>
                <a:spcPct val="0"/>
              </a:spcBef>
              <a:spcAft>
                <a:spcPct val="0"/>
              </a:spcAft>
              <a:defRPr>
                <a:solidFill>
                  <a:schemeClr val="tx1"/>
                </a:solidFill>
                <a:latin typeface="Trebuchet MS" panose="020B0603020202020204" pitchFamily="34" charset="0"/>
              </a:defRPr>
            </a:lvl6pPr>
            <a:lvl7pPr marL="2971800" indent="-228600" eaLnBrk="0" fontAlgn="base" hangingPunct="0">
              <a:spcBef>
                <a:spcPct val="0"/>
              </a:spcBef>
              <a:spcAft>
                <a:spcPct val="0"/>
              </a:spcAft>
              <a:defRPr>
                <a:solidFill>
                  <a:schemeClr val="tx1"/>
                </a:solidFill>
                <a:latin typeface="Trebuchet MS" panose="020B0603020202020204" pitchFamily="34" charset="0"/>
              </a:defRPr>
            </a:lvl7pPr>
            <a:lvl8pPr marL="3429000" indent="-228600" eaLnBrk="0" fontAlgn="base" hangingPunct="0">
              <a:spcBef>
                <a:spcPct val="0"/>
              </a:spcBef>
              <a:spcAft>
                <a:spcPct val="0"/>
              </a:spcAft>
              <a:defRPr>
                <a:solidFill>
                  <a:schemeClr val="tx1"/>
                </a:solidFill>
                <a:latin typeface="Trebuchet MS" panose="020B0603020202020204" pitchFamily="34" charset="0"/>
              </a:defRPr>
            </a:lvl8pPr>
            <a:lvl9pPr marL="3886200" indent="-228600" eaLnBrk="0" fontAlgn="base" hangingPunct="0">
              <a:spcBef>
                <a:spcPct val="0"/>
              </a:spcBef>
              <a:spcAft>
                <a:spcPct val="0"/>
              </a:spcAft>
              <a:defRPr>
                <a:solidFill>
                  <a:schemeClr val="tx1"/>
                </a:solidFill>
                <a:latin typeface="Trebuchet MS" panose="020B0603020202020204" pitchFamily="34" charset="0"/>
              </a:defRPr>
            </a:lvl9pPr>
          </a:lstStyle>
          <a:p>
            <a:pPr>
              <a:defRPr/>
            </a:pPr>
            <a:r>
              <a:rPr lang="en-US" altLang="en-US" sz="800" i="1" dirty="0"/>
              <a:t>Intellectual property of E Pittaway and L. Bartolomei; Reuse is permitted with author attribution </a:t>
            </a:r>
          </a:p>
        </p:txBody>
      </p:sp>
      <p:sp>
        <p:nvSpPr>
          <p:cNvPr id="2" name="Title 1"/>
          <p:cNvSpPr>
            <a:spLocks noGrp="1"/>
          </p:cNvSpPr>
          <p:nvPr>
            <p:ph type="title"/>
          </p:nvPr>
        </p:nvSpPr>
        <p:spPr>
          <a:xfrm>
            <a:off x="689110" y="245477"/>
            <a:ext cx="7793256" cy="635633"/>
          </a:xfrm>
        </p:spPr>
        <p:txBody>
          <a:bodyPr/>
          <a:lstStyle>
            <a:lvl1pPr algn="ctr">
              <a:defRPr b="1">
                <a:solidFill>
                  <a:schemeClr val="accent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738807" y="1289518"/>
            <a:ext cx="7793256" cy="4475178"/>
          </a:xfrm>
        </p:spPr>
        <p:txBody>
          <a:bodyPr/>
          <a:lstStyle>
            <a:lvl1pPr marL="0" indent="0">
              <a:spcAft>
                <a:spcPts val="800"/>
              </a:spcAft>
              <a:buNone/>
              <a:defRPr sz="2800">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0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831675415"/>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12A589-0F33-435E-034D-9CA3CABAA167}"/>
              </a:ext>
            </a:extLst>
          </p:cNvPr>
          <p:cNvSpPr>
            <a:spLocks noGrp="1"/>
          </p:cNvSpPr>
          <p:nvPr>
            <p:ph type="dt" sz="half" idx="10"/>
          </p:nvPr>
        </p:nvSpPr>
        <p:spPr/>
        <p:txBody>
          <a:bodyPr/>
          <a:lstStyle/>
          <a:p>
            <a:fld id="{C73E5354-F224-4B91-A6E2-704C3C66F9FC}" type="datetimeFigureOut">
              <a:rPr lang="en-AU" smtClean="0"/>
              <a:t>11/07/2024</a:t>
            </a:fld>
            <a:endParaRPr lang="en-AU"/>
          </a:p>
        </p:txBody>
      </p:sp>
      <p:sp>
        <p:nvSpPr>
          <p:cNvPr id="3" name="Footer Placeholder 2">
            <a:extLst>
              <a:ext uri="{FF2B5EF4-FFF2-40B4-BE49-F238E27FC236}">
                <a16:creationId xmlns:a16="http://schemas.microsoft.com/office/drawing/2014/main" id="{554CF4EE-985B-DDEF-66D7-4AAFF6260E0B}"/>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CC9F185C-D317-4BAD-17B2-BC0A3D6A9430}"/>
              </a:ext>
            </a:extLst>
          </p:cNvPr>
          <p:cNvSpPr>
            <a:spLocks noGrp="1"/>
          </p:cNvSpPr>
          <p:nvPr>
            <p:ph type="sldNum" sz="quarter" idx="12"/>
          </p:nvPr>
        </p:nvSpPr>
        <p:spPr/>
        <p:txBody>
          <a:bodyPr/>
          <a:lstStyle/>
          <a:p>
            <a:fld id="{58B46C3B-28FE-4281-AC06-409319486CDE}" type="slidenum">
              <a:rPr lang="en-AU" smtClean="0"/>
              <a:t>‹#›</a:t>
            </a:fld>
            <a:endParaRPr lang="en-AU"/>
          </a:p>
        </p:txBody>
      </p:sp>
    </p:spTree>
    <p:extLst>
      <p:ext uri="{BB962C8B-B14F-4D97-AF65-F5344CB8AC3E}">
        <p14:creationId xmlns:p14="http://schemas.microsoft.com/office/powerpoint/2010/main" val="19314089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3482C-3A5F-B071-DDD1-1268BD71EC2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6957A3B4-9CCB-207E-CCD2-23C72FC46D56}"/>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D54AE4E0-7B3F-9B38-DD1B-D6BC84A0EBA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89F3B6-9480-F658-29D2-D6B7D214D79B}"/>
              </a:ext>
            </a:extLst>
          </p:cNvPr>
          <p:cNvSpPr>
            <a:spLocks noGrp="1"/>
          </p:cNvSpPr>
          <p:nvPr>
            <p:ph type="dt" sz="half" idx="10"/>
          </p:nvPr>
        </p:nvSpPr>
        <p:spPr/>
        <p:txBody>
          <a:bodyPr/>
          <a:lstStyle/>
          <a:p>
            <a:fld id="{C73E5354-F224-4B91-A6E2-704C3C66F9FC}" type="datetimeFigureOut">
              <a:rPr lang="en-AU" smtClean="0"/>
              <a:t>11/07/2024</a:t>
            </a:fld>
            <a:endParaRPr lang="en-AU"/>
          </a:p>
        </p:txBody>
      </p:sp>
      <p:sp>
        <p:nvSpPr>
          <p:cNvPr id="6" name="Footer Placeholder 5">
            <a:extLst>
              <a:ext uri="{FF2B5EF4-FFF2-40B4-BE49-F238E27FC236}">
                <a16:creationId xmlns:a16="http://schemas.microsoft.com/office/drawing/2014/main" id="{0F61F4CD-5E1D-E6F9-9ACF-E0A6B559FEC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798C359-11A3-E1B2-564B-D765ABC390FC}"/>
              </a:ext>
            </a:extLst>
          </p:cNvPr>
          <p:cNvSpPr>
            <a:spLocks noGrp="1"/>
          </p:cNvSpPr>
          <p:nvPr>
            <p:ph type="sldNum" sz="quarter" idx="12"/>
          </p:nvPr>
        </p:nvSpPr>
        <p:spPr/>
        <p:txBody>
          <a:bodyPr/>
          <a:lstStyle/>
          <a:p>
            <a:fld id="{58B46C3B-28FE-4281-AC06-409319486CDE}" type="slidenum">
              <a:rPr lang="en-AU" smtClean="0"/>
              <a:t>‹#›</a:t>
            </a:fld>
            <a:endParaRPr lang="en-AU"/>
          </a:p>
        </p:txBody>
      </p:sp>
    </p:spTree>
    <p:extLst>
      <p:ext uri="{BB962C8B-B14F-4D97-AF65-F5344CB8AC3E}">
        <p14:creationId xmlns:p14="http://schemas.microsoft.com/office/powerpoint/2010/main" val="775404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E9664-2A3B-D67B-BE74-144BC112E6C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0D0A5A0E-7C7C-C4FE-DA3F-B6CDECA7040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312A5E61-BD33-93E8-6B4B-6A3B6C8BB9C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005499-5B39-0772-4CB4-9E5231CA44EA}"/>
              </a:ext>
            </a:extLst>
          </p:cNvPr>
          <p:cNvSpPr>
            <a:spLocks noGrp="1"/>
          </p:cNvSpPr>
          <p:nvPr>
            <p:ph type="dt" sz="half" idx="10"/>
          </p:nvPr>
        </p:nvSpPr>
        <p:spPr/>
        <p:txBody>
          <a:bodyPr/>
          <a:lstStyle/>
          <a:p>
            <a:fld id="{C73E5354-F224-4B91-A6E2-704C3C66F9FC}" type="datetimeFigureOut">
              <a:rPr lang="en-AU" smtClean="0"/>
              <a:t>11/07/2024</a:t>
            </a:fld>
            <a:endParaRPr lang="en-AU"/>
          </a:p>
        </p:txBody>
      </p:sp>
      <p:sp>
        <p:nvSpPr>
          <p:cNvPr id="6" name="Footer Placeholder 5">
            <a:extLst>
              <a:ext uri="{FF2B5EF4-FFF2-40B4-BE49-F238E27FC236}">
                <a16:creationId xmlns:a16="http://schemas.microsoft.com/office/drawing/2014/main" id="{B10C80CB-F42B-291F-1BF2-917C5C2C1C6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4E3AF6B-D041-7B20-40D0-00A270F4C986}"/>
              </a:ext>
            </a:extLst>
          </p:cNvPr>
          <p:cNvSpPr>
            <a:spLocks noGrp="1"/>
          </p:cNvSpPr>
          <p:nvPr>
            <p:ph type="sldNum" sz="quarter" idx="12"/>
          </p:nvPr>
        </p:nvSpPr>
        <p:spPr/>
        <p:txBody>
          <a:bodyPr/>
          <a:lstStyle/>
          <a:p>
            <a:fld id="{58B46C3B-28FE-4281-AC06-409319486CDE}" type="slidenum">
              <a:rPr lang="en-AU" smtClean="0"/>
              <a:t>‹#›</a:t>
            </a:fld>
            <a:endParaRPr lang="en-AU"/>
          </a:p>
        </p:txBody>
      </p:sp>
    </p:spTree>
    <p:extLst>
      <p:ext uri="{BB962C8B-B14F-4D97-AF65-F5344CB8AC3E}">
        <p14:creationId xmlns:p14="http://schemas.microsoft.com/office/powerpoint/2010/main" val="3786950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44085-B826-8DA7-A37D-D8284282B41F}"/>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FF89E32A-96E1-E93D-B2BB-0A793A004D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15F354E-B824-1E79-56F1-E7CCBF82764B}"/>
              </a:ext>
            </a:extLst>
          </p:cNvPr>
          <p:cNvSpPr>
            <a:spLocks noGrp="1"/>
          </p:cNvSpPr>
          <p:nvPr>
            <p:ph type="dt" sz="half" idx="10"/>
          </p:nvPr>
        </p:nvSpPr>
        <p:spPr/>
        <p:txBody>
          <a:bodyPr/>
          <a:lstStyle/>
          <a:p>
            <a:fld id="{C73E5354-F224-4B91-A6E2-704C3C66F9FC}" type="datetimeFigureOut">
              <a:rPr lang="en-AU" smtClean="0"/>
              <a:t>11/07/2024</a:t>
            </a:fld>
            <a:endParaRPr lang="en-AU"/>
          </a:p>
        </p:txBody>
      </p:sp>
      <p:sp>
        <p:nvSpPr>
          <p:cNvPr id="5" name="Footer Placeholder 4">
            <a:extLst>
              <a:ext uri="{FF2B5EF4-FFF2-40B4-BE49-F238E27FC236}">
                <a16:creationId xmlns:a16="http://schemas.microsoft.com/office/drawing/2014/main" id="{0B88BFCC-E2AD-727A-8D16-D31CA717E5D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F2528CF-1AEE-C59D-0988-9BDC08BA50F1}"/>
              </a:ext>
            </a:extLst>
          </p:cNvPr>
          <p:cNvSpPr>
            <a:spLocks noGrp="1"/>
          </p:cNvSpPr>
          <p:nvPr>
            <p:ph type="sldNum" sz="quarter" idx="12"/>
          </p:nvPr>
        </p:nvSpPr>
        <p:spPr/>
        <p:txBody>
          <a:bodyPr/>
          <a:lstStyle/>
          <a:p>
            <a:fld id="{58B46C3B-28FE-4281-AC06-409319486CDE}" type="slidenum">
              <a:rPr lang="en-AU" smtClean="0"/>
              <a:t>‹#›</a:t>
            </a:fld>
            <a:endParaRPr lang="en-AU"/>
          </a:p>
        </p:txBody>
      </p:sp>
    </p:spTree>
    <p:extLst>
      <p:ext uri="{BB962C8B-B14F-4D97-AF65-F5344CB8AC3E}">
        <p14:creationId xmlns:p14="http://schemas.microsoft.com/office/powerpoint/2010/main" val="211990190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BE038D-CEC4-279D-1BD5-5DEA221C9309}"/>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D8E7FEE3-854F-635C-BD68-E4D602DA0FA6}"/>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F6CEBEDD-86C3-FA3B-A1C3-DF2434B7ED30}"/>
              </a:ext>
            </a:extLst>
          </p:cNvPr>
          <p:cNvSpPr>
            <a:spLocks noGrp="1"/>
          </p:cNvSpPr>
          <p:nvPr>
            <p:ph type="dt" sz="half" idx="10"/>
          </p:nvPr>
        </p:nvSpPr>
        <p:spPr/>
        <p:txBody>
          <a:bodyPr/>
          <a:lstStyle/>
          <a:p>
            <a:fld id="{C73E5354-F224-4B91-A6E2-704C3C66F9FC}" type="datetimeFigureOut">
              <a:rPr lang="en-AU" smtClean="0"/>
              <a:t>11/07/2024</a:t>
            </a:fld>
            <a:endParaRPr lang="en-AU"/>
          </a:p>
        </p:txBody>
      </p:sp>
      <p:sp>
        <p:nvSpPr>
          <p:cNvPr id="5" name="Footer Placeholder 4">
            <a:extLst>
              <a:ext uri="{FF2B5EF4-FFF2-40B4-BE49-F238E27FC236}">
                <a16:creationId xmlns:a16="http://schemas.microsoft.com/office/drawing/2014/main" id="{F249B021-A6F4-46DE-F10D-53DD4AE25CC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88FF6A7-A2BD-737B-2807-64F075C3303F}"/>
              </a:ext>
            </a:extLst>
          </p:cNvPr>
          <p:cNvSpPr>
            <a:spLocks noGrp="1"/>
          </p:cNvSpPr>
          <p:nvPr>
            <p:ph type="sldNum" sz="quarter" idx="12"/>
          </p:nvPr>
        </p:nvSpPr>
        <p:spPr/>
        <p:txBody>
          <a:bodyPr/>
          <a:lstStyle/>
          <a:p>
            <a:fld id="{58B46C3B-28FE-4281-AC06-409319486CDE}" type="slidenum">
              <a:rPr lang="en-AU" smtClean="0"/>
              <a:t>‹#›</a:t>
            </a:fld>
            <a:endParaRPr lang="en-AU"/>
          </a:p>
        </p:txBody>
      </p:sp>
    </p:spTree>
    <p:extLst>
      <p:ext uri="{BB962C8B-B14F-4D97-AF65-F5344CB8AC3E}">
        <p14:creationId xmlns:p14="http://schemas.microsoft.com/office/powerpoint/2010/main" val="990794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0329D-0701-1670-3CDE-887719B6709E}"/>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847F748C-1A52-C1FE-F2D6-47E1DC657C60}"/>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D50C8510-9FA0-C51F-731D-542561A29E30}"/>
              </a:ext>
            </a:extLst>
          </p:cNvPr>
          <p:cNvSpPr>
            <a:spLocks noGrp="1"/>
          </p:cNvSpPr>
          <p:nvPr>
            <p:ph type="dt" sz="half" idx="10"/>
          </p:nvPr>
        </p:nvSpPr>
        <p:spPr/>
        <p:txBody>
          <a:bodyPr/>
          <a:lstStyle/>
          <a:p>
            <a:fld id="{70796C22-8DCB-4FD1-9FEB-4365AFC39F82}" type="datetimeFigureOut">
              <a:rPr lang="en-AU" smtClean="0"/>
              <a:t>11/07/2024</a:t>
            </a:fld>
            <a:endParaRPr lang="en-AU"/>
          </a:p>
        </p:txBody>
      </p:sp>
      <p:sp>
        <p:nvSpPr>
          <p:cNvPr id="5" name="Footer Placeholder 4">
            <a:extLst>
              <a:ext uri="{FF2B5EF4-FFF2-40B4-BE49-F238E27FC236}">
                <a16:creationId xmlns:a16="http://schemas.microsoft.com/office/drawing/2014/main" id="{DB14F258-B3FD-74AD-F3AA-B50A255C5F9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2A21540-95C7-E61D-3AB6-F23D03C56766}"/>
              </a:ext>
            </a:extLst>
          </p:cNvPr>
          <p:cNvSpPr>
            <a:spLocks noGrp="1"/>
          </p:cNvSpPr>
          <p:nvPr>
            <p:ph type="sldNum" sz="quarter" idx="12"/>
          </p:nvPr>
        </p:nvSpPr>
        <p:spPr/>
        <p:txBody>
          <a:bodyPr/>
          <a:lstStyle/>
          <a:p>
            <a:fld id="{5CD280BE-8953-4233-877B-D6FB4C077A60}" type="slidenum">
              <a:rPr lang="en-AU" smtClean="0"/>
              <a:t>‹#›</a:t>
            </a:fld>
            <a:endParaRPr lang="en-AU"/>
          </a:p>
        </p:txBody>
      </p:sp>
    </p:spTree>
    <p:extLst>
      <p:ext uri="{BB962C8B-B14F-4D97-AF65-F5344CB8AC3E}">
        <p14:creationId xmlns:p14="http://schemas.microsoft.com/office/powerpoint/2010/main" val="3085682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6C474-3317-DA4D-7175-F5316641F43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E0A77F68-B724-DC05-9FF2-6929EF41595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4C6BD69A-26A0-2DD4-4CE0-400812FBBC50}"/>
              </a:ext>
            </a:extLst>
          </p:cNvPr>
          <p:cNvSpPr>
            <a:spLocks noGrp="1"/>
          </p:cNvSpPr>
          <p:nvPr>
            <p:ph type="dt" sz="half" idx="10"/>
          </p:nvPr>
        </p:nvSpPr>
        <p:spPr/>
        <p:txBody>
          <a:bodyPr/>
          <a:lstStyle/>
          <a:p>
            <a:fld id="{70796C22-8DCB-4FD1-9FEB-4365AFC39F82}" type="datetimeFigureOut">
              <a:rPr lang="en-AU" smtClean="0"/>
              <a:t>11/07/2024</a:t>
            </a:fld>
            <a:endParaRPr lang="en-AU"/>
          </a:p>
        </p:txBody>
      </p:sp>
      <p:sp>
        <p:nvSpPr>
          <p:cNvPr id="5" name="Footer Placeholder 4">
            <a:extLst>
              <a:ext uri="{FF2B5EF4-FFF2-40B4-BE49-F238E27FC236}">
                <a16:creationId xmlns:a16="http://schemas.microsoft.com/office/drawing/2014/main" id="{4D6A8BE1-3F16-D9F1-24DA-31AE4445BEA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5D7C90B-F5F2-6EF5-B986-DC1E9A481438}"/>
              </a:ext>
            </a:extLst>
          </p:cNvPr>
          <p:cNvSpPr>
            <a:spLocks noGrp="1"/>
          </p:cNvSpPr>
          <p:nvPr>
            <p:ph type="sldNum" sz="quarter" idx="12"/>
          </p:nvPr>
        </p:nvSpPr>
        <p:spPr/>
        <p:txBody>
          <a:bodyPr/>
          <a:lstStyle/>
          <a:p>
            <a:fld id="{5CD280BE-8953-4233-877B-D6FB4C077A60}" type="slidenum">
              <a:rPr lang="en-AU" smtClean="0"/>
              <a:t>‹#›</a:t>
            </a:fld>
            <a:endParaRPr lang="en-AU"/>
          </a:p>
        </p:txBody>
      </p:sp>
    </p:spTree>
    <p:extLst>
      <p:ext uri="{BB962C8B-B14F-4D97-AF65-F5344CB8AC3E}">
        <p14:creationId xmlns:p14="http://schemas.microsoft.com/office/powerpoint/2010/main" val="2415024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4FC24-241A-2B2D-E0AE-E673C3152ED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AB06F062-EE48-287E-0683-78E9CB66B255}"/>
              </a:ext>
            </a:extLst>
          </p:cNvPr>
          <p:cNvSpPr>
            <a:spLocks noGrp="1"/>
          </p:cNvSpPr>
          <p:nvPr>
            <p:ph type="body" idx="1"/>
          </p:nvPr>
        </p:nvSpPr>
        <p:spPr>
          <a:xfrm>
            <a:off x="623888" y="4589463"/>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8087CBB-83B8-BB33-DD99-B5013CF9F1D4}"/>
              </a:ext>
            </a:extLst>
          </p:cNvPr>
          <p:cNvSpPr>
            <a:spLocks noGrp="1"/>
          </p:cNvSpPr>
          <p:nvPr>
            <p:ph type="dt" sz="half" idx="10"/>
          </p:nvPr>
        </p:nvSpPr>
        <p:spPr/>
        <p:txBody>
          <a:bodyPr/>
          <a:lstStyle/>
          <a:p>
            <a:fld id="{70796C22-8DCB-4FD1-9FEB-4365AFC39F82}" type="datetimeFigureOut">
              <a:rPr lang="en-AU" smtClean="0"/>
              <a:t>11/07/2024</a:t>
            </a:fld>
            <a:endParaRPr lang="en-AU"/>
          </a:p>
        </p:txBody>
      </p:sp>
      <p:sp>
        <p:nvSpPr>
          <p:cNvPr id="5" name="Footer Placeholder 4">
            <a:extLst>
              <a:ext uri="{FF2B5EF4-FFF2-40B4-BE49-F238E27FC236}">
                <a16:creationId xmlns:a16="http://schemas.microsoft.com/office/drawing/2014/main" id="{FDE3ACAB-0F28-1441-2CBE-820C9440712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144260B-4068-E9B4-7288-49946FA2A75B}"/>
              </a:ext>
            </a:extLst>
          </p:cNvPr>
          <p:cNvSpPr>
            <a:spLocks noGrp="1"/>
          </p:cNvSpPr>
          <p:nvPr>
            <p:ph type="sldNum" sz="quarter" idx="12"/>
          </p:nvPr>
        </p:nvSpPr>
        <p:spPr/>
        <p:txBody>
          <a:bodyPr/>
          <a:lstStyle/>
          <a:p>
            <a:fld id="{5CD280BE-8953-4233-877B-D6FB4C077A60}" type="slidenum">
              <a:rPr lang="en-AU" smtClean="0"/>
              <a:t>‹#›</a:t>
            </a:fld>
            <a:endParaRPr lang="en-AU"/>
          </a:p>
        </p:txBody>
      </p:sp>
    </p:spTree>
    <p:extLst>
      <p:ext uri="{BB962C8B-B14F-4D97-AF65-F5344CB8AC3E}">
        <p14:creationId xmlns:p14="http://schemas.microsoft.com/office/powerpoint/2010/main" val="2680419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846CC-7657-8EF1-0F9C-993B016034F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B2CBA4A2-A67A-2A61-48E3-0661D0193859}"/>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EFE76F1D-5918-7FD3-EC2B-30AA800D74A0}"/>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CB7E89B0-16EF-79A3-51A2-143C6EAC300C}"/>
              </a:ext>
            </a:extLst>
          </p:cNvPr>
          <p:cNvSpPr>
            <a:spLocks noGrp="1"/>
          </p:cNvSpPr>
          <p:nvPr>
            <p:ph type="dt" sz="half" idx="10"/>
          </p:nvPr>
        </p:nvSpPr>
        <p:spPr/>
        <p:txBody>
          <a:bodyPr/>
          <a:lstStyle/>
          <a:p>
            <a:fld id="{70796C22-8DCB-4FD1-9FEB-4365AFC39F82}" type="datetimeFigureOut">
              <a:rPr lang="en-AU" smtClean="0"/>
              <a:t>11/07/2024</a:t>
            </a:fld>
            <a:endParaRPr lang="en-AU"/>
          </a:p>
        </p:txBody>
      </p:sp>
      <p:sp>
        <p:nvSpPr>
          <p:cNvPr id="6" name="Footer Placeholder 5">
            <a:extLst>
              <a:ext uri="{FF2B5EF4-FFF2-40B4-BE49-F238E27FC236}">
                <a16:creationId xmlns:a16="http://schemas.microsoft.com/office/drawing/2014/main" id="{89A38A8F-484F-6B0F-F3C8-079164C4B35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E2018BC2-F0C3-689D-87F9-11B2482917C4}"/>
              </a:ext>
            </a:extLst>
          </p:cNvPr>
          <p:cNvSpPr>
            <a:spLocks noGrp="1"/>
          </p:cNvSpPr>
          <p:nvPr>
            <p:ph type="sldNum" sz="quarter" idx="12"/>
          </p:nvPr>
        </p:nvSpPr>
        <p:spPr/>
        <p:txBody>
          <a:bodyPr/>
          <a:lstStyle/>
          <a:p>
            <a:fld id="{5CD280BE-8953-4233-877B-D6FB4C077A60}" type="slidenum">
              <a:rPr lang="en-AU" smtClean="0"/>
              <a:t>‹#›</a:t>
            </a:fld>
            <a:endParaRPr lang="en-AU"/>
          </a:p>
        </p:txBody>
      </p:sp>
    </p:spTree>
    <p:extLst>
      <p:ext uri="{BB962C8B-B14F-4D97-AF65-F5344CB8AC3E}">
        <p14:creationId xmlns:p14="http://schemas.microsoft.com/office/powerpoint/2010/main" val="575035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843B5-BCF4-537A-1DC1-F841FE93248C}"/>
              </a:ext>
            </a:extLst>
          </p:cNvPr>
          <p:cNvSpPr>
            <a:spLocks noGrp="1"/>
          </p:cNvSpPr>
          <p:nvPr>
            <p:ph type="title"/>
          </p:nvPr>
        </p:nvSpPr>
        <p:spPr>
          <a:xfrm>
            <a:off x="630238" y="365125"/>
            <a:ext cx="78867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8772218-6B2D-EA8F-CCD8-A2D71DB780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25E488-B972-0E33-4AF1-624D9C479145}"/>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8F71C494-9E40-A7E4-DC9B-D4C7E3515CB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3DBB60-AFB2-2DC1-0DD9-8EB269093CC5}"/>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A016E406-5085-5A85-14C4-7893D22E428D}"/>
              </a:ext>
            </a:extLst>
          </p:cNvPr>
          <p:cNvSpPr>
            <a:spLocks noGrp="1"/>
          </p:cNvSpPr>
          <p:nvPr>
            <p:ph type="dt" sz="half" idx="10"/>
          </p:nvPr>
        </p:nvSpPr>
        <p:spPr/>
        <p:txBody>
          <a:bodyPr/>
          <a:lstStyle/>
          <a:p>
            <a:fld id="{70796C22-8DCB-4FD1-9FEB-4365AFC39F82}" type="datetimeFigureOut">
              <a:rPr lang="en-AU" smtClean="0"/>
              <a:t>11/07/2024</a:t>
            </a:fld>
            <a:endParaRPr lang="en-AU"/>
          </a:p>
        </p:txBody>
      </p:sp>
      <p:sp>
        <p:nvSpPr>
          <p:cNvPr id="8" name="Footer Placeholder 7">
            <a:extLst>
              <a:ext uri="{FF2B5EF4-FFF2-40B4-BE49-F238E27FC236}">
                <a16:creationId xmlns:a16="http://schemas.microsoft.com/office/drawing/2014/main" id="{F96FB796-55B9-FD85-570D-63E44E522411}"/>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5A743B8F-1540-539D-EBA0-14718C1BFDDB}"/>
              </a:ext>
            </a:extLst>
          </p:cNvPr>
          <p:cNvSpPr>
            <a:spLocks noGrp="1"/>
          </p:cNvSpPr>
          <p:nvPr>
            <p:ph type="sldNum" sz="quarter" idx="12"/>
          </p:nvPr>
        </p:nvSpPr>
        <p:spPr/>
        <p:txBody>
          <a:bodyPr/>
          <a:lstStyle/>
          <a:p>
            <a:fld id="{5CD280BE-8953-4233-877B-D6FB4C077A60}" type="slidenum">
              <a:rPr lang="en-AU" smtClean="0"/>
              <a:t>‹#›</a:t>
            </a:fld>
            <a:endParaRPr lang="en-AU"/>
          </a:p>
        </p:txBody>
      </p:sp>
    </p:spTree>
    <p:extLst>
      <p:ext uri="{BB962C8B-B14F-4D97-AF65-F5344CB8AC3E}">
        <p14:creationId xmlns:p14="http://schemas.microsoft.com/office/powerpoint/2010/main" val="2366232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3B4A5-899F-F7AC-D280-2926ADCA6EA1}"/>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C07F4C3-37AA-0D4C-99E1-0980E6F7760C}"/>
              </a:ext>
            </a:extLst>
          </p:cNvPr>
          <p:cNvSpPr>
            <a:spLocks noGrp="1"/>
          </p:cNvSpPr>
          <p:nvPr>
            <p:ph type="dt" sz="half" idx="10"/>
          </p:nvPr>
        </p:nvSpPr>
        <p:spPr/>
        <p:txBody>
          <a:bodyPr/>
          <a:lstStyle/>
          <a:p>
            <a:fld id="{70796C22-8DCB-4FD1-9FEB-4365AFC39F82}" type="datetimeFigureOut">
              <a:rPr lang="en-AU" smtClean="0"/>
              <a:t>11/07/2024</a:t>
            </a:fld>
            <a:endParaRPr lang="en-AU"/>
          </a:p>
        </p:txBody>
      </p:sp>
      <p:sp>
        <p:nvSpPr>
          <p:cNvPr id="4" name="Footer Placeholder 3">
            <a:extLst>
              <a:ext uri="{FF2B5EF4-FFF2-40B4-BE49-F238E27FC236}">
                <a16:creationId xmlns:a16="http://schemas.microsoft.com/office/drawing/2014/main" id="{DB187BBF-99F9-CE1B-7CF0-9C8A18490D1D}"/>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6B6AB499-3C9B-48A7-91A4-CC293F724595}"/>
              </a:ext>
            </a:extLst>
          </p:cNvPr>
          <p:cNvSpPr>
            <a:spLocks noGrp="1"/>
          </p:cNvSpPr>
          <p:nvPr>
            <p:ph type="sldNum" sz="quarter" idx="12"/>
          </p:nvPr>
        </p:nvSpPr>
        <p:spPr/>
        <p:txBody>
          <a:bodyPr/>
          <a:lstStyle/>
          <a:p>
            <a:fld id="{5CD280BE-8953-4233-877B-D6FB4C077A60}" type="slidenum">
              <a:rPr lang="en-AU" smtClean="0"/>
              <a:t>‹#›</a:t>
            </a:fld>
            <a:endParaRPr lang="en-AU"/>
          </a:p>
        </p:txBody>
      </p:sp>
    </p:spTree>
    <p:extLst>
      <p:ext uri="{BB962C8B-B14F-4D97-AF65-F5344CB8AC3E}">
        <p14:creationId xmlns:p14="http://schemas.microsoft.com/office/powerpoint/2010/main" val="431667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55A6DD-7FD5-2EE4-0215-152A0D96468A}"/>
              </a:ext>
            </a:extLst>
          </p:cNvPr>
          <p:cNvSpPr>
            <a:spLocks noGrp="1"/>
          </p:cNvSpPr>
          <p:nvPr>
            <p:ph type="dt" sz="half" idx="10"/>
          </p:nvPr>
        </p:nvSpPr>
        <p:spPr/>
        <p:txBody>
          <a:bodyPr/>
          <a:lstStyle/>
          <a:p>
            <a:fld id="{70796C22-8DCB-4FD1-9FEB-4365AFC39F82}" type="datetimeFigureOut">
              <a:rPr lang="en-AU" smtClean="0"/>
              <a:t>11/07/2024</a:t>
            </a:fld>
            <a:endParaRPr lang="en-AU"/>
          </a:p>
        </p:txBody>
      </p:sp>
      <p:sp>
        <p:nvSpPr>
          <p:cNvPr id="3" name="Footer Placeholder 2">
            <a:extLst>
              <a:ext uri="{FF2B5EF4-FFF2-40B4-BE49-F238E27FC236}">
                <a16:creationId xmlns:a16="http://schemas.microsoft.com/office/drawing/2014/main" id="{F53ECA7B-9599-30C1-FDA3-5000DE01E9F3}"/>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37EADD65-A1B5-3E4F-AD04-D1CCE78F73CD}"/>
              </a:ext>
            </a:extLst>
          </p:cNvPr>
          <p:cNvSpPr>
            <a:spLocks noGrp="1"/>
          </p:cNvSpPr>
          <p:nvPr>
            <p:ph type="sldNum" sz="quarter" idx="12"/>
          </p:nvPr>
        </p:nvSpPr>
        <p:spPr/>
        <p:txBody>
          <a:bodyPr/>
          <a:lstStyle/>
          <a:p>
            <a:fld id="{5CD280BE-8953-4233-877B-D6FB4C077A60}" type="slidenum">
              <a:rPr lang="en-AU" smtClean="0"/>
              <a:t>‹#›</a:t>
            </a:fld>
            <a:endParaRPr lang="en-AU"/>
          </a:p>
        </p:txBody>
      </p:sp>
    </p:spTree>
    <p:extLst>
      <p:ext uri="{BB962C8B-B14F-4D97-AF65-F5344CB8AC3E}">
        <p14:creationId xmlns:p14="http://schemas.microsoft.com/office/powerpoint/2010/main" val="63083984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3.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D498CA1-AD63-5952-8EA4-5CAE0B8A97E3}"/>
              </a:ext>
            </a:extLst>
          </p:cNvPr>
          <p:cNvSpPr>
            <a:spLocks noGrp="1" noChangeArrowheads="1"/>
          </p:cNvSpPr>
          <p:nvPr>
            <p:ph type="title"/>
          </p:nvPr>
        </p:nvSpPr>
        <p:spPr bwMode="auto">
          <a:xfrm>
            <a:off x="609600" y="609600"/>
            <a:ext cx="6348413"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2015FE8-D81F-EED1-D0CF-F743E5AFC22D}"/>
              </a:ext>
            </a:extLst>
          </p:cNvPr>
          <p:cNvSpPr>
            <a:spLocks noGrp="1" noChangeArrowheads="1"/>
          </p:cNvSpPr>
          <p:nvPr>
            <p:ph type="body" idx="1"/>
          </p:nvPr>
        </p:nvSpPr>
        <p:spPr bwMode="auto">
          <a:xfrm>
            <a:off x="604838" y="2160588"/>
            <a:ext cx="6348412"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5B97426-1F18-D3FA-1AFE-DD18EBA3C02A}"/>
              </a:ext>
            </a:extLst>
          </p:cNvPr>
          <p:cNvSpPr>
            <a:spLocks noGrp="1"/>
          </p:cNvSpPr>
          <p:nvPr>
            <p:ph type="dt" sz="half" idx="2"/>
          </p:nvPr>
        </p:nvSpPr>
        <p:spPr>
          <a:xfrm>
            <a:off x="5405438" y="6042025"/>
            <a:ext cx="684212"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tx1">
                    <a:tint val="75000"/>
                  </a:schemeClr>
                </a:solidFill>
                <a:latin typeface="+mn-lt"/>
              </a:defRPr>
            </a:lvl1pPr>
          </a:lstStyle>
          <a:p>
            <a:pPr>
              <a:defRPr/>
            </a:pPr>
            <a:fld id="{5E050495-C67C-46BB-AA4C-B1F1EF2D3624}" type="datetimeFigureOut">
              <a:rPr lang="en-US"/>
              <a:pPr>
                <a:defRPr/>
              </a:pPr>
              <a:t>7/11/2024</a:t>
            </a:fld>
            <a:endParaRPr lang="en-US" dirty="0"/>
          </a:p>
        </p:txBody>
      </p:sp>
      <p:sp>
        <p:nvSpPr>
          <p:cNvPr id="5" name="Footer Placeholder 4">
            <a:extLst>
              <a:ext uri="{FF2B5EF4-FFF2-40B4-BE49-F238E27FC236}">
                <a16:creationId xmlns:a16="http://schemas.microsoft.com/office/drawing/2014/main" id="{9BF64BBE-6A5D-DDDF-B041-5613A770455D}"/>
              </a:ext>
            </a:extLst>
          </p:cNvPr>
          <p:cNvSpPr>
            <a:spLocks noGrp="1"/>
          </p:cNvSpPr>
          <p:nvPr>
            <p:ph type="ftr" sz="quarter" idx="3"/>
          </p:nvPr>
        </p:nvSpPr>
        <p:spPr>
          <a:xfrm>
            <a:off x="609600" y="6042025"/>
            <a:ext cx="4622800" cy="365125"/>
          </a:xfrm>
          <a:prstGeom prst="rect">
            <a:avLst/>
          </a:prstGeom>
        </p:spPr>
        <p:txBody>
          <a:bodyPr vert="horz" lIns="91440" tIns="45720" rIns="91440" bIns="45720" rtlCol="0" anchor="ctr"/>
          <a:lstStyle>
            <a:lvl1pPr algn="l" eaLnBrk="1" fontAlgn="auto" hangingPunct="1">
              <a:spcBef>
                <a:spcPts val="0"/>
              </a:spcBef>
              <a:spcAft>
                <a:spcPts val="0"/>
              </a:spcAft>
              <a:defRPr sz="9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AC03F80B-CCF5-8649-103D-B9ACEBB181DA}"/>
              </a:ext>
            </a:extLst>
          </p:cNvPr>
          <p:cNvSpPr>
            <a:spLocks noGrp="1"/>
          </p:cNvSpPr>
          <p:nvPr>
            <p:ph type="sldNum" sz="quarter" idx="4"/>
          </p:nvPr>
        </p:nvSpPr>
        <p:spPr>
          <a:xfrm>
            <a:off x="6445250" y="6042025"/>
            <a:ext cx="512763" cy="365125"/>
          </a:xfrm>
          <a:prstGeom prst="rect">
            <a:avLst/>
          </a:prstGeom>
        </p:spPr>
        <p:txBody>
          <a:bodyPr vert="horz" lIns="91440" tIns="45720" rIns="91440" bIns="45720" rtlCol="0" anchor="ctr"/>
          <a:lstStyle>
            <a:lvl1pPr algn="r" eaLnBrk="1" fontAlgn="auto" hangingPunct="1">
              <a:spcBef>
                <a:spcPts val="0"/>
              </a:spcBef>
              <a:spcAft>
                <a:spcPts val="0"/>
              </a:spcAft>
              <a:defRPr sz="900">
                <a:solidFill>
                  <a:schemeClr val="accent1"/>
                </a:solidFill>
                <a:latin typeface="+mn-lt"/>
              </a:defRPr>
            </a:lvl1pPr>
          </a:lstStyle>
          <a:p>
            <a:pPr>
              <a:defRPr/>
            </a:pPr>
            <a:fld id="{D41F5083-EADD-4119-BA2B-C5CC4CAEA6D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16" r:id="rId1"/>
    <p:sldLayoutId id="2147483817" r:id="rId2"/>
  </p:sldLayoutIdLst>
  <p:txStyles>
    <p:titleStyle>
      <a:lvl1pPr algn="ctr" defTabSz="457200" rtl="0" eaLnBrk="0" fontAlgn="base" hangingPunct="0">
        <a:spcBef>
          <a:spcPct val="0"/>
        </a:spcBef>
        <a:spcAft>
          <a:spcPct val="0"/>
        </a:spcAft>
        <a:defRPr sz="3600" b="1" kern="1200">
          <a:solidFill>
            <a:schemeClr val="tx1"/>
          </a:solidFill>
          <a:latin typeface="+mj-lt"/>
          <a:ea typeface="+mj-ea"/>
          <a:cs typeface="+mj-cs"/>
        </a:defRPr>
      </a:lvl1pPr>
      <a:lvl2pPr algn="ctr" defTabSz="457200" rtl="0" eaLnBrk="0" fontAlgn="base" hangingPunct="0">
        <a:spcBef>
          <a:spcPct val="0"/>
        </a:spcBef>
        <a:spcAft>
          <a:spcPct val="0"/>
        </a:spcAft>
        <a:defRPr sz="3600" b="1">
          <a:solidFill>
            <a:schemeClr val="tx1"/>
          </a:solidFill>
          <a:latin typeface="Trebuchet MS" panose="020B0703020202090204" pitchFamily="34" charset="0"/>
        </a:defRPr>
      </a:lvl2pPr>
      <a:lvl3pPr algn="ctr" defTabSz="457200" rtl="0" eaLnBrk="0" fontAlgn="base" hangingPunct="0">
        <a:spcBef>
          <a:spcPct val="0"/>
        </a:spcBef>
        <a:spcAft>
          <a:spcPct val="0"/>
        </a:spcAft>
        <a:defRPr sz="3600" b="1">
          <a:solidFill>
            <a:schemeClr val="tx1"/>
          </a:solidFill>
          <a:latin typeface="Trebuchet MS" panose="020B0703020202090204" pitchFamily="34" charset="0"/>
        </a:defRPr>
      </a:lvl3pPr>
      <a:lvl4pPr algn="ctr" defTabSz="457200" rtl="0" eaLnBrk="0" fontAlgn="base" hangingPunct="0">
        <a:spcBef>
          <a:spcPct val="0"/>
        </a:spcBef>
        <a:spcAft>
          <a:spcPct val="0"/>
        </a:spcAft>
        <a:defRPr sz="3600" b="1">
          <a:solidFill>
            <a:schemeClr val="tx1"/>
          </a:solidFill>
          <a:latin typeface="Trebuchet MS" panose="020B0703020202090204" pitchFamily="34" charset="0"/>
        </a:defRPr>
      </a:lvl4pPr>
      <a:lvl5pPr algn="ctr" defTabSz="457200" rtl="0" eaLnBrk="0" fontAlgn="base" hangingPunct="0">
        <a:spcBef>
          <a:spcPct val="0"/>
        </a:spcBef>
        <a:spcAft>
          <a:spcPct val="0"/>
        </a:spcAft>
        <a:defRPr sz="3600" b="1">
          <a:solidFill>
            <a:schemeClr val="tx1"/>
          </a:solidFill>
          <a:latin typeface="Trebuchet MS" panose="020B070302020209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ts val="80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742950" indent="-28575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11430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6002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205740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9AC9B93-FC1D-D8BD-FCF7-DFF7A6D6A88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2AFA809-8B9A-FFF7-0396-E3C453B0863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E2077BA6-EC0A-47FA-29CB-E932E3E9958D}"/>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0796C22-8DCB-4FD1-9FEB-4365AFC39F82}" type="datetimeFigureOut">
              <a:rPr lang="en-AU" smtClean="0"/>
              <a:t>11/07/2024</a:t>
            </a:fld>
            <a:endParaRPr lang="en-AU"/>
          </a:p>
        </p:txBody>
      </p:sp>
      <p:sp>
        <p:nvSpPr>
          <p:cNvPr id="5" name="Footer Placeholder 4">
            <a:extLst>
              <a:ext uri="{FF2B5EF4-FFF2-40B4-BE49-F238E27FC236}">
                <a16:creationId xmlns:a16="http://schemas.microsoft.com/office/drawing/2014/main" id="{DB59734F-F0FF-750F-1FDD-4101527D221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74156855-ACBE-D2EC-D4A7-C13D5EC3BC3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CD280BE-8953-4233-877B-D6FB4C077A60}" type="slidenum">
              <a:rPr lang="en-AU" smtClean="0"/>
              <a:t>‹#›</a:t>
            </a:fld>
            <a:endParaRPr lang="en-AU"/>
          </a:p>
        </p:txBody>
      </p:sp>
    </p:spTree>
    <p:extLst>
      <p:ext uri="{BB962C8B-B14F-4D97-AF65-F5344CB8AC3E}">
        <p14:creationId xmlns:p14="http://schemas.microsoft.com/office/powerpoint/2010/main" val="2327236241"/>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0F982B3-A239-1EB4-75D7-4D078FA8894A}"/>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18C74A58-4AA1-2ADE-F703-DEA05B6D5CF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46F7D18-01CF-D83C-85C0-4944F801CA6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73E5354-F224-4B91-A6E2-704C3C66F9FC}" type="datetimeFigureOut">
              <a:rPr lang="en-AU" smtClean="0"/>
              <a:t>11/07/2024</a:t>
            </a:fld>
            <a:endParaRPr lang="en-AU"/>
          </a:p>
        </p:txBody>
      </p:sp>
      <p:sp>
        <p:nvSpPr>
          <p:cNvPr id="5" name="Footer Placeholder 4">
            <a:extLst>
              <a:ext uri="{FF2B5EF4-FFF2-40B4-BE49-F238E27FC236}">
                <a16:creationId xmlns:a16="http://schemas.microsoft.com/office/drawing/2014/main" id="{3A4749B0-CB34-1F5E-AAB5-B93C286F355B}"/>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6BA5EE88-7731-6429-2F37-6D4425AB051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8B46C3B-28FE-4281-AC06-409319486CDE}" type="slidenum">
              <a:rPr lang="en-AU" smtClean="0"/>
              <a:t>‹#›</a:t>
            </a:fld>
            <a:endParaRPr lang="en-AU"/>
          </a:p>
        </p:txBody>
      </p:sp>
    </p:spTree>
    <p:extLst>
      <p:ext uri="{BB962C8B-B14F-4D97-AF65-F5344CB8AC3E}">
        <p14:creationId xmlns:p14="http://schemas.microsoft.com/office/powerpoint/2010/main" val="1978717528"/>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asylumaccess.org/wp-content/uploads/2019/12/Meaningful-Refugee-Participation-Guidelines_Web.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2">
            <a:extLst>
              <a:ext uri="{FF2B5EF4-FFF2-40B4-BE49-F238E27FC236}">
                <a16:creationId xmlns:a16="http://schemas.microsoft.com/office/drawing/2014/main" id="{442D2567-BE1A-EDF1-C5EA-0331723DEBED}"/>
              </a:ext>
            </a:extLst>
          </p:cNvPr>
          <p:cNvSpPr txBox="1">
            <a:spLocks noChangeArrowheads="1"/>
          </p:cNvSpPr>
          <p:nvPr/>
        </p:nvSpPr>
        <p:spPr bwMode="auto">
          <a:xfrm>
            <a:off x="0" y="6611938"/>
            <a:ext cx="9043988" cy="246062"/>
          </a:xfrm>
          <a:prstGeom prst="rect">
            <a:avLst/>
          </a:prstGeom>
          <a:noFill/>
          <a:ln>
            <a:noFill/>
          </a:ln>
        </p:spPr>
        <p:txBody>
          <a:bodyPr>
            <a:spAutoFit/>
          </a:bodyPr>
          <a:lstStyle>
            <a:lvl1pPr>
              <a:spcBef>
                <a:spcPts val="1000"/>
              </a:spcBef>
              <a:spcAft>
                <a:spcPts val="800"/>
              </a:spcAft>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spcBef>
                <a:spcPct val="0"/>
              </a:spcBef>
              <a:spcAft>
                <a:spcPct val="0"/>
              </a:spcAft>
              <a:buClrTx/>
              <a:buSzTx/>
              <a:buFontTx/>
              <a:buNone/>
              <a:defRPr/>
            </a:pPr>
            <a:r>
              <a:rPr lang="en-AU" sz="1000" b="1" kern="0" dirty="0">
                <a:solidFill>
                  <a:schemeClr val="accent1"/>
                </a:solidFill>
                <a:latin typeface="Arial" panose="020B0604020202020204" pitchFamily="34" charset="0"/>
                <a:ea typeface="Calibri" panose="020F0502020204030204" pitchFamily="34" charset="0"/>
                <a:cs typeface="Arial" panose="020B0604020202020204" pitchFamily="34" charset="0"/>
              </a:rPr>
              <a:t>Developed by Eileen Pittaway and Linda Bartolomei, 2023 The Forced Migration Research Network UNSW</a:t>
            </a:r>
            <a:endParaRPr lang="en-AU" altLang="en-US" sz="1000" dirty="0">
              <a:solidFill>
                <a:schemeClr val="tx1"/>
              </a:solidFill>
              <a:latin typeface="Arial" panose="020B0604020202020204" pitchFamily="34" charset="0"/>
              <a:cs typeface="Arial" panose="020B0604020202020204" pitchFamily="34" charset="0"/>
            </a:endParaRPr>
          </a:p>
        </p:txBody>
      </p:sp>
      <p:pic>
        <p:nvPicPr>
          <p:cNvPr id="6149" name="Picture 8" descr="A group of people in a meeting&#10;&#10;Description automatically generated">
            <a:extLst>
              <a:ext uri="{FF2B5EF4-FFF2-40B4-BE49-F238E27FC236}">
                <a16:creationId xmlns:a16="http://schemas.microsoft.com/office/drawing/2014/main" id="{655EF7BE-4CE9-F772-525E-D4B32CECDF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3918" y="3086100"/>
            <a:ext cx="4747623" cy="3092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1EEAFFA3-72F1-3DC7-8669-F2D7EEC824BB}"/>
              </a:ext>
            </a:extLst>
          </p:cNvPr>
          <p:cNvSpPr txBox="1"/>
          <p:nvPr/>
        </p:nvSpPr>
        <p:spPr>
          <a:xfrm>
            <a:off x="1031472" y="1452860"/>
            <a:ext cx="6134100" cy="1200329"/>
          </a:xfrm>
          <a:prstGeom prst="rect">
            <a:avLst/>
          </a:prstGeom>
          <a:noFill/>
        </p:spPr>
        <p:txBody>
          <a:bodyPr wrap="square" rtlCol="0">
            <a:spAutoFit/>
          </a:bodyPr>
          <a:lstStyle/>
          <a:p>
            <a:pPr algn="ctr"/>
            <a:r>
              <a:rPr lang="en-AU" sz="3600" b="1" dirty="0">
                <a:solidFill>
                  <a:schemeClr val="accent1"/>
                </a:solidFill>
                <a:latin typeface="Arial" panose="020B0604020202020204" pitchFamily="34" charset="0"/>
                <a:ea typeface="Cambria" panose="02040503050406030204" pitchFamily="18" charset="0"/>
                <a:cs typeface="Arial" panose="020B0604020202020204" pitchFamily="34" charset="0"/>
              </a:rPr>
              <a:t>Session 8</a:t>
            </a:r>
          </a:p>
          <a:p>
            <a:pPr algn="ctr"/>
            <a:r>
              <a:rPr lang="en-AU" sz="3600" b="1" dirty="0">
                <a:solidFill>
                  <a:schemeClr val="accent1"/>
                </a:solidFill>
                <a:latin typeface="Arial" panose="020B0604020202020204" pitchFamily="34" charset="0"/>
                <a:ea typeface="Cambria" panose="02040503050406030204" pitchFamily="18" charset="0"/>
                <a:cs typeface="Arial" panose="020B0604020202020204" pitchFamily="34" charset="0"/>
              </a:rPr>
              <a:t>Meaningful Participation</a:t>
            </a:r>
          </a:p>
        </p:txBody>
      </p:sp>
    </p:spTree>
    <p:extLst>
      <p:ext uri="{BB962C8B-B14F-4D97-AF65-F5344CB8AC3E}">
        <p14:creationId xmlns:p14="http://schemas.microsoft.com/office/powerpoint/2010/main" val="3788834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A58A45-F3FA-1D75-D0E4-B944C67EF5DD}"/>
              </a:ext>
            </a:extLst>
          </p:cNvPr>
          <p:cNvSpPr>
            <a:spLocks noGrp="1"/>
          </p:cNvSpPr>
          <p:nvPr>
            <p:ph type="title"/>
          </p:nvPr>
        </p:nvSpPr>
        <p:spPr/>
        <p:txBody>
          <a:bodyPr/>
          <a:lstStyle/>
          <a:p>
            <a:r>
              <a:rPr lang="en-AU" dirty="0">
                <a:ea typeface="Cambria" panose="02040503050406030204" pitchFamily="18" charset="0"/>
              </a:rPr>
              <a:t>At a personal level.</a:t>
            </a:r>
          </a:p>
        </p:txBody>
      </p:sp>
      <p:sp>
        <p:nvSpPr>
          <p:cNvPr id="3" name="Content Placeholder 2">
            <a:extLst>
              <a:ext uri="{FF2B5EF4-FFF2-40B4-BE49-F238E27FC236}">
                <a16:creationId xmlns:a16="http://schemas.microsoft.com/office/drawing/2014/main" id="{62972E10-984B-3FD7-F635-4671CCA558CA}"/>
              </a:ext>
            </a:extLst>
          </p:cNvPr>
          <p:cNvSpPr>
            <a:spLocks noGrp="1"/>
          </p:cNvSpPr>
          <p:nvPr>
            <p:ph idx="1"/>
          </p:nvPr>
        </p:nvSpPr>
        <p:spPr>
          <a:xfrm>
            <a:off x="815007" y="881110"/>
            <a:ext cx="8179906" cy="4475178"/>
          </a:xfrm>
        </p:spPr>
        <p:txBody>
          <a:bodyPr/>
          <a:lstStyle/>
          <a:p>
            <a:r>
              <a:rPr lang="en-AU" sz="2000" b="1" kern="100" dirty="0">
                <a:solidFill>
                  <a:schemeClr val="accent2">
                    <a:lumMod val="50000"/>
                  </a:schemeClr>
                </a:solidFill>
                <a:effectLst/>
                <a:ea typeface="Aptos" panose="020B0004020202020204" pitchFamily="34" charset="0"/>
              </a:rPr>
              <a:t>This checklist is designed to assist in determining what level of meaningful participation is happening or could be viable for individual refugees.  You may have already used it when examining gender equality. It can be adapted for mixed groups, men only or any diverse groups you are working with by changing the wording in the top left hand corner **</a:t>
            </a:r>
          </a:p>
          <a:p>
            <a:endParaRPr lang="en-AU" sz="2000" b="1" kern="100" dirty="0">
              <a:solidFill>
                <a:schemeClr val="accent2">
                  <a:lumMod val="50000"/>
                </a:schemeClr>
              </a:solidFill>
              <a:ea typeface="Aptos" panose="020B0004020202020204" pitchFamily="34" charset="0"/>
            </a:endParaRPr>
          </a:p>
          <a:p>
            <a:endParaRPr lang="en-AU" sz="2000" b="1" kern="100" dirty="0">
              <a:solidFill>
                <a:schemeClr val="accent2">
                  <a:lumMod val="50000"/>
                </a:schemeClr>
              </a:solidFill>
              <a:effectLst/>
              <a:ea typeface="Aptos" panose="020B0004020202020204" pitchFamily="34" charset="0"/>
            </a:endParaRPr>
          </a:p>
          <a:p>
            <a:endParaRPr lang="en-AU" sz="2000" b="1" kern="100" dirty="0">
              <a:solidFill>
                <a:schemeClr val="accent2">
                  <a:lumMod val="50000"/>
                </a:schemeClr>
              </a:solidFill>
              <a:ea typeface="Aptos" panose="020B0004020202020204" pitchFamily="34" charset="0"/>
            </a:endParaRPr>
          </a:p>
          <a:p>
            <a:endParaRPr lang="en-AU" sz="2000" kern="100" dirty="0">
              <a:effectLst/>
              <a:ea typeface="Aptos" panose="020B0004020202020204" pitchFamily="34" charset="0"/>
            </a:endParaRPr>
          </a:p>
          <a:p>
            <a:endParaRPr lang="en-AU" sz="2000" dirty="0"/>
          </a:p>
        </p:txBody>
      </p:sp>
      <p:graphicFrame>
        <p:nvGraphicFramePr>
          <p:cNvPr id="4" name="Table 3">
            <a:extLst>
              <a:ext uri="{FF2B5EF4-FFF2-40B4-BE49-F238E27FC236}">
                <a16:creationId xmlns:a16="http://schemas.microsoft.com/office/drawing/2014/main" id="{B10D3BED-909E-835A-1A05-B572F8D4B5DA}"/>
              </a:ext>
            </a:extLst>
          </p:cNvPr>
          <p:cNvGraphicFramePr>
            <a:graphicFrameLocks noGrp="1"/>
          </p:cNvGraphicFramePr>
          <p:nvPr>
            <p:extLst>
              <p:ext uri="{D42A27DB-BD31-4B8C-83A1-F6EECF244321}">
                <p14:modId xmlns:p14="http://schemas.microsoft.com/office/powerpoint/2010/main" val="955066893"/>
              </p:ext>
            </p:extLst>
          </p:nvPr>
        </p:nvGraphicFramePr>
        <p:xfrm>
          <a:off x="977665" y="2907769"/>
          <a:ext cx="6604470" cy="3474593"/>
        </p:xfrm>
        <a:graphic>
          <a:graphicData uri="http://schemas.openxmlformats.org/drawingml/2006/table">
            <a:tbl>
              <a:tblPr firstRow="1" firstCol="1" bandRow="1">
                <a:tableStyleId>{5C22544A-7EE6-4342-B048-85BDC9FD1C3A}</a:tableStyleId>
              </a:tblPr>
              <a:tblGrid>
                <a:gridCol w="1222513">
                  <a:extLst>
                    <a:ext uri="{9D8B030D-6E8A-4147-A177-3AD203B41FA5}">
                      <a16:colId xmlns:a16="http://schemas.microsoft.com/office/drawing/2014/main" val="144771154"/>
                    </a:ext>
                  </a:extLst>
                </a:gridCol>
                <a:gridCol w="1271457">
                  <a:extLst>
                    <a:ext uri="{9D8B030D-6E8A-4147-A177-3AD203B41FA5}">
                      <a16:colId xmlns:a16="http://schemas.microsoft.com/office/drawing/2014/main" val="1210321739"/>
                    </a:ext>
                  </a:extLst>
                </a:gridCol>
                <a:gridCol w="2261854">
                  <a:extLst>
                    <a:ext uri="{9D8B030D-6E8A-4147-A177-3AD203B41FA5}">
                      <a16:colId xmlns:a16="http://schemas.microsoft.com/office/drawing/2014/main" val="3227491025"/>
                    </a:ext>
                  </a:extLst>
                </a:gridCol>
                <a:gridCol w="1848646">
                  <a:extLst>
                    <a:ext uri="{9D8B030D-6E8A-4147-A177-3AD203B41FA5}">
                      <a16:colId xmlns:a16="http://schemas.microsoft.com/office/drawing/2014/main" val="3764661482"/>
                    </a:ext>
                  </a:extLst>
                </a:gridCol>
              </a:tblGrid>
              <a:tr h="1840825">
                <a:tc>
                  <a:txBody>
                    <a:bodyPr/>
                    <a:lstStyle/>
                    <a:p>
                      <a:pPr>
                        <a:lnSpc>
                          <a:spcPct val="107000"/>
                        </a:lnSpc>
                        <a:spcAft>
                          <a:spcPts val="800"/>
                        </a:spcAft>
                      </a:pPr>
                      <a:r>
                        <a:rPr lang="en-AU" sz="1600" kern="0" dirty="0">
                          <a:effectLst/>
                          <a:latin typeface="Cambria" panose="02040503050406030204" pitchFamily="18" charset="0"/>
                          <a:ea typeface="Cambria" panose="02040503050406030204" pitchFamily="18" charset="0"/>
                        </a:rPr>
                        <a:t>** Places where </a:t>
                      </a:r>
                      <a:r>
                        <a:rPr lang="en-AU" sz="1600" i="1" kern="0" dirty="0">
                          <a:solidFill>
                            <a:srgbClr val="FFFF00"/>
                          </a:solidFill>
                          <a:effectLst/>
                          <a:latin typeface="Cambria" panose="02040503050406030204" pitchFamily="18" charset="0"/>
                          <a:ea typeface="Cambria" panose="02040503050406030204" pitchFamily="18" charset="0"/>
                        </a:rPr>
                        <a:t>women and girls , or men and boys, or people with a disability</a:t>
                      </a:r>
                    </a:p>
                    <a:p>
                      <a:pPr>
                        <a:lnSpc>
                          <a:spcPct val="107000"/>
                        </a:lnSpc>
                        <a:spcAft>
                          <a:spcPts val="800"/>
                        </a:spcAft>
                      </a:pPr>
                      <a:r>
                        <a:rPr lang="en-AU" sz="1600" kern="0" dirty="0">
                          <a:effectLst/>
                          <a:latin typeface="Cambria" panose="02040503050406030204" pitchFamily="18" charset="0"/>
                          <a:ea typeface="Cambria" panose="02040503050406030204" pitchFamily="18" charset="0"/>
                        </a:rPr>
                        <a:t>would like to participate in decision making </a:t>
                      </a:r>
                      <a:endParaRPr lang="en-AU" sz="1600" kern="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lang="en-AU" sz="1600" kern="0" dirty="0">
                          <a:effectLst/>
                          <a:latin typeface="Cambria" panose="02040503050406030204" pitchFamily="18" charset="0"/>
                          <a:ea typeface="Cambria" panose="02040503050406030204" pitchFamily="18" charset="0"/>
                        </a:rPr>
                        <a:t>**Barriers to this happening, Why can’t </a:t>
                      </a:r>
                      <a:r>
                        <a:rPr lang="en-AU" sz="1600" i="1" kern="0" dirty="0">
                          <a:solidFill>
                            <a:srgbClr val="FFFF00"/>
                          </a:solidFill>
                          <a:effectLst/>
                          <a:latin typeface="Cambria" panose="02040503050406030204" pitchFamily="18" charset="0"/>
                          <a:ea typeface="Cambria" panose="02040503050406030204" pitchFamily="18" charset="0"/>
                        </a:rPr>
                        <a:t>women and girls , or men and boys, or people with a disability</a:t>
                      </a:r>
                    </a:p>
                    <a:p>
                      <a:pPr>
                        <a:lnSpc>
                          <a:spcPct val="107000"/>
                        </a:lnSpc>
                        <a:spcAft>
                          <a:spcPts val="800"/>
                        </a:spcAft>
                      </a:pPr>
                      <a:r>
                        <a:rPr lang="en-AU" sz="1600" kern="0" dirty="0">
                          <a:effectLst/>
                          <a:latin typeface="Cambria" panose="02040503050406030204" pitchFamily="18" charset="0"/>
                          <a:ea typeface="Cambria" panose="02040503050406030204" pitchFamily="18" charset="0"/>
                        </a:rPr>
                        <a:t>participate fully?</a:t>
                      </a:r>
                      <a:endParaRPr lang="en-AU" sz="1600" kern="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AU" sz="1600" kern="0" dirty="0">
                          <a:effectLst/>
                          <a:latin typeface="Cambria" panose="02040503050406030204" pitchFamily="18" charset="0"/>
                          <a:ea typeface="Cambria" panose="02040503050406030204" pitchFamily="18" charset="0"/>
                        </a:rPr>
                        <a:t>What would meaningful participation  look like?  </a:t>
                      </a:r>
                      <a:endParaRPr lang="en-AU" sz="1600" kern="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a:lnSpc>
                          <a:spcPct val="107000"/>
                        </a:lnSpc>
                        <a:spcAft>
                          <a:spcPts val="800"/>
                        </a:spcAft>
                      </a:pPr>
                      <a:r>
                        <a:rPr lang="en-AU" sz="1600" kern="0" dirty="0">
                          <a:effectLst/>
                          <a:latin typeface="Cambria" panose="02040503050406030204" pitchFamily="18" charset="0"/>
                          <a:ea typeface="Cambria" panose="02040503050406030204" pitchFamily="18" charset="0"/>
                        </a:rPr>
                        <a:t>What can be done to make this happen?</a:t>
                      </a:r>
                      <a:endParaRPr lang="en-AU" sz="1600" kern="1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706861465"/>
                  </a:ext>
                </a:extLst>
              </a:tr>
            </a:tbl>
          </a:graphicData>
        </a:graphic>
      </p:graphicFrame>
    </p:spTree>
    <p:extLst>
      <p:ext uri="{BB962C8B-B14F-4D97-AF65-F5344CB8AC3E}">
        <p14:creationId xmlns:p14="http://schemas.microsoft.com/office/powerpoint/2010/main" val="439681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4D58C-126D-21D8-5951-77F453A63F30}"/>
              </a:ext>
            </a:extLst>
          </p:cNvPr>
          <p:cNvSpPr>
            <a:spLocks noGrp="1"/>
          </p:cNvSpPr>
          <p:nvPr>
            <p:ph type="title"/>
          </p:nvPr>
        </p:nvSpPr>
        <p:spPr/>
        <p:txBody>
          <a:bodyPr/>
          <a:lstStyle/>
          <a:p>
            <a:r>
              <a:rPr lang="en-AU" dirty="0"/>
              <a:t>What is refugee participation?</a:t>
            </a:r>
          </a:p>
        </p:txBody>
      </p:sp>
      <p:sp>
        <p:nvSpPr>
          <p:cNvPr id="3" name="Content Placeholder 2">
            <a:extLst>
              <a:ext uri="{FF2B5EF4-FFF2-40B4-BE49-F238E27FC236}">
                <a16:creationId xmlns:a16="http://schemas.microsoft.com/office/drawing/2014/main" id="{6A240582-F34F-8C34-79FD-11BC7BFFBF3E}"/>
              </a:ext>
            </a:extLst>
          </p:cNvPr>
          <p:cNvSpPr>
            <a:spLocks noGrp="1"/>
          </p:cNvSpPr>
          <p:nvPr>
            <p:ph idx="1"/>
          </p:nvPr>
        </p:nvSpPr>
        <p:spPr/>
        <p:txBody>
          <a:bodyPr/>
          <a:lstStyle/>
          <a:p>
            <a:endParaRPr lang="en-AU" dirty="0"/>
          </a:p>
        </p:txBody>
      </p:sp>
      <p:pic>
        <p:nvPicPr>
          <p:cNvPr id="2049" name="Picture 9219" descr="pic 5">
            <a:extLst>
              <a:ext uri="{FF2B5EF4-FFF2-40B4-BE49-F238E27FC236}">
                <a16:creationId xmlns:a16="http://schemas.microsoft.com/office/drawing/2014/main" id="{F03DF09F-6925-058A-4F82-1E91FADA13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V="1">
            <a:off x="2613990" y="4737550"/>
            <a:ext cx="2021444" cy="190182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A8D81AA3-46E9-2C4A-53B7-5D0EA117A807}"/>
              </a:ext>
            </a:extLst>
          </p:cNvPr>
          <p:cNvSpPr>
            <a:spLocks noChangeArrowheads="1"/>
          </p:cNvSpPr>
          <p:nvPr/>
        </p:nvSpPr>
        <p:spPr bwMode="auto">
          <a:xfrm rot="10800000" flipV="1">
            <a:off x="447260" y="978809"/>
            <a:ext cx="8458200" cy="384720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2400" b="1" i="0" u="none" strike="noStrike" cap="none" normalizeH="0" baseline="0" dirty="0">
                <a:ln>
                  <a:noFill/>
                </a:ln>
                <a:solidFill>
                  <a:srgbClr val="3A7C22"/>
                </a:solidFill>
                <a:effectLst/>
                <a:latin typeface="Arial" panose="020B0604020202020204" pitchFamily="34" charset="0"/>
                <a:ea typeface="Cambria" panose="02040503050406030204" pitchFamily="18" charset="0"/>
                <a:cs typeface="Arial" panose="020B0604020202020204" pitchFamily="34" charset="0"/>
              </a:rPr>
              <a:t> When refugees — regardless of location, legal recognition, gender, identity and demographics — are prepared for and participating in fora and processes where strategies are being developed and/or decisions are being made (including at local, national, regional, and global levels, and especially when they facilitate interactions with host states, donors, or other influential bodies), in a manner that is ethical, sustained, safe, and supported financially.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400" b="1" i="0" u="none" strike="noStrike" cap="none" normalizeH="0" baseline="0" dirty="0">
                <a:ln>
                  <a:noFill/>
                </a:ln>
                <a:effectLst/>
                <a:latin typeface="Arial" panose="020B0604020202020204" pitchFamily="34" charset="0"/>
                <a:ea typeface="Cambria" panose="02040503050406030204" pitchFamily="18" charset="0"/>
                <a:cs typeface="Arial" panose="020B0604020202020204" pitchFamily="34" charset="0"/>
              </a:rPr>
              <a:t>The Global Refugee Network </a:t>
            </a:r>
            <a:r>
              <a:rPr kumimoji="0" lang="en-AU" altLang="en-US" sz="1400" i="0" strike="noStrike" cap="none" normalizeH="0" baseline="0" dirty="0">
                <a:ln>
                  <a:noFill/>
                </a:ln>
                <a:effectLst/>
                <a:latin typeface="Arial" panose="020B0604020202020204" pitchFamily="34" charset="0"/>
                <a:ea typeface="Cambria" panose="02040503050406030204" pitchFamily="18" charset="0"/>
                <a:cs typeface="Arial" panose="020B0604020202020204" pitchFamily="34" charset="0"/>
                <a:hlinkClick r:id="rId4">
                  <a:extLst>
                    <a:ext uri="{A12FA001-AC4F-418D-AE19-62706E023703}">
                      <ahyp:hlinkClr xmlns:ahyp="http://schemas.microsoft.com/office/drawing/2018/hyperlinkcolor" val="tx"/>
                    </a:ext>
                  </a:extLst>
                </a:hlinkClick>
              </a:rPr>
              <a:t>https://www.asylumaccess.org/wp-content/uploads/2019/12/Meaningful-Refugee-Participation-Guidelines_Web.pdf</a:t>
            </a:r>
            <a:r>
              <a:rPr kumimoji="0" lang="en-AU" altLang="en-US" sz="1400" i="0" strike="noStrike" cap="none" normalizeH="0" baseline="0" dirty="0">
                <a:ln>
                  <a:noFill/>
                </a:ln>
                <a:effectLst/>
                <a:latin typeface="Arial" panose="020B0604020202020204" pitchFamily="34" charset="0"/>
                <a:ea typeface="Cambria" panose="02040503050406030204" pitchFamily="18" charset="0"/>
                <a:cs typeface="Arial" panose="020B0604020202020204" pitchFamily="34" charset="0"/>
              </a:rPr>
              <a:t> (page 7)   </a:t>
            </a:r>
          </a:p>
        </p:txBody>
      </p:sp>
    </p:spTree>
    <p:extLst>
      <p:ext uri="{BB962C8B-B14F-4D97-AF65-F5344CB8AC3E}">
        <p14:creationId xmlns:p14="http://schemas.microsoft.com/office/powerpoint/2010/main" val="15433300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A30A6-75D3-072F-9CD3-76BFC7B29762}"/>
              </a:ext>
            </a:extLst>
          </p:cNvPr>
          <p:cNvSpPr>
            <a:spLocks noGrp="1"/>
          </p:cNvSpPr>
          <p:nvPr>
            <p:ph type="title"/>
          </p:nvPr>
        </p:nvSpPr>
        <p:spPr/>
        <p:txBody>
          <a:bodyPr/>
          <a:lstStyle/>
          <a:p>
            <a:r>
              <a:rPr lang="en-AU" dirty="0"/>
              <a:t>Social Inclusion</a:t>
            </a:r>
          </a:p>
        </p:txBody>
      </p:sp>
      <p:sp>
        <p:nvSpPr>
          <p:cNvPr id="3" name="Content Placeholder 2">
            <a:extLst>
              <a:ext uri="{FF2B5EF4-FFF2-40B4-BE49-F238E27FC236}">
                <a16:creationId xmlns:a16="http://schemas.microsoft.com/office/drawing/2014/main" id="{ECA50840-057E-D2A4-2444-5212232CB9B3}"/>
              </a:ext>
            </a:extLst>
          </p:cNvPr>
          <p:cNvSpPr>
            <a:spLocks noGrp="1" noRot="1" noMove="1" noResize="1" noEditPoints="1" noAdjustHandles="1" noChangeArrowheads="1" noChangeShapeType="1"/>
          </p:cNvSpPr>
          <p:nvPr>
            <p:ph idx="1"/>
          </p:nvPr>
        </p:nvSpPr>
        <p:spPr>
          <a:xfrm>
            <a:off x="485775" y="926080"/>
            <a:ext cx="7877175" cy="3074419"/>
          </a:xfrm>
        </p:spPr>
        <p:txBody>
          <a:bodyPr/>
          <a:lstStyle/>
          <a:p>
            <a:r>
              <a:rPr lang="en-AU" sz="2400" b="1" dirty="0">
                <a:solidFill>
                  <a:srgbClr val="3A7C22"/>
                </a:solidFill>
                <a:effectLst/>
                <a:ea typeface="Aptos" panose="020B0004020202020204" pitchFamily="34" charset="0"/>
              </a:rPr>
              <a:t>Social inclusion</a:t>
            </a:r>
            <a:r>
              <a:rPr lang="en-AU" sz="2400" dirty="0">
                <a:solidFill>
                  <a:srgbClr val="3A7C22"/>
                </a:solidFill>
                <a:effectLst/>
                <a:ea typeface="Aptos" panose="020B0004020202020204" pitchFamily="34" charset="0"/>
              </a:rPr>
              <a:t> refers to the </a:t>
            </a:r>
            <a:r>
              <a:rPr lang="en-AU" sz="2400" b="1" dirty="0">
                <a:solidFill>
                  <a:srgbClr val="3A7C22"/>
                </a:solidFill>
                <a:effectLst/>
                <a:ea typeface="Aptos" panose="020B0004020202020204" pitchFamily="34" charset="0"/>
              </a:rPr>
              <a:t>active and meaningful participation of refugees </a:t>
            </a:r>
            <a:r>
              <a:rPr lang="en-AU" sz="2400" dirty="0">
                <a:solidFill>
                  <a:srgbClr val="3A7C22"/>
                </a:solidFill>
                <a:effectLst/>
                <a:ea typeface="Aptos" panose="020B0004020202020204" pitchFamily="34" charset="0"/>
              </a:rPr>
              <a:t>in the social, economic, cultural, and political aspects of the host society. It takes a </a:t>
            </a:r>
            <a:r>
              <a:rPr lang="en-AU" sz="2400" b="1" dirty="0">
                <a:solidFill>
                  <a:srgbClr val="3A7C22"/>
                </a:solidFill>
                <a:effectLst/>
                <a:ea typeface="Aptos" panose="020B0004020202020204" pitchFamily="34" charset="0"/>
              </a:rPr>
              <a:t>human rights approach</a:t>
            </a:r>
            <a:r>
              <a:rPr lang="en-AU" sz="2400" dirty="0">
                <a:solidFill>
                  <a:srgbClr val="3A7C22"/>
                </a:solidFill>
                <a:effectLst/>
                <a:ea typeface="Aptos" panose="020B0004020202020204" pitchFamily="34" charset="0"/>
              </a:rPr>
              <a:t>, treating refugees with respect, fostering a sense of belonging and empowering them to contribute positively to society at a local, national and international level, through their inclusion and advocacy  </a:t>
            </a:r>
            <a:r>
              <a:rPr lang="en-AU" sz="1400" dirty="0">
                <a:solidFill>
                  <a:srgbClr val="3A7C22"/>
                </a:solidFill>
                <a:effectLst/>
                <a:ea typeface="Aptos" panose="020B0004020202020204" pitchFamily="34" charset="0"/>
              </a:rPr>
              <a:t>(Kenny and Connors 2017: 30)</a:t>
            </a:r>
            <a:r>
              <a:rPr lang="en-AU" sz="2400" dirty="0">
                <a:solidFill>
                  <a:srgbClr val="3A7C22"/>
                </a:solidFill>
                <a:effectLst/>
                <a:ea typeface="Aptos" panose="020B0004020202020204" pitchFamily="34" charset="0"/>
              </a:rPr>
              <a:t> </a:t>
            </a:r>
            <a:endParaRPr lang="en-AU" sz="2400" dirty="0"/>
          </a:p>
        </p:txBody>
      </p:sp>
      <p:pic>
        <p:nvPicPr>
          <p:cNvPr id="5" name="Picture 4">
            <a:extLst>
              <a:ext uri="{FF2B5EF4-FFF2-40B4-BE49-F238E27FC236}">
                <a16:creationId xmlns:a16="http://schemas.microsoft.com/office/drawing/2014/main" id="{F9F9372C-C273-5D1B-4A82-01D169FFECB1}"/>
              </a:ext>
            </a:extLst>
          </p:cNvPr>
          <p:cNvPicPr>
            <a:picLocks noChangeAspect="1"/>
          </p:cNvPicPr>
          <p:nvPr/>
        </p:nvPicPr>
        <p:blipFill>
          <a:blip r:embed="rId3"/>
          <a:stretch>
            <a:fillRect/>
          </a:stretch>
        </p:blipFill>
        <p:spPr>
          <a:xfrm>
            <a:off x="2643014" y="4221792"/>
            <a:ext cx="2871280" cy="2390731"/>
          </a:xfrm>
          <a:prstGeom prst="rect">
            <a:avLst/>
          </a:prstGeom>
        </p:spPr>
      </p:pic>
    </p:spTree>
    <p:extLst>
      <p:ext uri="{BB962C8B-B14F-4D97-AF65-F5344CB8AC3E}">
        <p14:creationId xmlns:p14="http://schemas.microsoft.com/office/powerpoint/2010/main" val="2941249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D4189-87BB-5D82-A92E-FC790410E6B1}"/>
              </a:ext>
            </a:extLst>
          </p:cNvPr>
          <p:cNvSpPr>
            <a:spLocks noGrp="1"/>
          </p:cNvSpPr>
          <p:nvPr>
            <p:ph type="title"/>
          </p:nvPr>
        </p:nvSpPr>
        <p:spPr>
          <a:xfrm>
            <a:off x="-1" y="245477"/>
            <a:ext cx="9210675" cy="635633"/>
          </a:xfrm>
        </p:spPr>
        <p:txBody>
          <a:bodyPr/>
          <a:lstStyle/>
          <a:p>
            <a:r>
              <a:rPr lang="en-AU" altLang="en-US" sz="3000" b="1" dirty="0">
                <a:ea typeface="Cambria" panose="02040503050406030204" pitchFamily="18" charset="0"/>
              </a:rPr>
              <a:t>Spaces where people might want to participate in decision making and activities</a:t>
            </a:r>
            <a:r>
              <a:rPr lang="en-AU" altLang="en-US" sz="3000" dirty="0">
                <a:ea typeface="Cambria" panose="02040503050406030204" pitchFamily="18" charset="0"/>
              </a:rPr>
              <a:t>. </a:t>
            </a:r>
            <a:endParaRPr lang="en-AU" sz="3000" dirty="0">
              <a:ea typeface="Cambria" panose="02040503050406030204" pitchFamily="18" charset="0"/>
            </a:endParaRPr>
          </a:p>
        </p:txBody>
      </p:sp>
      <p:sp>
        <p:nvSpPr>
          <p:cNvPr id="3" name="Content Placeholder 2">
            <a:extLst>
              <a:ext uri="{FF2B5EF4-FFF2-40B4-BE49-F238E27FC236}">
                <a16:creationId xmlns:a16="http://schemas.microsoft.com/office/drawing/2014/main" id="{5A437855-9D6B-E9D9-8D5F-36A43AE7F5AA}"/>
              </a:ext>
            </a:extLst>
          </p:cNvPr>
          <p:cNvSpPr>
            <a:spLocks noGrp="1"/>
          </p:cNvSpPr>
          <p:nvPr>
            <p:ph idx="1"/>
          </p:nvPr>
        </p:nvSpPr>
        <p:spPr/>
        <p:txBody>
          <a:bodyPr/>
          <a:lstStyle/>
          <a:p>
            <a:pPr marL="342900" indent="-342900" eaLnBrk="1" fontAlgn="t" hangingPunct="1">
              <a:buFont typeface="Arial" panose="020B0604020202020204" pitchFamily="34" charset="0"/>
              <a:buChar char="•"/>
              <a:defRPr/>
            </a:pPr>
            <a:r>
              <a:rPr lang="en-AU" sz="1800" b="1" dirty="0">
                <a:solidFill>
                  <a:schemeClr val="accent2">
                    <a:lumMod val="50000"/>
                  </a:schemeClr>
                </a:solidFill>
                <a:ea typeface="Cambria" panose="02040503050406030204" pitchFamily="18" charset="0"/>
              </a:rPr>
              <a:t>Family</a:t>
            </a:r>
          </a:p>
          <a:p>
            <a:pPr marL="342900" indent="-342900" eaLnBrk="1" fontAlgn="t" hangingPunct="1">
              <a:buFont typeface="Arial" panose="020B0604020202020204" pitchFamily="34" charset="0"/>
              <a:buChar char="•"/>
              <a:defRPr/>
            </a:pPr>
            <a:r>
              <a:rPr lang="en-AU" sz="1800" b="1" dirty="0">
                <a:solidFill>
                  <a:schemeClr val="accent2">
                    <a:lumMod val="50000"/>
                  </a:schemeClr>
                </a:solidFill>
                <a:ea typeface="Cambria" panose="02040503050406030204" pitchFamily="18" charset="0"/>
              </a:rPr>
              <a:t>Local community</a:t>
            </a:r>
          </a:p>
          <a:p>
            <a:pPr marL="342900" indent="-342900" eaLnBrk="1" fontAlgn="t" hangingPunct="1">
              <a:buFont typeface="Arial" panose="020B0604020202020204" pitchFamily="34" charset="0"/>
              <a:buChar char="•"/>
              <a:defRPr/>
            </a:pPr>
            <a:r>
              <a:rPr lang="en-AU" sz="1800" b="1" dirty="0">
                <a:solidFill>
                  <a:schemeClr val="accent2">
                    <a:lumMod val="50000"/>
                  </a:schemeClr>
                </a:solidFill>
                <a:ea typeface="Cambria" panose="02040503050406030204" pitchFamily="18" charset="0"/>
              </a:rPr>
              <a:t>Ethnic group</a:t>
            </a:r>
          </a:p>
          <a:p>
            <a:pPr marL="342900" indent="-342900" eaLnBrk="1" fontAlgn="t" hangingPunct="1">
              <a:buFont typeface="Arial" panose="020B0604020202020204" pitchFamily="34" charset="0"/>
              <a:buChar char="•"/>
              <a:defRPr/>
            </a:pPr>
            <a:r>
              <a:rPr lang="en-AU" sz="1800" b="1" dirty="0">
                <a:solidFill>
                  <a:schemeClr val="accent2">
                    <a:lumMod val="50000"/>
                  </a:schemeClr>
                </a:solidFill>
                <a:ea typeface="Cambria" panose="02040503050406030204" pitchFamily="18" charset="0"/>
              </a:rPr>
              <a:t>Refugee groups and organisations</a:t>
            </a:r>
          </a:p>
          <a:p>
            <a:pPr marL="342900" indent="-342900" eaLnBrk="1" fontAlgn="t" hangingPunct="1">
              <a:buFont typeface="Arial" panose="020B0604020202020204" pitchFamily="34" charset="0"/>
              <a:buChar char="•"/>
              <a:defRPr/>
            </a:pPr>
            <a:r>
              <a:rPr lang="en-AU" sz="1800" b="1" dirty="0">
                <a:solidFill>
                  <a:schemeClr val="accent2">
                    <a:lumMod val="50000"/>
                  </a:schemeClr>
                </a:solidFill>
                <a:ea typeface="Cambria" panose="02040503050406030204" pitchFamily="18" charset="0"/>
              </a:rPr>
              <a:t>In decision making with NGOs,  UNHCR and other key agencies</a:t>
            </a:r>
          </a:p>
          <a:p>
            <a:pPr marL="342900" indent="-342900" eaLnBrk="1" fontAlgn="t" hangingPunct="1">
              <a:buFont typeface="Arial" panose="020B0604020202020204" pitchFamily="34" charset="0"/>
              <a:buChar char="•"/>
              <a:defRPr/>
            </a:pPr>
            <a:r>
              <a:rPr lang="en-AU" sz="1800" b="1" dirty="0">
                <a:solidFill>
                  <a:schemeClr val="accent2">
                    <a:lumMod val="50000"/>
                  </a:schemeClr>
                </a:solidFill>
                <a:ea typeface="Cambria" panose="02040503050406030204" pitchFamily="18" charset="0"/>
              </a:rPr>
              <a:t>In Government agencies </a:t>
            </a:r>
          </a:p>
          <a:p>
            <a:pPr marL="342900" indent="-342900" eaLnBrk="1" fontAlgn="t" hangingPunct="1">
              <a:buFont typeface="Arial" panose="020B0604020202020204" pitchFamily="34" charset="0"/>
              <a:buChar char="•"/>
              <a:defRPr/>
            </a:pPr>
            <a:r>
              <a:rPr lang="en-AU" sz="1800" b="1" dirty="0">
                <a:solidFill>
                  <a:schemeClr val="accent2">
                    <a:lumMod val="50000"/>
                  </a:schemeClr>
                </a:solidFill>
                <a:ea typeface="Cambria" panose="02040503050406030204" pitchFamily="18" charset="0"/>
              </a:rPr>
              <a:t>In Health services</a:t>
            </a:r>
          </a:p>
          <a:p>
            <a:pPr marL="342900" indent="-342900" eaLnBrk="1" fontAlgn="t" hangingPunct="1">
              <a:buFont typeface="Arial" panose="020B0604020202020204" pitchFamily="34" charset="0"/>
              <a:buChar char="•"/>
              <a:defRPr/>
            </a:pPr>
            <a:r>
              <a:rPr lang="en-AU" sz="1800" b="1" dirty="0">
                <a:solidFill>
                  <a:schemeClr val="accent2">
                    <a:lumMod val="50000"/>
                  </a:schemeClr>
                </a:solidFill>
                <a:ea typeface="Cambria" panose="02040503050406030204" pitchFamily="18" charset="0"/>
              </a:rPr>
              <a:t>Education    </a:t>
            </a:r>
          </a:p>
          <a:p>
            <a:pPr marL="342900" indent="-342900" eaLnBrk="1" fontAlgn="t" hangingPunct="1">
              <a:buFont typeface="Arial" panose="020B0604020202020204" pitchFamily="34" charset="0"/>
              <a:buChar char="•"/>
              <a:defRPr/>
            </a:pPr>
            <a:r>
              <a:rPr lang="en-AU" sz="1800" b="1" dirty="0">
                <a:solidFill>
                  <a:schemeClr val="accent2">
                    <a:lumMod val="50000"/>
                  </a:schemeClr>
                </a:solidFill>
                <a:ea typeface="Cambria" panose="02040503050406030204" pitchFamily="18" charset="0"/>
              </a:rPr>
              <a:t>In employment</a:t>
            </a:r>
          </a:p>
          <a:p>
            <a:pPr marL="342900" indent="-342900" eaLnBrk="1" fontAlgn="t" hangingPunct="1">
              <a:buFont typeface="Arial" panose="020B0604020202020204" pitchFamily="34" charset="0"/>
              <a:buChar char="•"/>
              <a:defRPr/>
            </a:pPr>
            <a:r>
              <a:rPr lang="en-AU" sz="1800" b="1" dirty="0">
                <a:solidFill>
                  <a:schemeClr val="accent2">
                    <a:lumMod val="50000"/>
                  </a:schemeClr>
                </a:solidFill>
                <a:ea typeface="Cambria" panose="02040503050406030204" pitchFamily="18" charset="0"/>
              </a:rPr>
              <a:t>Other important places we might have missed.</a:t>
            </a:r>
          </a:p>
          <a:p>
            <a:pPr marL="342900" indent="-342900" eaLnBrk="1" fontAlgn="t" hangingPunct="1">
              <a:buFont typeface="Arial" panose="020B0604020202020204" pitchFamily="34" charset="0"/>
              <a:buChar char="•"/>
              <a:defRPr/>
            </a:pPr>
            <a:endParaRPr lang="en-AU" sz="1800" b="1" dirty="0">
              <a:solidFill>
                <a:schemeClr val="accent2">
                  <a:lumMod val="50000"/>
                </a:schemeClr>
              </a:solidFill>
              <a:ea typeface="Cambria" panose="02040503050406030204" pitchFamily="18" charset="0"/>
            </a:endParaRPr>
          </a:p>
          <a:p>
            <a:endParaRPr lang="en-AU" sz="1800" dirty="0">
              <a:solidFill>
                <a:schemeClr val="accent2">
                  <a:lumMod val="50000"/>
                </a:schemeClr>
              </a:solidFill>
              <a:ea typeface="Cambria" panose="02040503050406030204" pitchFamily="18" charset="0"/>
            </a:endParaRPr>
          </a:p>
        </p:txBody>
      </p:sp>
      <p:pic>
        <p:nvPicPr>
          <p:cNvPr id="4" name="Picture 3">
            <a:extLst>
              <a:ext uri="{FF2B5EF4-FFF2-40B4-BE49-F238E27FC236}">
                <a16:creationId xmlns:a16="http://schemas.microsoft.com/office/drawing/2014/main" id="{DF67B14E-D24B-4DBE-8F23-2D9C3F9B327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5900" y="3890525"/>
            <a:ext cx="2527458" cy="17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49784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C2F0E-46F6-8313-786E-DC99C110FFE8}"/>
              </a:ext>
            </a:extLst>
          </p:cNvPr>
          <p:cNvSpPr>
            <a:spLocks noGrp="1"/>
          </p:cNvSpPr>
          <p:nvPr>
            <p:ph type="title"/>
          </p:nvPr>
        </p:nvSpPr>
        <p:spPr/>
        <p:txBody>
          <a:bodyPr/>
          <a:lstStyle/>
          <a:p>
            <a:r>
              <a:rPr lang="en-AU" dirty="0">
                <a:ea typeface="Cambria" panose="02040503050406030204" pitchFamily="18" charset="0"/>
              </a:rPr>
              <a:t>What can we do to make this happen?</a:t>
            </a:r>
          </a:p>
        </p:txBody>
      </p:sp>
      <p:sp>
        <p:nvSpPr>
          <p:cNvPr id="5" name="TextBox 4">
            <a:extLst>
              <a:ext uri="{FF2B5EF4-FFF2-40B4-BE49-F238E27FC236}">
                <a16:creationId xmlns:a16="http://schemas.microsoft.com/office/drawing/2014/main" id="{FFF58310-2887-7D8F-5A1F-54B93FCC418B}"/>
              </a:ext>
            </a:extLst>
          </p:cNvPr>
          <p:cNvSpPr txBox="1"/>
          <p:nvPr/>
        </p:nvSpPr>
        <p:spPr>
          <a:xfrm>
            <a:off x="514902" y="1661537"/>
            <a:ext cx="5137150" cy="4708981"/>
          </a:xfrm>
          <a:prstGeom prst="rect">
            <a:avLst/>
          </a:prstGeom>
          <a:noFill/>
        </p:spPr>
        <p:txBody>
          <a:bodyPr wrap="square">
            <a:spAutoFit/>
          </a:bodyPr>
          <a:lstStyle/>
          <a:p>
            <a:pPr>
              <a:spcBef>
                <a:spcPct val="0"/>
              </a:spcBef>
              <a:buClrTx/>
              <a:buSzTx/>
              <a:buFontTx/>
              <a:buNone/>
              <a:defRPr/>
            </a:pPr>
            <a:r>
              <a:rPr lang="en-AU" altLang="en-US" sz="20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Make sure that everyone has the chance to have their voice heard.</a:t>
            </a:r>
          </a:p>
          <a:p>
            <a:pPr>
              <a:spcBef>
                <a:spcPct val="0"/>
              </a:spcBef>
              <a:buClrTx/>
              <a:buSzTx/>
              <a:buFontTx/>
              <a:buNone/>
              <a:defRPr/>
            </a:pPr>
            <a:endParaRPr lang="en-AU" altLang="en-US" sz="20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endParaRPr>
          </a:p>
          <a:p>
            <a:pPr marL="285750" indent="-285750">
              <a:spcBef>
                <a:spcPct val="0"/>
              </a:spcBef>
              <a:buClrTx/>
              <a:buSzTx/>
              <a:defRPr/>
            </a:pPr>
            <a:r>
              <a:rPr lang="en-AU" altLang="en-US" sz="20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That it is real, not tokenistic</a:t>
            </a:r>
          </a:p>
          <a:p>
            <a:pPr>
              <a:spcBef>
                <a:spcPct val="0"/>
              </a:spcBef>
              <a:buClrTx/>
              <a:buSzTx/>
              <a:buFont typeface="Wingdings 3" panose="05040102010807070707" pitchFamily="18" charset="2"/>
              <a:buNone/>
              <a:defRPr/>
            </a:pPr>
            <a:endParaRPr lang="en-AU" altLang="en-US" sz="20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endParaRPr>
          </a:p>
          <a:p>
            <a:pPr marL="285750" indent="-285750">
              <a:spcBef>
                <a:spcPct val="0"/>
              </a:spcBef>
              <a:buClrTx/>
              <a:buSzTx/>
              <a:defRPr/>
            </a:pPr>
            <a:r>
              <a:rPr lang="en-AU" altLang="en-US" sz="20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That people know this is their right.</a:t>
            </a:r>
          </a:p>
          <a:p>
            <a:pPr marL="285750" indent="-285750">
              <a:spcBef>
                <a:spcPct val="0"/>
              </a:spcBef>
              <a:buClrTx/>
              <a:buSzTx/>
              <a:defRPr/>
            </a:pPr>
            <a:endParaRPr lang="en-AU" altLang="en-US" sz="20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endParaRPr>
          </a:p>
          <a:p>
            <a:pPr marL="285750" indent="-285750">
              <a:spcBef>
                <a:spcPct val="0"/>
              </a:spcBef>
              <a:buClrTx/>
              <a:buSzTx/>
              <a:defRPr/>
            </a:pPr>
            <a:r>
              <a:rPr lang="en-AU" altLang="en-US" sz="20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That it’s not just for educated refugees.</a:t>
            </a:r>
          </a:p>
          <a:p>
            <a:pPr marL="285750" indent="-285750">
              <a:spcBef>
                <a:spcPct val="0"/>
              </a:spcBef>
              <a:buClrTx/>
              <a:buSzTx/>
              <a:defRPr/>
            </a:pPr>
            <a:endParaRPr lang="en-AU" altLang="en-US" sz="20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endParaRPr>
          </a:p>
          <a:p>
            <a:pPr marL="285750" indent="-285750">
              <a:spcBef>
                <a:spcPct val="0"/>
              </a:spcBef>
              <a:buClrTx/>
              <a:buSzTx/>
              <a:defRPr/>
            </a:pPr>
            <a:r>
              <a:rPr lang="en-AU" altLang="en-US" sz="20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That they know that what they have shared is important and will be included in your planning.</a:t>
            </a:r>
          </a:p>
          <a:p>
            <a:pPr>
              <a:spcBef>
                <a:spcPct val="0"/>
              </a:spcBef>
              <a:buClrTx/>
              <a:buSzTx/>
              <a:buFontTx/>
              <a:buNone/>
              <a:defRPr/>
            </a:pPr>
            <a:endParaRPr lang="en-AU" altLang="en-US" sz="20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endParaRPr>
          </a:p>
          <a:p>
            <a:pPr>
              <a:spcBef>
                <a:spcPct val="0"/>
              </a:spcBef>
              <a:buClrTx/>
              <a:buSzTx/>
              <a:buFontTx/>
              <a:buNone/>
              <a:defRPr/>
            </a:pPr>
            <a:r>
              <a:rPr lang="en-AU" altLang="en-US" sz="20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rPr>
              <a:t>Look at barriers to participation.</a:t>
            </a:r>
          </a:p>
          <a:p>
            <a:pPr>
              <a:spcBef>
                <a:spcPct val="0"/>
              </a:spcBef>
              <a:buClrTx/>
              <a:buSzTx/>
              <a:buFontTx/>
              <a:buNone/>
              <a:defRPr/>
            </a:pPr>
            <a:endParaRPr lang="en-AU" altLang="en-US" sz="2000" b="1" dirty="0">
              <a:solidFill>
                <a:schemeClr val="accent2">
                  <a:lumMod val="50000"/>
                </a:schemeClr>
              </a:solidFill>
              <a:latin typeface="Arial" panose="020B0604020202020204" pitchFamily="34" charset="0"/>
              <a:ea typeface="Cambria" panose="02040503050406030204" pitchFamily="18" charset="0"/>
              <a:cs typeface="Arial" panose="020B0604020202020204" pitchFamily="34" charset="0"/>
            </a:endParaRPr>
          </a:p>
        </p:txBody>
      </p:sp>
      <p:pic>
        <p:nvPicPr>
          <p:cNvPr id="6" name="Content Placeholder 3" descr="Picture2">
            <a:extLst>
              <a:ext uri="{FF2B5EF4-FFF2-40B4-BE49-F238E27FC236}">
                <a16:creationId xmlns:a16="http://schemas.microsoft.com/office/drawing/2014/main" id="{4EE149BC-09F5-FA03-0CBE-5BEC35659ED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5900172" y="1451011"/>
            <a:ext cx="2340670" cy="3955977"/>
          </a:xfrm>
        </p:spPr>
      </p:pic>
    </p:spTree>
    <p:extLst>
      <p:ext uri="{BB962C8B-B14F-4D97-AF65-F5344CB8AC3E}">
        <p14:creationId xmlns:p14="http://schemas.microsoft.com/office/powerpoint/2010/main" val="3444815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8B0C1A-3167-04E9-0324-4C12A3B722CF}"/>
              </a:ext>
            </a:extLst>
          </p:cNvPr>
          <p:cNvSpPr>
            <a:spLocks noGrp="1"/>
          </p:cNvSpPr>
          <p:nvPr>
            <p:ph idx="1"/>
          </p:nvPr>
        </p:nvSpPr>
        <p:spPr>
          <a:xfrm>
            <a:off x="576882" y="754462"/>
            <a:ext cx="7793256" cy="4475178"/>
          </a:xfrm>
        </p:spPr>
        <p:txBody>
          <a:bodyPr/>
          <a:lstStyle/>
          <a:p>
            <a:r>
              <a:rPr lang="en-AU" sz="3200" b="1" dirty="0">
                <a:solidFill>
                  <a:schemeClr val="accent2">
                    <a:lumMod val="50000"/>
                  </a:schemeClr>
                </a:solidFill>
                <a:ea typeface="Cambria" panose="02040503050406030204" pitchFamily="18" charset="0"/>
              </a:rPr>
              <a:t>We have examined many of the barriers to Participation that must be addressed.</a:t>
            </a:r>
          </a:p>
          <a:p>
            <a:r>
              <a:rPr lang="en-AU" sz="3200" dirty="0">
                <a:ea typeface="Cambria" panose="02040503050406030204" pitchFamily="18" charset="0"/>
              </a:rPr>
              <a:t>  </a:t>
            </a:r>
          </a:p>
          <a:p>
            <a:endParaRPr lang="en-AU" sz="3200" dirty="0">
              <a:ea typeface="Cambria" panose="02040503050406030204" pitchFamily="18" charset="0"/>
            </a:endParaRPr>
          </a:p>
        </p:txBody>
      </p:sp>
      <p:pic>
        <p:nvPicPr>
          <p:cNvPr id="5" name="Picture 4">
            <a:extLst>
              <a:ext uri="{FF2B5EF4-FFF2-40B4-BE49-F238E27FC236}">
                <a16:creationId xmlns:a16="http://schemas.microsoft.com/office/drawing/2014/main" id="{3EA38BFA-D0F6-0C02-C298-F3CBCB3FF2B0}"/>
              </a:ext>
            </a:extLst>
          </p:cNvPr>
          <p:cNvPicPr>
            <a:picLocks noChangeAspect="1"/>
          </p:cNvPicPr>
          <p:nvPr/>
        </p:nvPicPr>
        <p:blipFill>
          <a:blip r:embed="rId3"/>
          <a:stretch>
            <a:fillRect/>
          </a:stretch>
        </p:blipFill>
        <p:spPr>
          <a:xfrm>
            <a:off x="2596182" y="2832945"/>
            <a:ext cx="5659568" cy="2393052"/>
          </a:xfrm>
          <a:prstGeom prst="rect">
            <a:avLst/>
          </a:prstGeom>
        </p:spPr>
      </p:pic>
      <p:pic>
        <p:nvPicPr>
          <p:cNvPr id="7" name="Picture 6">
            <a:extLst>
              <a:ext uri="{FF2B5EF4-FFF2-40B4-BE49-F238E27FC236}">
                <a16:creationId xmlns:a16="http://schemas.microsoft.com/office/drawing/2014/main" id="{6A3E4FD7-850A-129C-C8B8-7C7809487147}"/>
              </a:ext>
            </a:extLst>
          </p:cNvPr>
          <p:cNvPicPr>
            <a:picLocks noChangeAspect="1"/>
          </p:cNvPicPr>
          <p:nvPr/>
        </p:nvPicPr>
        <p:blipFill>
          <a:blip r:embed="rId4"/>
          <a:stretch>
            <a:fillRect/>
          </a:stretch>
        </p:blipFill>
        <p:spPr>
          <a:xfrm>
            <a:off x="1060869" y="3557523"/>
            <a:ext cx="1443933" cy="3026425"/>
          </a:xfrm>
          <a:prstGeom prst="rect">
            <a:avLst/>
          </a:prstGeom>
        </p:spPr>
      </p:pic>
    </p:spTree>
    <p:extLst>
      <p:ext uri="{BB962C8B-B14F-4D97-AF65-F5344CB8AC3E}">
        <p14:creationId xmlns:p14="http://schemas.microsoft.com/office/powerpoint/2010/main" val="786262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36C7D-F66D-70BC-1080-1402283056C9}"/>
              </a:ext>
            </a:extLst>
          </p:cNvPr>
          <p:cNvSpPr>
            <a:spLocks noGrp="1"/>
          </p:cNvSpPr>
          <p:nvPr>
            <p:ph type="title"/>
          </p:nvPr>
        </p:nvSpPr>
        <p:spPr>
          <a:xfrm>
            <a:off x="142875" y="0"/>
            <a:ext cx="8858250" cy="635633"/>
          </a:xfrm>
        </p:spPr>
        <p:txBody>
          <a:bodyPr/>
          <a:lstStyle/>
          <a:p>
            <a:r>
              <a:rPr kumimoji="0" lang="en-AU" altLang="en-US" sz="2800" b="1" i="0" u="none" strike="noStrike" cap="none" normalizeH="0" baseline="0" dirty="0">
                <a:ln>
                  <a:noFill/>
                </a:ln>
                <a:solidFill>
                  <a:schemeClr val="accent2">
                    <a:lumMod val="50000"/>
                  </a:schemeClr>
                </a:solidFill>
                <a:effectLst/>
                <a:ea typeface="Cambria" panose="02040503050406030204" pitchFamily="18" charset="0"/>
              </a:rPr>
              <a:t>A Checklist of local politics</a:t>
            </a:r>
            <a:br>
              <a:rPr kumimoji="0" lang="en-AU" altLang="en-US" sz="2800" b="0" i="0" u="none" strike="noStrike" cap="none" normalizeH="0" baseline="0" dirty="0">
                <a:ln>
                  <a:noFill/>
                </a:ln>
                <a:solidFill>
                  <a:schemeClr val="accent2">
                    <a:lumMod val="50000"/>
                  </a:schemeClr>
                </a:solidFill>
                <a:effectLst/>
                <a:ea typeface="Cambria" panose="02040503050406030204" pitchFamily="18" charset="0"/>
              </a:rPr>
            </a:br>
            <a:r>
              <a:rPr kumimoji="0" lang="en-AU" altLang="en-US" sz="2800" b="1" i="0" u="none" strike="noStrike" cap="none" normalizeH="0" baseline="0" dirty="0">
                <a:ln>
                  <a:noFill/>
                </a:ln>
                <a:solidFill>
                  <a:schemeClr val="accent2">
                    <a:lumMod val="50000"/>
                  </a:schemeClr>
                </a:solidFill>
                <a:effectLst/>
                <a:ea typeface="Cambria" panose="02040503050406030204" pitchFamily="18" charset="0"/>
              </a:rPr>
              <a:t>Key things which need to be addressed when developing participatory approaches with refugee communities where you work:</a:t>
            </a:r>
            <a:br>
              <a:rPr kumimoji="0" lang="en-AU" altLang="en-US" sz="2800" b="0" i="0" u="none" strike="noStrike" cap="none" normalizeH="0" baseline="0" dirty="0">
                <a:ln>
                  <a:noFill/>
                </a:ln>
                <a:solidFill>
                  <a:schemeClr val="accent2">
                    <a:lumMod val="50000"/>
                  </a:schemeClr>
                </a:solidFill>
                <a:effectLst/>
                <a:ea typeface="Cambria" panose="02040503050406030204" pitchFamily="18" charset="0"/>
              </a:rPr>
            </a:br>
            <a:endParaRPr lang="en-AU" sz="2800" dirty="0"/>
          </a:p>
        </p:txBody>
      </p:sp>
      <p:sp>
        <p:nvSpPr>
          <p:cNvPr id="3" name="Content Placeholder 2">
            <a:extLst>
              <a:ext uri="{FF2B5EF4-FFF2-40B4-BE49-F238E27FC236}">
                <a16:creationId xmlns:a16="http://schemas.microsoft.com/office/drawing/2014/main" id="{EA62E424-C461-6BA0-AF54-D97B18C172E3}"/>
              </a:ext>
            </a:extLst>
          </p:cNvPr>
          <p:cNvSpPr>
            <a:spLocks noGrp="1"/>
          </p:cNvSpPr>
          <p:nvPr>
            <p:ph idx="1"/>
          </p:nvPr>
        </p:nvSpPr>
        <p:spPr>
          <a:xfrm>
            <a:off x="425450" y="1699093"/>
            <a:ext cx="8312150" cy="4475178"/>
          </a:xfrm>
        </p:spPr>
        <p:txBody>
          <a:bodyPr/>
          <a:lstStyle/>
          <a:p>
            <a:pPr marL="0" algn="l" rtl="0" eaLnBrk="1" fontAlgn="t" latinLnBrk="0" hangingPunct="1">
              <a:spcBef>
                <a:spcPts val="0"/>
              </a:spcBef>
              <a:spcAft>
                <a:spcPts val="0"/>
              </a:spcAft>
            </a:pPr>
            <a:endParaRPr lang="en-AU" sz="2000" b="0" i="0" u="none" strike="noStrike" dirty="0">
              <a:solidFill>
                <a:srgbClr val="7030A0"/>
              </a:solidFill>
              <a:effectLst/>
              <a:highlight>
                <a:srgbClr val="632C90"/>
              </a:highlight>
              <a:ea typeface="Cambria" panose="02040503050406030204" pitchFamily="18" charset="0"/>
            </a:endParaRPr>
          </a:p>
          <a:p>
            <a:pPr marL="109728" algn="l" rtl="0" eaLnBrk="1" fontAlgn="t" latinLnBrk="0" hangingPunct="1">
              <a:spcBef>
                <a:spcPts val="0"/>
              </a:spcBef>
              <a:spcAft>
                <a:spcPts val="0"/>
              </a:spcAft>
            </a:pPr>
            <a:r>
              <a:rPr lang="en-AU" sz="2000" b="1" i="0" u="none" strike="noStrike" kern="1200" dirty="0">
                <a:ln>
                  <a:noFill/>
                </a:ln>
                <a:solidFill>
                  <a:srgbClr val="7030A0"/>
                </a:solidFill>
                <a:effectLst/>
                <a:ea typeface="Cambria" panose="02040503050406030204" pitchFamily="18" charset="0"/>
              </a:rPr>
              <a:t>Is the host government supportive or hostile?</a:t>
            </a:r>
            <a:endParaRPr lang="en-AU" sz="2000" b="0" i="0" u="none" strike="noStrike" dirty="0">
              <a:solidFill>
                <a:srgbClr val="7030A0"/>
              </a:solidFill>
              <a:effectLst/>
              <a:ea typeface="Cambria" panose="02040503050406030204" pitchFamily="18" charset="0"/>
            </a:endParaRPr>
          </a:p>
          <a:p>
            <a:pPr marL="0" algn="l" rtl="0" eaLnBrk="1" fontAlgn="t" latinLnBrk="0" hangingPunct="1">
              <a:spcBef>
                <a:spcPts val="0"/>
              </a:spcBef>
              <a:spcAft>
                <a:spcPts val="0"/>
              </a:spcAft>
            </a:pPr>
            <a:r>
              <a:rPr lang="en-AU" sz="2000" b="0" i="0" u="none" strike="noStrike" kern="1200" dirty="0">
                <a:ln>
                  <a:noFill/>
                </a:ln>
                <a:solidFill>
                  <a:srgbClr val="7030A0"/>
                </a:solidFill>
                <a:effectLst/>
                <a:ea typeface="Cambria" panose="02040503050406030204" pitchFamily="18" charset="0"/>
              </a:rPr>
              <a:t> </a:t>
            </a:r>
            <a:endParaRPr lang="en-AU" sz="2000" b="0" i="0" u="none" strike="noStrike" dirty="0">
              <a:solidFill>
                <a:srgbClr val="7030A0"/>
              </a:solidFill>
              <a:effectLst/>
              <a:ea typeface="Cambria" panose="02040503050406030204" pitchFamily="18" charset="0"/>
            </a:endParaRPr>
          </a:p>
          <a:p>
            <a:pPr marL="109728" algn="l" rtl="0" eaLnBrk="1" fontAlgn="t" latinLnBrk="0" hangingPunct="1">
              <a:spcBef>
                <a:spcPts val="0"/>
              </a:spcBef>
              <a:spcAft>
                <a:spcPts val="0"/>
              </a:spcAft>
            </a:pPr>
            <a:r>
              <a:rPr lang="en-AU" sz="2000" b="1" i="0" u="none" strike="noStrike" kern="1200" dirty="0">
                <a:ln>
                  <a:noFill/>
                </a:ln>
                <a:solidFill>
                  <a:srgbClr val="7030A0"/>
                </a:solidFill>
                <a:effectLst/>
                <a:ea typeface="Cambria" panose="02040503050406030204" pitchFamily="18" charset="0"/>
              </a:rPr>
              <a:t>Local politics – is the host community supportive or hostile?</a:t>
            </a:r>
            <a:endParaRPr lang="en-AU" sz="2000" b="0" i="0" u="none" strike="noStrike" dirty="0">
              <a:solidFill>
                <a:srgbClr val="7030A0"/>
              </a:solidFill>
              <a:effectLst/>
              <a:ea typeface="Cambria" panose="02040503050406030204" pitchFamily="18" charset="0"/>
            </a:endParaRPr>
          </a:p>
          <a:p>
            <a:pPr marL="0" algn="l" rtl="0" eaLnBrk="1" fontAlgn="t" latinLnBrk="0" hangingPunct="1">
              <a:spcBef>
                <a:spcPts val="0"/>
              </a:spcBef>
              <a:spcAft>
                <a:spcPts val="0"/>
              </a:spcAft>
            </a:pPr>
            <a:r>
              <a:rPr lang="en-AU" sz="2000" b="0" i="0" u="none" strike="noStrike" kern="1200" dirty="0">
                <a:ln>
                  <a:noFill/>
                </a:ln>
                <a:solidFill>
                  <a:srgbClr val="7030A0"/>
                </a:solidFill>
                <a:effectLst/>
                <a:ea typeface="Cambria" panose="02040503050406030204" pitchFamily="18" charset="0"/>
              </a:rPr>
              <a:t> </a:t>
            </a:r>
            <a:endParaRPr lang="en-AU" sz="2000" b="0" i="0" u="none" strike="noStrike" dirty="0">
              <a:solidFill>
                <a:srgbClr val="7030A0"/>
              </a:solidFill>
              <a:effectLst/>
              <a:ea typeface="Cambria" panose="02040503050406030204" pitchFamily="18" charset="0"/>
            </a:endParaRPr>
          </a:p>
          <a:p>
            <a:pPr marL="109728" algn="l" rtl="0" eaLnBrk="1" fontAlgn="t" latinLnBrk="0" hangingPunct="1">
              <a:spcBef>
                <a:spcPts val="0"/>
              </a:spcBef>
              <a:spcAft>
                <a:spcPts val="0"/>
              </a:spcAft>
            </a:pPr>
            <a:r>
              <a:rPr lang="en-AU" sz="2000" b="1" i="0" u="none" strike="noStrike" kern="1200" dirty="0">
                <a:ln>
                  <a:noFill/>
                </a:ln>
                <a:solidFill>
                  <a:srgbClr val="7030A0"/>
                </a:solidFill>
                <a:effectLst/>
                <a:ea typeface="Cambria" panose="02040503050406030204" pitchFamily="18" charset="0"/>
              </a:rPr>
              <a:t>Are authorities supportive or hostile?</a:t>
            </a:r>
            <a:endParaRPr lang="en-AU" sz="2000" b="0" i="0" u="none" strike="noStrike" dirty="0">
              <a:solidFill>
                <a:srgbClr val="7030A0"/>
              </a:solidFill>
              <a:effectLst/>
              <a:ea typeface="Cambria" panose="02040503050406030204" pitchFamily="18" charset="0"/>
            </a:endParaRPr>
          </a:p>
          <a:p>
            <a:pPr marL="0" algn="l" rtl="0" eaLnBrk="1" fontAlgn="t" latinLnBrk="0" hangingPunct="1">
              <a:spcBef>
                <a:spcPts val="0"/>
              </a:spcBef>
              <a:spcAft>
                <a:spcPts val="0"/>
              </a:spcAft>
            </a:pPr>
            <a:r>
              <a:rPr lang="en-AU" sz="2000" b="0" i="0" u="none" strike="noStrike" kern="1200" dirty="0">
                <a:ln>
                  <a:noFill/>
                </a:ln>
                <a:solidFill>
                  <a:srgbClr val="7030A0"/>
                </a:solidFill>
                <a:effectLst/>
                <a:ea typeface="Cambria" panose="02040503050406030204" pitchFamily="18" charset="0"/>
              </a:rPr>
              <a:t> </a:t>
            </a:r>
            <a:endParaRPr lang="en-AU" sz="2000" b="0" i="0" u="none" strike="noStrike" dirty="0">
              <a:solidFill>
                <a:srgbClr val="7030A0"/>
              </a:solidFill>
              <a:effectLst/>
              <a:ea typeface="Cambria" panose="02040503050406030204" pitchFamily="18" charset="0"/>
            </a:endParaRPr>
          </a:p>
          <a:p>
            <a:pPr marL="109728" algn="l" rtl="0" eaLnBrk="1" fontAlgn="t" latinLnBrk="0" hangingPunct="1">
              <a:spcBef>
                <a:spcPts val="0"/>
              </a:spcBef>
              <a:spcAft>
                <a:spcPts val="0"/>
              </a:spcAft>
            </a:pPr>
            <a:r>
              <a:rPr lang="en-AU" sz="2000" b="1" i="0" u="none" strike="noStrike" kern="1200" dirty="0">
                <a:ln>
                  <a:noFill/>
                </a:ln>
                <a:solidFill>
                  <a:srgbClr val="7030A0"/>
                </a:solidFill>
                <a:effectLst/>
                <a:ea typeface="Cambria" panose="02040503050406030204" pitchFamily="18" charset="0"/>
              </a:rPr>
              <a:t>What is the level of commitment to participation by the most powerful stakeholders?</a:t>
            </a:r>
            <a:endParaRPr lang="en-AU" sz="2000" b="0" i="0" u="none" strike="noStrike" dirty="0">
              <a:solidFill>
                <a:srgbClr val="7030A0"/>
              </a:solidFill>
              <a:effectLst/>
              <a:ea typeface="Cambria" panose="02040503050406030204" pitchFamily="18" charset="0"/>
            </a:endParaRPr>
          </a:p>
          <a:p>
            <a:pPr marL="0" algn="l" rtl="0" eaLnBrk="1" fontAlgn="t" latinLnBrk="0" hangingPunct="1">
              <a:spcBef>
                <a:spcPts val="0"/>
              </a:spcBef>
              <a:spcAft>
                <a:spcPts val="0"/>
              </a:spcAft>
            </a:pPr>
            <a:r>
              <a:rPr lang="en-AU" sz="2000" b="0" i="0" u="none" strike="noStrike" kern="1200" dirty="0">
                <a:ln>
                  <a:noFill/>
                </a:ln>
                <a:solidFill>
                  <a:srgbClr val="7030A0"/>
                </a:solidFill>
                <a:effectLst/>
                <a:ea typeface="Cambria" panose="02040503050406030204" pitchFamily="18" charset="0"/>
              </a:rPr>
              <a:t> </a:t>
            </a:r>
            <a:endParaRPr lang="en-AU" sz="2000" b="0" i="0" u="none" strike="noStrike" dirty="0">
              <a:solidFill>
                <a:srgbClr val="7030A0"/>
              </a:solidFill>
              <a:effectLst/>
              <a:ea typeface="Cambria" panose="02040503050406030204" pitchFamily="18" charset="0"/>
            </a:endParaRPr>
          </a:p>
          <a:p>
            <a:pPr marL="109728" algn="l" rtl="0" eaLnBrk="1" fontAlgn="t" latinLnBrk="0" hangingPunct="1">
              <a:spcBef>
                <a:spcPts val="0"/>
              </a:spcBef>
              <a:spcAft>
                <a:spcPts val="0"/>
              </a:spcAft>
            </a:pPr>
            <a:r>
              <a:rPr lang="en-AU" sz="2000" b="1" i="0" u="none" strike="noStrike" kern="1200" dirty="0">
                <a:ln>
                  <a:noFill/>
                </a:ln>
                <a:solidFill>
                  <a:srgbClr val="7030A0"/>
                </a:solidFill>
                <a:effectLst/>
                <a:ea typeface="Cambria" panose="02040503050406030204" pitchFamily="18" charset="0"/>
              </a:rPr>
              <a:t>Do the values, attitudes, capacity and resources of the local staff support participatory approaches?</a:t>
            </a:r>
            <a:r>
              <a:rPr lang="en-AU" sz="2000" b="1" i="0" u="none" strike="noStrike" kern="1200" dirty="0">
                <a:ln>
                  <a:noFill/>
                </a:ln>
                <a:solidFill>
                  <a:srgbClr val="FFFFFF"/>
                </a:solidFill>
                <a:effectLst/>
                <a:ea typeface="Cambria" panose="02040503050406030204" pitchFamily="18" charset="0"/>
              </a:rPr>
              <a:t>?</a:t>
            </a:r>
            <a:endParaRPr lang="en-AU" sz="2000" b="0" i="0" u="none" strike="noStrike" dirty="0">
              <a:effectLst/>
              <a:ea typeface="Cambria" panose="02040503050406030204" pitchFamily="18" charset="0"/>
            </a:endParaRPr>
          </a:p>
          <a:p>
            <a:pPr marL="0" algn="l" rtl="0" eaLnBrk="1" fontAlgn="t" latinLnBrk="0" hangingPunct="1">
              <a:spcBef>
                <a:spcPts val="0"/>
              </a:spcBef>
              <a:spcAft>
                <a:spcPts val="0"/>
              </a:spcAft>
            </a:pPr>
            <a:r>
              <a:rPr lang="en-AU" sz="2000" b="0" i="0" u="none" strike="noStrike" kern="1200" dirty="0">
                <a:ln>
                  <a:noFill/>
                </a:ln>
                <a:solidFill>
                  <a:srgbClr val="000000"/>
                </a:solidFill>
                <a:effectLst/>
                <a:highlight>
                  <a:srgbClr val="D3CDDB"/>
                </a:highlight>
                <a:ea typeface="Cambria" panose="02040503050406030204" pitchFamily="18" charset="0"/>
              </a:rPr>
              <a:t> </a:t>
            </a:r>
            <a:endParaRPr lang="en-AU" sz="2000" b="0" i="0" u="none" strike="noStrike" dirty="0">
              <a:effectLst/>
              <a:highlight>
                <a:srgbClr val="D3CDDB"/>
              </a:highlight>
              <a:ea typeface="Cambria" panose="02040503050406030204" pitchFamily="18" charset="0"/>
            </a:endParaRPr>
          </a:p>
          <a:p>
            <a:pPr marL="0" algn="l" rtl="0" eaLnBrk="1" fontAlgn="t" latinLnBrk="0" hangingPunct="1">
              <a:spcBef>
                <a:spcPts val="0"/>
              </a:spcBef>
              <a:spcAft>
                <a:spcPts val="0"/>
              </a:spcAft>
            </a:pPr>
            <a:r>
              <a:rPr lang="en-AU" sz="2000" b="0" i="0" u="none" strike="noStrike" kern="1200" dirty="0">
                <a:ln>
                  <a:noFill/>
                </a:ln>
                <a:solidFill>
                  <a:srgbClr val="000000"/>
                </a:solidFill>
                <a:effectLst/>
                <a:highlight>
                  <a:srgbClr val="D3CDDB"/>
                </a:highlight>
                <a:ea typeface="Cambria" panose="02040503050406030204" pitchFamily="18" charset="0"/>
              </a:rPr>
              <a:t> </a:t>
            </a:r>
            <a:r>
              <a:rPr lang="en-AU" sz="2000" b="1" i="0" u="none" strike="noStrike" kern="1200" dirty="0">
                <a:ln>
                  <a:noFill/>
                </a:ln>
                <a:solidFill>
                  <a:schemeClr val="accent2">
                    <a:lumMod val="50000"/>
                  </a:schemeClr>
                </a:solidFill>
                <a:effectLst/>
                <a:ea typeface="Cambria" panose="02040503050406030204" pitchFamily="18" charset="0"/>
              </a:rPr>
              <a:t>If not, what, if anything can be done to address this?</a:t>
            </a:r>
            <a:endParaRPr lang="en-AU" sz="2000" b="1" i="0" u="none" strike="noStrike" dirty="0">
              <a:solidFill>
                <a:schemeClr val="accent2">
                  <a:lumMod val="50000"/>
                </a:schemeClr>
              </a:solidFill>
              <a:effectLst/>
              <a:ea typeface="Cambria" panose="02040503050406030204" pitchFamily="18" charset="0"/>
            </a:endParaRPr>
          </a:p>
          <a:p>
            <a:pPr marL="91440" algn="l" rtl="0" eaLnBrk="1" fontAlgn="t" latinLnBrk="0" hangingPunct="1">
              <a:spcBef>
                <a:spcPts val="0"/>
              </a:spcBef>
              <a:spcAft>
                <a:spcPts val="0"/>
              </a:spcAft>
            </a:pPr>
            <a:r>
              <a:rPr lang="en-AU" sz="2000" b="0" i="0" u="none" strike="noStrike" kern="1200" dirty="0">
                <a:ln>
                  <a:noFill/>
                </a:ln>
                <a:solidFill>
                  <a:srgbClr val="000000"/>
                </a:solidFill>
                <a:effectLst/>
                <a:highlight>
                  <a:srgbClr val="EAE8EE"/>
                </a:highlight>
                <a:ea typeface="Cambria" panose="02040503050406030204" pitchFamily="18" charset="0"/>
              </a:rPr>
              <a:t> </a:t>
            </a:r>
            <a:endParaRPr lang="en-AU" sz="2000" b="0" i="0" u="none" strike="noStrike" dirty="0">
              <a:effectLst/>
              <a:highlight>
                <a:srgbClr val="EAE8EE"/>
              </a:highlight>
              <a:ea typeface="Cambria" panose="02040503050406030204" pitchFamily="18" charset="0"/>
            </a:endParaRPr>
          </a:p>
          <a:p>
            <a:pPr marL="91440" algn="l" rtl="0" eaLnBrk="1" fontAlgn="t" latinLnBrk="0" hangingPunct="1">
              <a:spcBef>
                <a:spcPts val="0"/>
              </a:spcBef>
              <a:spcAft>
                <a:spcPts val="0"/>
              </a:spcAft>
            </a:pPr>
            <a:r>
              <a:rPr lang="en-AU" sz="2000" b="0" i="0" u="none" strike="noStrike" kern="1200" dirty="0">
                <a:ln>
                  <a:noFill/>
                </a:ln>
                <a:solidFill>
                  <a:srgbClr val="000000"/>
                </a:solidFill>
                <a:effectLst/>
                <a:highlight>
                  <a:srgbClr val="EAE8EE"/>
                </a:highlight>
                <a:ea typeface="Cambria" panose="02040503050406030204" pitchFamily="18" charset="0"/>
              </a:rPr>
              <a:t> </a:t>
            </a:r>
            <a:endParaRPr lang="en-AU" sz="2000" b="0" i="0" u="none" strike="noStrike" dirty="0">
              <a:effectLst/>
              <a:highlight>
                <a:srgbClr val="EAE8EE"/>
              </a:highlight>
              <a:ea typeface="Cambria" panose="02040503050406030204" pitchFamily="18" charset="0"/>
            </a:endParaRPr>
          </a:p>
          <a:p>
            <a:endParaRPr lang="en-AU" sz="2000" dirty="0">
              <a:ea typeface="Cambria" panose="02040503050406030204" pitchFamily="18" charset="0"/>
            </a:endParaRPr>
          </a:p>
        </p:txBody>
      </p:sp>
    </p:spTree>
    <p:extLst>
      <p:ext uri="{BB962C8B-B14F-4D97-AF65-F5344CB8AC3E}">
        <p14:creationId xmlns:p14="http://schemas.microsoft.com/office/powerpoint/2010/main" val="602392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8E150-F189-0F9C-8647-E2EE40A0D686}"/>
              </a:ext>
            </a:extLst>
          </p:cNvPr>
          <p:cNvSpPr>
            <a:spLocks noGrp="1"/>
          </p:cNvSpPr>
          <p:nvPr>
            <p:ph type="title"/>
          </p:nvPr>
        </p:nvSpPr>
        <p:spPr>
          <a:xfrm>
            <a:off x="689110" y="112127"/>
            <a:ext cx="7793256" cy="635633"/>
          </a:xfrm>
        </p:spPr>
        <p:txBody>
          <a:bodyPr/>
          <a:lstStyle/>
          <a:p>
            <a:r>
              <a:rPr lang="en-AU" dirty="0">
                <a:solidFill>
                  <a:schemeClr val="accent2">
                    <a:lumMod val="50000"/>
                  </a:schemeClr>
                </a:solidFill>
                <a:ea typeface="Cambria" panose="02040503050406030204" pitchFamily="18" charset="0"/>
              </a:rPr>
              <a:t>Continued:</a:t>
            </a:r>
          </a:p>
        </p:txBody>
      </p:sp>
      <p:sp>
        <p:nvSpPr>
          <p:cNvPr id="3" name="Content Placeholder 2">
            <a:extLst>
              <a:ext uri="{FF2B5EF4-FFF2-40B4-BE49-F238E27FC236}">
                <a16:creationId xmlns:a16="http://schemas.microsoft.com/office/drawing/2014/main" id="{43604B12-A1D3-5657-8B41-28758152CFAC}"/>
              </a:ext>
            </a:extLst>
          </p:cNvPr>
          <p:cNvSpPr>
            <a:spLocks noGrp="1"/>
          </p:cNvSpPr>
          <p:nvPr>
            <p:ph idx="1"/>
          </p:nvPr>
        </p:nvSpPr>
        <p:spPr>
          <a:xfrm>
            <a:off x="457200" y="775263"/>
            <a:ext cx="8686800" cy="4475178"/>
          </a:xfrm>
        </p:spPr>
        <p:txBody>
          <a:bodyPr/>
          <a:lstStyle/>
          <a:p>
            <a:pPr marL="109728" algn="l" rtl="0" eaLnBrk="1" fontAlgn="t" latinLnBrk="0" hangingPunct="1">
              <a:spcBef>
                <a:spcPts val="0"/>
              </a:spcBef>
              <a:spcAft>
                <a:spcPts val="0"/>
              </a:spcAft>
            </a:pPr>
            <a:r>
              <a:rPr lang="en-AU" sz="1800" b="1" i="0" u="none" strike="noStrike" kern="1200" dirty="0">
                <a:ln>
                  <a:noFill/>
                </a:ln>
                <a:solidFill>
                  <a:srgbClr val="7030A0"/>
                </a:solidFill>
                <a:effectLst/>
                <a:ea typeface="Cambria" panose="02040503050406030204" pitchFamily="18" charset="0"/>
              </a:rPr>
              <a:t>What role does ideology and culture, of refugees, hosts and service providers play in particular in sensitive issues such as human rights, including gender equality, and SGBV?</a:t>
            </a:r>
            <a:endParaRPr lang="en-AU" sz="1800" b="0" i="0" u="none" strike="noStrike" dirty="0">
              <a:solidFill>
                <a:srgbClr val="7030A0"/>
              </a:solidFill>
              <a:effectLst/>
              <a:ea typeface="Cambria" panose="02040503050406030204" pitchFamily="18" charset="0"/>
            </a:endParaRPr>
          </a:p>
          <a:p>
            <a:pPr marL="0" algn="l" rtl="0" eaLnBrk="1" fontAlgn="t" latinLnBrk="0" hangingPunct="1">
              <a:spcBef>
                <a:spcPts val="0"/>
              </a:spcBef>
              <a:spcAft>
                <a:spcPts val="0"/>
              </a:spcAft>
            </a:pPr>
            <a:endParaRPr lang="en-AU" sz="1800" b="0" i="0" u="none" strike="noStrike" dirty="0">
              <a:solidFill>
                <a:srgbClr val="7030A0"/>
              </a:solidFill>
              <a:effectLst/>
              <a:ea typeface="Cambria" panose="02040503050406030204" pitchFamily="18" charset="0"/>
            </a:endParaRPr>
          </a:p>
          <a:p>
            <a:pPr marL="109728" algn="l" rtl="0" eaLnBrk="1" fontAlgn="t" latinLnBrk="0" hangingPunct="1">
              <a:spcBef>
                <a:spcPts val="0"/>
              </a:spcBef>
              <a:spcAft>
                <a:spcPts val="0"/>
              </a:spcAft>
            </a:pPr>
            <a:r>
              <a:rPr lang="en-AU" sz="1800" b="1" i="0" u="none" strike="noStrike" kern="1200" dirty="0">
                <a:ln>
                  <a:noFill/>
                </a:ln>
                <a:solidFill>
                  <a:srgbClr val="7030A0"/>
                </a:solidFill>
                <a:effectLst/>
                <a:ea typeface="Cambria" panose="02040503050406030204" pitchFamily="18" charset="0"/>
              </a:rPr>
              <a:t>Are international agencies willing to co-operate together and work with local NGOs and refugee led groups as equal partners or does funding competition get in the way?</a:t>
            </a:r>
            <a:endParaRPr lang="en-AU" sz="1800" b="0" i="0" u="none" strike="noStrike" dirty="0">
              <a:solidFill>
                <a:srgbClr val="7030A0"/>
              </a:solidFill>
              <a:effectLst/>
              <a:ea typeface="Cambria" panose="02040503050406030204" pitchFamily="18" charset="0"/>
            </a:endParaRPr>
          </a:p>
          <a:p>
            <a:pPr marL="0" algn="l" rtl="0" eaLnBrk="1" fontAlgn="t" latinLnBrk="0" hangingPunct="1">
              <a:spcBef>
                <a:spcPts val="0"/>
              </a:spcBef>
              <a:spcAft>
                <a:spcPts val="0"/>
              </a:spcAft>
            </a:pPr>
            <a:r>
              <a:rPr lang="en-AU" sz="1800" b="0" i="0" u="none" strike="noStrike" kern="1200" dirty="0">
                <a:ln>
                  <a:noFill/>
                </a:ln>
                <a:solidFill>
                  <a:srgbClr val="7030A0"/>
                </a:solidFill>
                <a:effectLst/>
                <a:ea typeface="Cambria" panose="02040503050406030204" pitchFamily="18" charset="0"/>
              </a:rPr>
              <a:t> </a:t>
            </a:r>
            <a:endParaRPr lang="en-AU" sz="1800" b="0" i="0" u="none" strike="noStrike" dirty="0">
              <a:solidFill>
                <a:srgbClr val="7030A0"/>
              </a:solidFill>
              <a:effectLst/>
              <a:ea typeface="Cambria" panose="02040503050406030204" pitchFamily="18" charset="0"/>
            </a:endParaRPr>
          </a:p>
          <a:p>
            <a:pPr marL="109728" algn="l" rtl="0" eaLnBrk="1" fontAlgn="t" latinLnBrk="0" hangingPunct="1">
              <a:spcBef>
                <a:spcPts val="0"/>
              </a:spcBef>
              <a:spcAft>
                <a:spcPts val="0"/>
              </a:spcAft>
            </a:pPr>
            <a:r>
              <a:rPr lang="en-AU" sz="1800" b="1" i="0" u="none" strike="noStrike" kern="1200" dirty="0">
                <a:ln>
                  <a:noFill/>
                </a:ln>
                <a:solidFill>
                  <a:srgbClr val="7030A0"/>
                </a:solidFill>
                <a:effectLst/>
                <a:ea typeface="Cambria" panose="02040503050406030204" pitchFamily="18" charset="0"/>
              </a:rPr>
              <a:t>What is the level of trust between refugee communities, UN agencies and other service providers?</a:t>
            </a:r>
            <a:endParaRPr lang="en-AU" sz="1800" b="0" i="0" u="none" strike="noStrike" dirty="0">
              <a:solidFill>
                <a:srgbClr val="7030A0"/>
              </a:solidFill>
              <a:effectLst/>
              <a:ea typeface="Cambria" panose="02040503050406030204" pitchFamily="18" charset="0"/>
            </a:endParaRPr>
          </a:p>
          <a:p>
            <a:pPr marL="0" algn="l" rtl="0" eaLnBrk="1" fontAlgn="t" latinLnBrk="0" hangingPunct="1">
              <a:spcBef>
                <a:spcPts val="0"/>
              </a:spcBef>
              <a:spcAft>
                <a:spcPts val="0"/>
              </a:spcAft>
            </a:pPr>
            <a:r>
              <a:rPr lang="en-AU" sz="1800" b="0" i="0" u="none" strike="noStrike" kern="1200" dirty="0">
                <a:ln>
                  <a:noFill/>
                </a:ln>
                <a:solidFill>
                  <a:srgbClr val="7030A0"/>
                </a:solidFill>
                <a:effectLst/>
                <a:ea typeface="Cambria" panose="02040503050406030204" pitchFamily="18" charset="0"/>
              </a:rPr>
              <a:t> </a:t>
            </a:r>
            <a:endParaRPr lang="en-AU" sz="1800" b="0" i="0" u="none" strike="noStrike" dirty="0">
              <a:solidFill>
                <a:srgbClr val="7030A0"/>
              </a:solidFill>
              <a:effectLst/>
              <a:ea typeface="Cambria" panose="02040503050406030204" pitchFamily="18" charset="0"/>
            </a:endParaRPr>
          </a:p>
          <a:p>
            <a:pPr marL="109728" algn="l" rtl="0" eaLnBrk="1" fontAlgn="t" latinLnBrk="0" hangingPunct="1">
              <a:spcBef>
                <a:spcPts val="0"/>
              </a:spcBef>
              <a:spcAft>
                <a:spcPts val="0"/>
              </a:spcAft>
            </a:pPr>
            <a:r>
              <a:rPr lang="en-AU" sz="1800" b="1" i="0" u="none" strike="noStrike" kern="1200" dirty="0">
                <a:ln>
                  <a:noFill/>
                </a:ln>
                <a:solidFill>
                  <a:srgbClr val="7030A0"/>
                </a:solidFill>
                <a:effectLst/>
                <a:ea typeface="Cambria" panose="02040503050406030204" pitchFamily="18" charset="0"/>
              </a:rPr>
              <a:t>Is there fear that refugee-led groups are ‘too political’ and/or failure to accept that they can be both political advocates and rights-based service providers?</a:t>
            </a:r>
            <a:endParaRPr lang="en-AU" sz="1800" b="0" i="0" u="none" strike="noStrike" dirty="0">
              <a:solidFill>
                <a:srgbClr val="7030A0"/>
              </a:solidFill>
              <a:effectLst/>
              <a:ea typeface="Cambria" panose="02040503050406030204" pitchFamily="18" charset="0"/>
            </a:endParaRPr>
          </a:p>
          <a:p>
            <a:pPr marL="0" algn="l" rtl="0" eaLnBrk="1" fontAlgn="t" latinLnBrk="0" hangingPunct="1">
              <a:spcBef>
                <a:spcPts val="0"/>
              </a:spcBef>
              <a:spcAft>
                <a:spcPts val="0"/>
              </a:spcAft>
            </a:pPr>
            <a:r>
              <a:rPr lang="en-AU" sz="1800" b="0" i="0" u="none" strike="noStrike" kern="1200" dirty="0">
                <a:ln>
                  <a:noFill/>
                </a:ln>
                <a:solidFill>
                  <a:srgbClr val="7030A0"/>
                </a:solidFill>
                <a:effectLst/>
                <a:ea typeface="Cambria" panose="02040503050406030204" pitchFamily="18" charset="0"/>
              </a:rPr>
              <a:t> </a:t>
            </a:r>
            <a:endParaRPr lang="en-AU" sz="1800" b="0" i="0" u="none" strike="noStrike" dirty="0">
              <a:solidFill>
                <a:srgbClr val="7030A0"/>
              </a:solidFill>
              <a:effectLst/>
              <a:ea typeface="Cambria" panose="02040503050406030204" pitchFamily="18" charset="0"/>
            </a:endParaRPr>
          </a:p>
          <a:p>
            <a:pPr marL="91440" algn="l" rtl="0" eaLnBrk="1" fontAlgn="t" latinLnBrk="0" hangingPunct="1">
              <a:spcBef>
                <a:spcPts val="0"/>
              </a:spcBef>
              <a:spcAft>
                <a:spcPts val="0"/>
              </a:spcAft>
            </a:pPr>
            <a:r>
              <a:rPr lang="en-AU" sz="1800" b="1" i="0" u="none" strike="noStrike" kern="1200" dirty="0">
                <a:ln>
                  <a:noFill/>
                </a:ln>
                <a:solidFill>
                  <a:srgbClr val="7030A0"/>
                </a:solidFill>
                <a:effectLst/>
                <a:ea typeface="Cambria" panose="02040503050406030204" pitchFamily="18" charset="0"/>
              </a:rPr>
              <a:t>What political constraints are faced by local academic partners? </a:t>
            </a:r>
            <a:endParaRPr lang="en-AU" sz="1800" b="0" i="0" u="none" strike="noStrike" dirty="0">
              <a:solidFill>
                <a:srgbClr val="7030A0"/>
              </a:solidFill>
              <a:effectLst/>
              <a:ea typeface="Cambria" panose="02040503050406030204" pitchFamily="18" charset="0"/>
            </a:endParaRPr>
          </a:p>
          <a:p>
            <a:pPr marL="91440" algn="l" rtl="0" eaLnBrk="1" fontAlgn="t" latinLnBrk="0" hangingPunct="1">
              <a:spcBef>
                <a:spcPts val="0"/>
              </a:spcBef>
              <a:spcAft>
                <a:spcPts val="0"/>
              </a:spcAft>
            </a:pPr>
            <a:r>
              <a:rPr lang="en-AU" sz="1800" b="0" i="0" u="none" strike="noStrike" kern="1200" dirty="0">
                <a:ln>
                  <a:noFill/>
                </a:ln>
                <a:solidFill>
                  <a:srgbClr val="7030A0"/>
                </a:solidFill>
                <a:effectLst/>
                <a:ea typeface="Cambria" panose="02040503050406030204" pitchFamily="18" charset="0"/>
              </a:rPr>
              <a:t> </a:t>
            </a:r>
            <a:endParaRPr lang="en-AU" sz="1800" b="0" i="0" u="none" strike="noStrike" dirty="0">
              <a:solidFill>
                <a:srgbClr val="7030A0"/>
              </a:solidFill>
              <a:effectLst/>
              <a:ea typeface="Cambria" panose="02040503050406030204" pitchFamily="18" charset="0"/>
            </a:endParaRPr>
          </a:p>
          <a:p>
            <a:pPr marL="91440" algn="l" rtl="0" eaLnBrk="1" fontAlgn="t" latinLnBrk="0" hangingPunct="1">
              <a:spcBef>
                <a:spcPts val="0"/>
              </a:spcBef>
              <a:spcAft>
                <a:spcPts val="0"/>
              </a:spcAft>
            </a:pPr>
            <a:r>
              <a:rPr lang="en-AU" sz="1800" b="1" i="0" u="none" strike="noStrike" kern="1200" dirty="0">
                <a:ln>
                  <a:noFill/>
                </a:ln>
                <a:solidFill>
                  <a:srgbClr val="7030A0"/>
                </a:solidFill>
                <a:effectLst/>
                <a:ea typeface="Cambria" panose="02040503050406030204" pitchFamily="18" charset="0"/>
              </a:rPr>
              <a:t>Are Donors willing to provide flexible funding?</a:t>
            </a:r>
          </a:p>
          <a:p>
            <a:pPr marL="91440" algn="l" rtl="0" eaLnBrk="1" fontAlgn="t" latinLnBrk="0" hangingPunct="1">
              <a:spcBef>
                <a:spcPts val="0"/>
              </a:spcBef>
              <a:spcAft>
                <a:spcPts val="0"/>
              </a:spcAft>
            </a:pPr>
            <a:endParaRPr lang="en-AU" sz="1800" b="1" dirty="0">
              <a:solidFill>
                <a:srgbClr val="7030A0"/>
              </a:solidFill>
              <a:ea typeface="Cambria" panose="02040503050406030204" pitchFamily="18" charset="0"/>
            </a:endParaRPr>
          </a:p>
          <a:p>
            <a:pPr marL="91440" eaLnBrk="1" fontAlgn="t" hangingPunct="1">
              <a:spcBef>
                <a:spcPts val="0"/>
              </a:spcBef>
              <a:spcAft>
                <a:spcPts val="0"/>
              </a:spcAft>
            </a:pPr>
            <a:r>
              <a:rPr lang="en-AU" sz="1800" b="1" i="0" u="none" strike="noStrike" kern="1200" dirty="0">
                <a:ln>
                  <a:noFill/>
                </a:ln>
                <a:solidFill>
                  <a:srgbClr val="7030A0"/>
                </a:solidFill>
                <a:effectLst/>
                <a:ea typeface="Cambria" panose="02040503050406030204" pitchFamily="18" charset="0"/>
              </a:rPr>
              <a:t>Others?</a:t>
            </a:r>
            <a:endParaRPr lang="en-AU" sz="1800" b="0" i="0" u="none" strike="noStrike" dirty="0">
              <a:solidFill>
                <a:srgbClr val="7030A0"/>
              </a:solidFill>
              <a:effectLst/>
              <a:ea typeface="Cambria" panose="02040503050406030204" pitchFamily="18" charset="0"/>
            </a:endParaRPr>
          </a:p>
          <a:p>
            <a:pPr marL="91440" algn="l" rtl="0" eaLnBrk="1" fontAlgn="t" latinLnBrk="0" hangingPunct="1">
              <a:spcBef>
                <a:spcPts val="0"/>
              </a:spcBef>
              <a:spcAft>
                <a:spcPts val="0"/>
              </a:spcAft>
            </a:pPr>
            <a:endParaRPr lang="en-AU" sz="1800" b="0" i="0" u="none" strike="noStrike" dirty="0">
              <a:solidFill>
                <a:srgbClr val="7030A0"/>
              </a:solidFill>
              <a:effectLst/>
              <a:highlight>
                <a:srgbClr val="632C90"/>
              </a:highlight>
              <a:ea typeface="Cambria" panose="02040503050406030204" pitchFamily="18" charset="0"/>
            </a:endParaRPr>
          </a:p>
          <a:p>
            <a:pPr marL="91440" algn="l" rtl="0" eaLnBrk="1" fontAlgn="t" latinLnBrk="0" hangingPunct="1">
              <a:spcBef>
                <a:spcPts val="0"/>
              </a:spcBef>
              <a:spcAft>
                <a:spcPts val="0"/>
              </a:spcAft>
            </a:pPr>
            <a:r>
              <a:rPr lang="en-AU" sz="1800" b="0" i="0" u="none" strike="noStrike" kern="1200" dirty="0">
                <a:ln>
                  <a:noFill/>
                </a:ln>
                <a:solidFill>
                  <a:srgbClr val="7030A0"/>
                </a:solidFill>
                <a:effectLst/>
                <a:highlight>
                  <a:srgbClr val="D3CDDB"/>
                </a:highlight>
                <a:ea typeface="Cambria" panose="02040503050406030204" pitchFamily="18" charset="0"/>
              </a:rPr>
              <a:t> </a:t>
            </a:r>
            <a:endParaRPr lang="en-AU" sz="1800" b="0" i="0" u="none" strike="noStrike" dirty="0">
              <a:solidFill>
                <a:srgbClr val="7030A0"/>
              </a:solidFill>
              <a:effectLst/>
              <a:highlight>
                <a:srgbClr val="D3CDDB"/>
              </a:highlight>
              <a:ea typeface="Cambria" panose="02040503050406030204" pitchFamily="18" charset="0"/>
            </a:endParaRPr>
          </a:p>
          <a:p>
            <a:pPr marL="91440" algn="l" rtl="0" eaLnBrk="1" fontAlgn="t" latinLnBrk="0" hangingPunct="1">
              <a:spcBef>
                <a:spcPts val="0"/>
              </a:spcBef>
              <a:spcAft>
                <a:spcPts val="0"/>
              </a:spcAft>
            </a:pPr>
            <a:r>
              <a:rPr lang="en-AU" sz="1800" b="0" i="0" u="none" strike="noStrike" kern="1200" dirty="0">
                <a:ln>
                  <a:noFill/>
                </a:ln>
                <a:solidFill>
                  <a:srgbClr val="000000"/>
                </a:solidFill>
                <a:effectLst/>
                <a:highlight>
                  <a:srgbClr val="D3CDDB"/>
                </a:highlight>
                <a:ea typeface="Cambria" panose="02040503050406030204" pitchFamily="18" charset="0"/>
              </a:rPr>
              <a:t> </a:t>
            </a:r>
            <a:endParaRPr lang="en-AU" sz="1800" b="0" i="0" u="none" strike="noStrike" dirty="0">
              <a:effectLst/>
              <a:highlight>
                <a:srgbClr val="D3CDDB"/>
              </a:highlight>
              <a:ea typeface="Cambria" panose="02040503050406030204" pitchFamily="18" charset="0"/>
            </a:endParaRPr>
          </a:p>
          <a:p>
            <a:endParaRPr lang="en-AU" sz="1800" dirty="0">
              <a:ea typeface="Cambria" panose="02040503050406030204" pitchFamily="18" charset="0"/>
            </a:endParaRPr>
          </a:p>
        </p:txBody>
      </p:sp>
    </p:spTree>
    <p:extLst>
      <p:ext uri="{BB962C8B-B14F-4D97-AF65-F5344CB8AC3E}">
        <p14:creationId xmlns:p14="http://schemas.microsoft.com/office/powerpoint/2010/main" val="651751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50B46-5327-DD07-9F3E-69E8D23BBE69}"/>
              </a:ext>
            </a:extLst>
          </p:cNvPr>
          <p:cNvSpPr>
            <a:spLocks noGrp="1"/>
          </p:cNvSpPr>
          <p:nvPr>
            <p:ph type="title"/>
          </p:nvPr>
        </p:nvSpPr>
        <p:spPr/>
        <p:txBody>
          <a:bodyPr/>
          <a:lstStyle/>
          <a:p>
            <a:r>
              <a:rPr lang="en-AU" dirty="0">
                <a:solidFill>
                  <a:schemeClr val="accent2">
                    <a:lumMod val="50000"/>
                  </a:schemeClr>
                </a:solidFill>
                <a:ea typeface="Cambria" panose="02040503050406030204" pitchFamily="18" charset="0"/>
              </a:rPr>
              <a:t>Sites of decision making</a:t>
            </a:r>
          </a:p>
        </p:txBody>
      </p:sp>
      <p:sp>
        <p:nvSpPr>
          <p:cNvPr id="3" name="Content Placeholder 2">
            <a:extLst>
              <a:ext uri="{FF2B5EF4-FFF2-40B4-BE49-F238E27FC236}">
                <a16:creationId xmlns:a16="http://schemas.microsoft.com/office/drawing/2014/main" id="{5777D40E-D506-D6AC-57BC-75E9413A6D9C}"/>
              </a:ext>
            </a:extLst>
          </p:cNvPr>
          <p:cNvSpPr>
            <a:spLocks noGrp="1"/>
          </p:cNvSpPr>
          <p:nvPr>
            <p:ph idx="1"/>
          </p:nvPr>
        </p:nvSpPr>
        <p:spPr>
          <a:xfrm>
            <a:off x="552450" y="1089794"/>
            <a:ext cx="4819650" cy="3406307"/>
          </a:xfrm>
        </p:spPr>
        <p:txBody>
          <a:bodyPr/>
          <a:lstStyle/>
          <a:p>
            <a:pPr marL="0" algn="l" rtl="0" eaLnBrk="1" fontAlgn="t" latinLnBrk="0" hangingPunct="1">
              <a:lnSpc>
                <a:spcPct val="107000"/>
              </a:lnSpc>
              <a:spcBef>
                <a:spcPts val="600"/>
              </a:spcBef>
              <a:spcAft>
                <a:spcPts val="800"/>
              </a:spcAft>
            </a:pPr>
            <a:r>
              <a:rPr lang="en-AU" sz="2000" b="1" i="0" u="none" strike="noStrike" kern="1200" dirty="0">
                <a:solidFill>
                  <a:srgbClr val="7030A0"/>
                </a:solidFill>
                <a:effectLst/>
                <a:ea typeface="Cambria" panose="02040503050406030204" pitchFamily="18" charset="0"/>
              </a:rPr>
              <a:t>Places where groups might want to participate in decision making:</a:t>
            </a:r>
            <a:endParaRPr lang="en-AU" sz="2000" b="0" i="0" u="none" strike="noStrike" dirty="0">
              <a:solidFill>
                <a:srgbClr val="7030A0"/>
              </a:solidFill>
              <a:effectLst/>
              <a:ea typeface="Cambria" panose="02040503050406030204" pitchFamily="18" charset="0"/>
            </a:endParaRPr>
          </a:p>
          <a:p>
            <a:pPr marL="285750" indent="-285750" algn="l" rtl="0" eaLnBrk="1" fontAlgn="t" latinLnBrk="0" hangingPunct="1">
              <a:lnSpc>
                <a:spcPct val="107000"/>
              </a:lnSpc>
              <a:spcBef>
                <a:spcPts val="600"/>
              </a:spcBef>
              <a:spcAft>
                <a:spcPts val="800"/>
              </a:spcAft>
              <a:buFont typeface="Arial" panose="020B0604020202020204" pitchFamily="34" charset="0"/>
              <a:buChar char="•"/>
            </a:pPr>
            <a:r>
              <a:rPr lang="en-AU" sz="2000" b="1" i="0" u="none" strike="noStrike" kern="1200" dirty="0">
                <a:solidFill>
                  <a:srgbClr val="7030A0"/>
                </a:solidFill>
                <a:effectLst/>
                <a:ea typeface="Cambria" panose="02040503050406030204" pitchFamily="18" charset="0"/>
              </a:rPr>
              <a:t>In your family</a:t>
            </a:r>
            <a:endParaRPr lang="en-AU" sz="2000" b="0" i="0" u="none" strike="noStrike" dirty="0">
              <a:solidFill>
                <a:srgbClr val="7030A0"/>
              </a:solidFill>
              <a:effectLst/>
              <a:ea typeface="Cambria" panose="02040503050406030204" pitchFamily="18" charset="0"/>
            </a:endParaRPr>
          </a:p>
          <a:p>
            <a:pPr marL="285750" indent="-285750" algn="l" rtl="0" eaLnBrk="1" fontAlgn="t" latinLnBrk="0" hangingPunct="1">
              <a:lnSpc>
                <a:spcPct val="107000"/>
              </a:lnSpc>
              <a:spcBef>
                <a:spcPts val="600"/>
              </a:spcBef>
              <a:spcAft>
                <a:spcPts val="800"/>
              </a:spcAft>
              <a:buFont typeface="Arial" panose="020B0604020202020204" pitchFamily="34" charset="0"/>
              <a:buChar char="•"/>
            </a:pPr>
            <a:r>
              <a:rPr lang="en-AU" sz="2000" b="1" i="0" u="none" strike="noStrike" kern="1200" dirty="0">
                <a:solidFill>
                  <a:srgbClr val="7030A0"/>
                </a:solidFill>
                <a:effectLst/>
                <a:ea typeface="Cambria" panose="02040503050406030204" pitchFamily="18" charset="0"/>
              </a:rPr>
              <a:t>In your local area</a:t>
            </a:r>
            <a:endParaRPr lang="en-AU" sz="2000" b="0" i="0" u="none" strike="noStrike" dirty="0">
              <a:solidFill>
                <a:srgbClr val="7030A0"/>
              </a:solidFill>
              <a:effectLst/>
              <a:ea typeface="Cambria" panose="02040503050406030204" pitchFamily="18" charset="0"/>
            </a:endParaRPr>
          </a:p>
          <a:p>
            <a:pPr marL="285750" indent="-285750" algn="l" rtl="0" eaLnBrk="1" fontAlgn="t" latinLnBrk="0" hangingPunct="1">
              <a:lnSpc>
                <a:spcPct val="107000"/>
              </a:lnSpc>
              <a:spcBef>
                <a:spcPts val="600"/>
              </a:spcBef>
              <a:spcAft>
                <a:spcPts val="800"/>
              </a:spcAft>
              <a:buFont typeface="Arial" panose="020B0604020202020204" pitchFamily="34" charset="0"/>
              <a:buChar char="•"/>
            </a:pPr>
            <a:r>
              <a:rPr lang="en-AU" sz="2000" b="1" i="0" u="none" strike="noStrike" kern="1200" dirty="0">
                <a:solidFill>
                  <a:srgbClr val="7030A0"/>
                </a:solidFill>
                <a:effectLst/>
                <a:ea typeface="Cambria" panose="02040503050406030204" pitchFamily="18" charset="0"/>
              </a:rPr>
              <a:t>In your Ethnic community</a:t>
            </a:r>
            <a:endParaRPr lang="en-AU" sz="2000" b="0" i="0" u="none" strike="noStrike" dirty="0">
              <a:solidFill>
                <a:srgbClr val="7030A0"/>
              </a:solidFill>
              <a:effectLst/>
              <a:ea typeface="Cambria" panose="02040503050406030204" pitchFamily="18" charset="0"/>
            </a:endParaRPr>
          </a:p>
          <a:p>
            <a:pPr marL="285750" indent="-285750" algn="l" rtl="0" eaLnBrk="1" fontAlgn="t" latinLnBrk="0" hangingPunct="1">
              <a:lnSpc>
                <a:spcPct val="107000"/>
              </a:lnSpc>
              <a:spcBef>
                <a:spcPts val="600"/>
              </a:spcBef>
              <a:spcAft>
                <a:spcPts val="800"/>
              </a:spcAft>
              <a:buFont typeface="Arial" panose="020B0604020202020204" pitchFamily="34" charset="0"/>
              <a:buChar char="•"/>
            </a:pPr>
            <a:r>
              <a:rPr lang="en-AU" sz="2000" b="1" i="0" u="none" strike="noStrike" kern="1200" dirty="0">
                <a:solidFill>
                  <a:srgbClr val="7030A0"/>
                </a:solidFill>
                <a:effectLst/>
                <a:ea typeface="Cambria" panose="02040503050406030204" pitchFamily="18" charset="0"/>
              </a:rPr>
              <a:t>In refugee led groups and organisation</a:t>
            </a:r>
          </a:p>
          <a:p>
            <a:pPr marL="285750" indent="-285750" algn="l" rtl="0" eaLnBrk="1" fontAlgn="t" latinLnBrk="0" hangingPunct="1">
              <a:lnSpc>
                <a:spcPct val="107000"/>
              </a:lnSpc>
              <a:spcBef>
                <a:spcPts val="600"/>
              </a:spcBef>
              <a:spcAft>
                <a:spcPts val="800"/>
              </a:spcAft>
              <a:buFont typeface="Arial" panose="020B0604020202020204" pitchFamily="34" charset="0"/>
              <a:buChar char="•"/>
            </a:pPr>
            <a:r>
              <a:rPr lang="en-AU" sz="2000" b="1" dirty="0">
                <a:solidFill>
                  <a:srgbClr val="7030A0"/>
                </a:solidFill>
                <a:ea typeface="Cambria" panose="02040503050406030204" pitchFamily="18" charset="0"/>
              </a:rPr>
              <a:t>When meeting with Government departments </a:t>
            </a:r>
          </a:p>
          <a:p>
            <a:pPr marL="285750" indent="-285750" algn="l" rtl="0" eaLnBrk="1" fontAlgn="t" latinLnBrk="0" hangingPunct="1">
              <a:lnSpc>
                <a:spcPct val="107000"/>
              </a:lnSpc>
              <a:spcBef>
                <a:spcPts val="600"/>
              </a:spcBef>
              <a:spcAft>
                <a:spcPts val="800"/>
              </a:spcAft>
              <a:buFont typeface="Arial" panose="020B0604020202020204" pitchFamily="34" charset="0"/>
              <a:buChar char="•"/>
            </a:pPr>
            <a:r>
              <a:rPr lang="en-AU" sz="2000" b="1" i="0" u="none" strike="noStrike" kern="1200" dirty="0">
                <a:solidFill>
                  <a:srgbClr val="7030A0"/>
                </a:solidFill>
                <a:effectLst/>
                <a:ea typeface="Cambria" panose="02040503050406030204" pitchFamily="18" charset="0"/>
              </a:rPr>
              <a:t>When meeting with UN agencies</a:t>
            </a:r>
          </a:p>
          <a:p>
            <a:endParaRPr lang="en-AU" sz="2000" dirty="0">
              <a:ea typeface="Cambria" panose="02040503050406030204" pitchFamily="18" charset="0"/>
            </a:endParaRPr>
          </a:p>
        </p:txBody>
      </p:sp>
      <p:pic>
        <p:nvPicPr>
          <p:cNvPr id="7" name="Picture 6" descr="A group of people sitting at a table&#10;&#10;Description automatically generated">
            <a:extLst>
              <a:ext uri="{FF2B5EF4-FFF2-40B4-BE49-F238E27FC236}">
                <a16:creationId xmlns:a16="http://schemas.microsoft.com/office/drawing/2014/main" id="{9018FFEC-BC08-2FE1-5956-26452DB01201}"/>
              </a:ext>
            </a:extLst>
          </p:cNvPr>
          <p:cNvPicPr>
            <a:picLocks noChangeAspect="1"/>
          </p:cNvPicPr>
          <p:nvPr/>
        </p:nvPicPr>
        <p:blipFill>
          <a:blip r:embed="rId3"/>
          <a:stretch>
            <a:fillRect/>
          </a:stretch>
        </p:blipFill>
        <p:spPr>
          <a:xfrm>
            <a:off x="4964905" y="2643441"/>
            <a:ext cx="4074319" cy="2963141"/>
          </a:xfrm>
          <a:prstGeom prst="rect">
            <a:avLst/>
          </a:prstGeom>
        </p:spPr>
      </p:pic>
    </p:spTree>
    <p:extLst>
      <p:ext uri="{BB962C8B-B14F-4D97-AF65-F5344CB8AC3E}">
        <p14:creationId xmlns:p14="http://schemas.microsoft.com/office/powerpoint/2010/main" val="2955515972"/>
      </p:ext>
    </p:extLst>
  </p:cSld>
  <p:clrMapOvr>
    <a:masterClrMapping/>
  </p:clrMapOvr>
</p:sld>
</file>

<file path=ppt/theme/theme1.xml><?xml version="1.0" encoding="utf-8"?>
<a:theme xmlns:a="http://schemas.openxmlformats.org/drawingml/2006/main" name="GCR project training theme ">
  <a:themeElements>
    <a:clrScheme name="Custom 7">
      <a:dk1>
        <a:srgbClr val="000000"/>
      </a:dk1>
      <a:lt1>
        <a:srgbClr val="FFFFFF"/>
      </a:lt1>
      <a:dk2>
        <a:srgbClr val="2C3C43"/>
      </a:dk2>
      <a:lt2>
        <a:srgbClr val="EBEBEB"/>
      </a:lt2>
      <a:accent1>
        <a:srgbClr val="632C90"/>
      </a:accent1>
      <a:accent2>
        <a:srgbClr val="00FF00"/>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GCR project training theme " id="{4BD4B07A-67F6-B24A-9E99-5DB465511046}" vid="{3422F1C3-022F-AF4A-8315-A92E33836F91}"/>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14265</TotalTime>
  <Words>1191</Words>
  <Application>Microsoft Office PowerPoint</Application>
  <PresentationFormat>On-screen Show (4:3)</PresentationFormat>
  <Paragraphs>121</Paragraphs>
  <Slides>10</Slides>
  <Notes>10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10</vt:i4>
      </vt:variant>
    </vt:vector>
  </HeadingPairs>
  <TitlesOfParts>
    <vt:vector size="20" baseType="lpstr">
      <vt:lpstr>Aptos</vt:lpstr>
      <vt:lpstr>Aptos Display</vt:lpstr>
      <vt:lpstr>Arial</vt:lpstr>
      <vt:lpstr>Calibri</vt:lpstr>
      <vt:lpstr>Cambria</vt:lpstr>
      <vt:lpstr>Trebuchet MS</vt:lpstr>
      <vt:lpstr>Wingdings 3</vt:lpstr>
      <vt:lpstr>GCR project training theme </vt:lpstr>
      <vt:lpstr>1_Custom Design</vt:lpstr>
      <vt:lpstr>Custom Design</vt:lpstr>
      <vt:lpstr>PowerPoint Presentation</vt:lpstr>
      <vt:lpstr>What is refugee participation?</vt:lpstr>
      <vt:lpstr>Social Inclusion</vt:lpstr>
      <vt:lpstr>Spaces where people might want to participate in decision making and activities. </vt:lpstr>
      <vt:lpstr>What can we do to make this happen?</vt:lpstr>
      <vt:lpstr>PowerPoint Presentation</vt:lpstr>
      <vt:lpstr>A Checklist of local politics Key things which need to be addressed when developing participatory approaches with refugee communities where you work: </vt:lpstr>
      <vt:lpstr>Continued:</vt:lpstr>
      <vt:lpstr>Sites of decision making</vt:lpstr>
      <vt:lpstr>At a personal level.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Rights:  What they mean to us</dc:title>
  <dc:creator>Geraldine Doney</dc:creator>
  <cp:lastModifiedBy>Anja Wendt</cp:lastModifiedBy>
  <cp:revision>443</cp:revision>
  <cp:lastPrinted>2024-04-02T00:39:19Z</cp:lastPrinted>
  <dcterms:created xsi:type="dcterms:W3CDTF">2019-02-07T05:11:12Z</dcterms:created>
  <dcterms:modified xsi:type="dcterms:W3CDTF">2024-07-11T08:11:12Z</dcterms:modified>
</cp:coreProperties>
</file>